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7" r:id="rId3"/>
    <p:sldId id="258" r:id="rId4"/>
    <p:sldId id="260" r:id="rId5"/>
    <p:sldId id="264" r:id="rId6"/>
    <p:sldId id="262" r:id="rId7"/>
    <p:sldId id="265" r:id="rId8"/>
    <p:sldId id="266" r:id="rId9"/>
    <p:sldId id="267" r:id="rId10"/>
    <p:sldId id="269" r:id="rId11"/>
    <p:sldId id="270" r:id="rId12"/>
    <p:sldId id="272" r:id="rId13"/>
    <p:sldId id="271" r:id="rId14"/>
    <p:sldId id="273" r:id="rId15"/>
    <p:sldId id="274" r:id="rId16"/>
    <p:sldId id="277" r:id="rId17"/>
    <p:sldId id="275" r:id="rId18"/>
    <p:sldId id="276" r:id="rId19"/>
    <p:sldId id="279" r:id="rId20"/>
    <p:sldId id="280" r:id="rId21"/>
    <p:sldId id="278" r:id="rId22"/>
    <p:sldId id="281" r:id="rId23"/>
    <p:sldId id="289" r:id="rId24"/>
    <p:sldId id="282" r:id="rId25"/>
    <p:sldId id="283" r:id="rId26"/>
    <p:sldId id="286" r:id="rId27"/>
    <p:sldId id="285" r:id="rId28"/>
    <p:sldId id="290" r:id="rId29"/>
    <p:sldId id="291" r:id="rId30"/>
    <p:sldId id="292" r:id="rId31"/>
    <p:sldId id="298" r:id="rId32"/>
    <p:sldId id="297" r:id="rId33"/>
    <p:sldId id="293" r:id="rId34"/>
    <p:sldId id="300" r:id="rId35"/>
    <p:sldId id="294" r:id="rId36"/>
    <p:sldId id="295" r:id="rId37"/>
    <p:sldId id="296" r:id="rId38"/>
    <p:sldId id="299" r:id="rId39"/>
    <p:sldId id="301" r:id="rId40"/>
    <p:sldId id="304" r:id="rId41"/>
    <p:sldId id="305" r:id="rId42"/>
    <p:sldId id="306" r:id="rId43"/>
    <p:sldId id="307" r:id="rId44"/>
    <p:sldId id="308" r:id="rId45"/>
    <p:sldId id="314" r:id="rId46"/>
    <p:sldId id="313" r:id="rId47"/>
    <p:sldId id="312" r:id="rId48"/>
    <p:sldId id="310" r:id="rId49"/>
    <p:sldId id="311" r:id="rId50"/>
    <p:sldId id="303"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627" autoAdjust="0"/>
  </p:normalViewPr>
  <p:slideViewPr>
    <p:cSldViewPr snapToGrid="0" snapToObjects="1">
      <p:cViewPr varScale="1">
        <p:scale>
          <a:sx n="55" d="100"/>
          <a:sy n="55" d="100"/>
        </p:scale>
        <p:origin x="-26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964F0EE-5E9A-6E4B-953F-2338B6BF24F7}" type="presOf" srcId="{7FCBCAD3-0648-EF4B-BF3F-9721FBA294B5}" destId="{8A45AC82-EEC1-C240-BFED-02DCE67F0A95}" srcOrd="0" destOrd="0" presId="urn:microsoft.com/office/officeart/2005/8/layout/chevron1"/>
    <dgm:cxn modelId="{952C7ECA-8C31-8C41-BF4C-EE16DF310FE1}" type="presOf" srcId="{D5379158-3327-1E41-AE17-56C52AD92682}" destId="{6C0301AB-BB41-9E45-A0A9-E988787F98E9}" srcOrd="0" destOrd="0" presId="urn:microsoft.com/office/officeart/2005/8/layout/chevron1"/>
    <dgm:cxn modelId="{9BC12147-C8E6-2A47-975E-DC45D2BA4AE6}" srcId="{7FCBCAD3-0648-EF4B-BF3F-9721FBA294B5}" destId="{70E0FF63-93E9-3C43-8450-348A0603E5BC}" srcOrd="2" destOrd="0" parTransId="{96393AA3-FD0E-7540-B03C-9CB5C57DC3B2}" sibTransId="{CC82092E-03D7-2C42-BAA1-7497CB97780F}"/>
    <dgm:cxn modelId="{707835BC-DDAB-CC42-9772-30D1AF6B6A88}" type="presOf" srcId="{CB0C90F6-C99A-8F4B-A664-E2F0F8EF47C6}" destId="{A76C78DF-6720-4A43-8342-C4D7C307CB79}" srcOrd="0" destOrd="0" presId="urn:microsoft.com/office/officeart/2005/8/layout/chevron1"/>
    <dgm:cxn modelId="{6F2B9957-C383-F64A-8645-EF065FB16FA3}" type="presOf" srcId="{9366CABB-454A-DF45-A42A-B462D6AB2344}" destId="{BC2F2DEB-BC5A-5B4F-9F23-B8FF3607950D}"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45B99D66-EA1A-AB47-9D07-0D5F533EE04B}" type="presOf" srcId="{7E5007F2-E33B-B441-8D56-83A44D7504DA}" destId="{9E7D9B46-CE06-384A-A848-0AD8A3C68BCA}" srcOrd="0" destOrd="0" presId="urn:microsoft.com/office/officeart/2005/8/layout/chevron1"/>
    <dgm:cxn modelId="{BFCC932B-B85C-4648-ABA1-B45A4649C424}" type="presOf" srcId="{93CBD2CF-5C31-8A44-BEC5-0168B48A3A6F}" destId="{5F932FCC-4439-4744-9BE5-98304E29846B}" srcOrd="0" destOrd="0" presId="urn:microsoft.com/office/officeart/2005/8/layout/chevron1"/>
    <dgm:cxn modelId="{A2487772-7F9E-DA49-8794-0226F4C5071D}" type="presOf" srcId="{33ED1F80-984B-A345-ADC0-9630C5C95148}" destId="{71B081E3-B866-C940-9539-EDA829B14E20}"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9001D20B-0E59-674F-B920-D020D5150EDA}" type="presOf" srcId="{70E0FF63-93E9-3C43-8450-348A0603E5BC}" destId="{28BD943A-56F3-2E40-AAA9-C50EBB08F6D4}"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8F860C43-4672-6E43-AD63-B0E17D09FD7F}" type="presParOf" srcId="{8A45AC82-EEC1-C240-BFED-02DCE67F0A95}" destId="{A76C78DF-6720-4A43-8342-C4D7C307CB79}" srcOrd="0" destOrd="0" presId="urn:microsoft.com/office/officeart/2005/8/layout/chevron1"/>
    <dgm:cxn modelId="{234296D9-E2E2-DE42-817A-0BE4EA80C61C}" type="presParOf" srcId="{8A45AC82-EEC1-C240-BFED-02DCE67F0A95}" destId="{D0E12253-2B00-714C-A88A-9A4458E31DC2}" srcOrd="1" destOrd="0" presId="urn:microsoft.com/office/officeart/2005/8/layout/chevron1"/>
    <dgm:cxn modelId="{2C4012A5-F309-4648-A1C6-05E29DFA311C}" type="presParOf" srcId="{8A45AC82-EEC1-C240-BFED-02DCE67F0A95}" destId="{BC2F2DEB-BC5A-5B4F-9F23-B8FF3607950D}" srcOrd="2" destOrd="0" presId="urn:microsoft.com/office/officeart/2005/8/layout/chevron1"/>
    <dgm:cxn modelId="{1644C8C3-BF04-7640-B4BA-5741B3D8322B}" type="presParOf" srcId="{8A45AC82-EEC1-C240-BFED-02DCE67F0A95}" destId="{9450F035-7A65-5E48-86AA-A49C7F5AF71A}" srcOrd="3" destOrd="0" presId="urn:microsoft.com/office/officeart/2005/8/layout/chevron1"/>
    <dgm:cxn modelId="{602A2CDA-63D9-3541-9EB2-58BCD3E32F1E}" type="presParOf" srcId="{8A45AC82-EEC1-C240-BFED-02DCE67F0A95}" destId="{28BD943A-56F3-2E40-AAA9-C50EBB08F6D4}" srcOrd="4" destOrd="0" presId="urn:microsoft.com/office/officeart/2005/8/layout/chevron1"/>
    <dgm:cxn modelId="{144BB578-8435-654A-A9D8-F35A877E0002}" type="presParOf" srcId="{8A45AC82-EEC1-C240-BFED-02DCE67F0A95}" destId="{0B0DE6CF-625C-5F40-865F-0E7051DED8CE}" srcOrd="5" destOrd="0" presId="urn:microsoft.com/office/officeart/2005/8/layout/chevron1"/>
    <dgm:cxn modelId="{8538C972-5406-CE46-8D14-DA819F84556F}" type="presParOf" srcId="{8A45AC82-EEC1-C240-BFED-02DCE67F0A95}" destId="{6C0301AB-BB41-9E45-A0A9-E988787F98E9}" srcOrd="6" destOrd="0" presId="urn:microsoft.com/office/officeart/2005/8/layout/chevron1"/>
    <dgm:cxn modelId="{21D02E24-BF7F-C24D-BC7C-40600216FBA1}" type="presParOf" srcId="{8A45AC82-EEC1-C240-BFED-02DCE67F0A95}" destId="{50CE606A-53D6-374A-B851-BFF4A4262343}" srcOrd="7" destOrd="0" presId="urn:microsoft.com/office/officeart/2005/8/layout/chevron1"/>
    <dgm:cxn modelId="{6B92DA15-594A-6E4B-BD4B-69029DCE9C33}" type="presParOf" srcId="{8A45AC82-EEC1-C240-BFED-02DCE67F0A95}" destId="{9E7D9B46-CE06-384A-A848-0AD8A3C68BCA}" srcOrd="8" destOrd="0" presId="urn:microsoft.com/office/officeart/2005/8/layout/chevron1"/>
    <dgm:cxn modelId="{9E4DBCB6-617E-554A-829C-1CBB5AEC174D}" type="presParOf" srcId="{8A45AC82-EEC1-C240-BFED-02DCE67F0A95}" destId="{FD804444-1D89-6645-AACA-FF6EE53B822B}" srcOrd="9" destOrd="0" presId="urn:microsoft.com/office/officeart/2005/8/layout/chevron1"/>
    <dgm:cxn modelId="{51C4CF32-AA32-3946-B5EA-1AB829D20041}" type="presParOf" srcId="{8A45AC82-EEC1-C240-BFED-02DCE67F0A95}" destId="{71B081E3-B866-C940-9539-EDA829B14E20}" srcOrd="10" destOrd="0" presId="urn:microsoft.com/office/officeart/2005/8/layout/chevron1"/>
    <dgm:cxn modelId="{A16BFAC1-15A2-2244-8E4E-198D44B79586}" type="presParOf" srcId="{8A45AC82-EEC1-C240-BFED-02DCE67F0A95}" destId="{CE842FF6-A422-224E-9965-D0C60EBD6EAC}" srcOrd="11" destOrd="0" presId="urn:microsoft.com/office/officeart/2005/8/layout/chevron1"/>
    <dgm:cxn modelId="{98884517-44C1-E248-87ED-E2CD351F3816}"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B29041A7-65FA-8444-B03D-FC62E7F818B4}" type="presOf" srcId="{33ED1F80-984B-A345-ADC0-9630C5C95148}" destId="{71B081E3-B866-C940-9539-EDA829B14E20}" srcOrd="0" destOrd="0" presId="urn:microsoft.com/office/officeart/2005/8/layout/chevron1"/>
    <dgm:cxn modelId="{445110AC-E830-E44F-837A-C181E1623036}" type="presOf" srcId="{70E0FF63-93E9-3C43-8450-348A0603E5BC}" destId="{28BD943A-56F3-2E40-AAA9-C50EBB08F6D4}" srcOrd="0" destOrd="0" presId="urn:microsoft.com/office/officeart/2005/8/layout/chevron1"/>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F3E73574-41B6-784B-A6F3-5A422FA6084F}" type="presOf" srcId="{7E5007F2-E33B-B441-8D56-83A44D7504DA}" destId="{9E7D9B46-CE06-384A-A848-0AD8A3C68BCA}" srcOrd="0" destOrd="0" presId="urn:microsoft.com/office/officeart/2005/8/layout/chevron1"/>
    <dgm:cxn modelId="{4F449ADF-6E72-3F41-A7AB-D1D8974EB346}" type="presOf" srcId="{93CBD2CF-5C31-8A44-BEC5-0168B48A3A6F}" destId="{5F932FCC-4439-4744-9BE5-98304E29846B}"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61B2FCAB-D16B-5647-9F90-6377148C8228}" type="presOf" srcId="{7FCBCAD3-0648-EF4B-BF3F-9721FBA294B5}" destId="{8A45AC82-EEC1-C240-BFED-02DCE67F0A95}" srcOrd="0" destOrd="0" presId="urn:microsoft.com/office/officeart/2005/8/layout/chevron1"/>
    <dgm:cxn modelId="{217551FA-6B7A-BA4B-83C3-0E4CAFE0AB3C}" type="presOf" srcId="{9366CABB-454A-DF45-A42A-B462D6AB2344}" destId="{BC2F2DEB-BC5A-5B4F-9F23-B8FF3607950D}"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14F2771C-97D6-6940-9F6F-63B36DCF2297}" type="presOf" srcId="{CB0C90F6-C99A-8F4B-A664-E2F0F8EF47C6}" destId="{A76C78DF-6720-4A43-8342-C4D7C307CB79}" srcOrd="0" destOrd="0" presId="urn:microsoft.com/office/officeart/2005/8/layout/chevron1"/>
    <dgm:cxn modelId="{81E7E606-CFBD-BB4D-8CB5-D73D2F7EDCF4}" type="presOf" srcId="{D5379158-3327-1E41-AE17-56C52AD92682}" destId="{6C0301AB-BB41-9E45-A0A9-E988787F98E9}" srcOrd="0" destOrd="0" presId="urn:microsoft.com/office/officeart/2005/8/layout/chevron1"/>
    <dgm:cxn modelId="{63755254-6316-2E40-8F43-77B2240A1D03}" type="presParOf" srcId="{8A45AC82-EEC1-C240-BFED-02DCE67F0A95}" destId="{A76C78DF-6720-4A43-8342-C4D7C307CB79}" srcOrd="0" destOrd="0" presId="urn:microsoft.com/office/officeart/2005/8/layout/chevron1"/>
    <dgm:cxn modelId="{E0DDAB8B-4000-C04B-9D9D-67B5FF57AB68}" type="presParOf" srcId="{8A45AC82-EEC1-C240-BFED-02DCE67F0A95}" destId="{D0E12253-2B00-714C-A88A-9A4458E31DC2}" srcOrd="1" destOrd="0" presId="urn:microsoft.com/office/officeart/2005/8/layout/chevron1"/>
    <dgm:cxn modelId="{72F0F5AB-2619-DB41-9E67-B6AEC6FA398C}" type="presParOf" srcId="{8A45AC82-EEC1-C240-BFED-02DCE67F0A95}" destId="{BC2F2DEB-BC5A-5B4F-9F23-B8FF3607950D}" srcOrd="2" destOrd="0" presId="urn:microsoft.com/office/officeart/2005/8/layout/chevron1"/>
    <dgm:cxn modelId="{729DEC64-A7C2-1E48-B861-EFA03EDA6669}" type="presParOf" srcId="{8A45AC82-EEC1-C240-BFED-02DCE67F0A95}" destId="{9450F035-7A65-5E48-86AA-A49C7F5AF71A}" srcOrd="3" destOrd="0" presId="urn:microsoft.com/office/officeart/2005/8/layout/chevron1"/>
    <dgm:cxn modelId="{2285A9AA-22F9-544B-A020-25C68140F6F3}" type="presParOf" srcId="{8A45AC82-EEC1-C240-BFED-02DCE67F0A95}" destId="{28BD943A-56F3-2E40-AAA9-C50EBB08F6D4}" srcOrd="4" destOrd="0" presId="urn:microsoft.com/office/officeart/2005/8/layout/chevron1"/>
    <dgm:cxn modelId="{9FB7A9EE-5A51-C945-A88F-7FD893C9AB1A}" type="presParOf" srcId="{8A45AC82-EEC1-C240-BFED-02DCE67F0A95}" destId="{0B0DE6CF-625C-5F40-865F-0E7051DED8CE}" srcOrd="5" destOrd="0" presId="urn:microsoft.com/office/officeart/2005/8/layout/chevron1"/>
    <dgm:cxn modelId="{0BAC82A9-1A3C-3149-9646-C4F2C7813A1E}" type="presParOf" srcId="{8A45AC82-EEC1-C240-BFED-02DCE67F0A95}" destId="{6C0301AB-BB41-9E45-A0A9-E988787F98E9}" srcOrd="6" destOrd="0" presId="urn:microsoft.com/office/officeart/2005/8/layout/chevron1"/>
    <dgm:cxn modelId="{A465AAB6-D78E-1B41-8F12-2DDCF0F8840E}" type="presParOf" srcId="{8A45AC82-EEC1-C240-BFED-02DCE67F0A95}" destId="{50CE606A-53D6-374A-B851-BFF4A4262343}" srcOrd="7" destOrd="0" presId="urn:microsoft.com/office/officeart/2005/8/layout/chevron1"/>
    <dgm:cxn modelId="{5AA72311-0CBE-4743-84F3-DDBE59E5F748}" type="presParOf" srcId="{8A45AC82-EEC1-C240-BFED-02DCE67F0A95}" destId="{9E7D9B46-CE06-384A-A848-0AD8A3C68BCA}" srcOrd="8" destOrd="0" presId="urn:microsoft.com/office/officeart/2005/8/layout/chevron1"/>
    <dgm:cxn modelId="{392F9AB4-B9B9-4E45-B889-E6FE5C190EE5}" type="presParOf" srcId="{8A45AC82-EEC1-C240-BFED-02DCE67F0A95}" destId="{FD804444-1D89-6645-AACA-FF6EE53B822B}" srcOrd="9" destOrd="0" presId="urn:microsoft.com/office/officeart/2005/8/layout/chevron1"/>
    <dgm:cxn modelId="{B8904B5C-889A-CF4C-B80D-631B4597CD23}" type="presParOf" srcId="{8A45AC82-EEC1-C240-BFED-02DCE67F0A95}" destId="{71B081E3-B866-C940-9539-EDA829B14E20}" srcOrd="10" destOrd="0" presId="urn:microsoft.com/office/officeart/2005/8/layout/chevron1"/>
    <dgm:cxn modelId="{982B1770-774D-C046-B5E2-B6E95AC251C8}" type="presParOf" srcId="{8A45AC82-EEC1-C240-BFED-02DCE67F0A95}" destId="{CE842FF6-A422-224E-9965-D0C60EBD6EAC}" srcOrd="11" destOrd="0" presId="urn:microsoft.com/office/officeart/2005/8/layout/chevron1"/>
    <dgm:cxn modelId="{8334C0C3-66AA-344B-AD34-5BD2ED65FA38}"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E9A5F5-9C5C-0B44-9B00-1D023486C8A5}" type="doc">
      <dgm:prSet loTypeId="urn:microsoft.com/office/officeart/2005/8/layout/hProcess9" loCatId="" qsTypeId="urn:microsoft.com/office/officeart/2005/8/quickstyle/3D3" qsCatId="3D" csTypeId="urn:microsoft.com/office/officeart/2005/8/colors/accent1_2" csCatId="accent1" phldr="1"/>
      <dgm:spPr/>
    </dgm:pt>
    <dgm:pt modelId="{568BC20F-653F-634E-A890-619691C8F589}">
      <dgm:prSet phldrT="[Text]" custT="1"/>
      <dgm:spPr>
        <a:solidFill>
          <a:srgbClr val="3366FF"/>
        </a:solidFill>
      </dgm:spPr>
      <dgm:t>
        <a:bodyPr/>
        <a:lstStyle/>
        <a:p>
          <a:r>
            <a:rPr lang="en-US" sz="2000" b="1" dirty="0" smtClean="0"/>
            <a:t>Commit</a:t>
          </a:r>
          <a:r>
            <a:rPr lang="en-US" sz="2000" b="1" baseline="0" dirty="0" smtClean="0"/>
            <a:t> stage</a:t>
          </a:r>
        </a:p>
        <a:p>
          <a:r>
            <a:rPr lang="en-US" sz="2000" baseline="0" dirty="0" smtClean="0"/>
            <a:t>Compile</a:t>
          </a:r>
        </a:p>
        <a:p>
          <a:r>
            <a:rPr lang="en-US" sz="2000" baseline="0" dirty="0" smtClean="0"/>
            <a:t>Unit Tests</a:t>
          </a:r>
        </a:p>
        <a:p>
          <a:r>
            <a:rPr lang="en-US" sz="2000" baseline="0" dirty="0" smtClean="0"/>
            <a:t>Analysis</a:t>
          </a:r>
        </a:p>
        <a:p>
          <a:endParaRPr lang="en-US" sz="2000" dirty="0"/>
        </a:p>
      </dgm:t>
    </dgm:pt>
    <dgm:pt modelId="{E371DDFF-6004-8045-A323-A5B14571AA81}" type="parTrans" cxnId="{CEC30BA4-7A43-5A4A-9141-ABBE303C020D}">
      <dgm:prSet/>
      <dgm:spPr/>
      <dgm:t>
        <a:bodyPr/>
        <a:lstStyle/>
        <a:p>
          <a:endParaRPr lang="en-US"/>
        </a:p>
      </dgm:t>
    </dgm:pt>
    <dgm:pt modelId="{C4A1E4BC-7FD6-894B-9161-A1CA9444CDCB}" type="sibTrans" cxnId="{CEC30BA4-7A43-5A4A-9141-ABBE303C020D}">
      <dgm:prSet/>
      <dgm:spPr/>
      <dgm:t>
        <a:bodyPr/>
        <a:lstStyle/>
        <a:p>
          <a:endParaRPr lang="en-US"/>
        </a:p>
      </dgm:t>
    </dgm:pt>
    <dgm:pt modelId="{71FB9C71-4974-6F4F-BB3D-FE12CF87B4C7}">
      <dgm:prSet phldrT="[Text]" custT="1"/>
      <dgm:spPr>
        <a:solidFill>
          <a:srgbClr val="008000"/>
        </a:solidFill>
      </dgm:spPr>
      <dgm:t>
        <a:bodyPr/>
        <a:lstStyle/>
        <a:p>
          <a:r>
            <a:rPr lang="en-US" sz="2000" b="1" dirty="0" smtClean="0"/>
            <a:t>Acceptance test stage</a:t>
          </a:r>
          <a:endParaRPr lang="en-US" sz="2000" b="1" dirty="0"/>
        </a:p>
      </dgm:t>
    </dgm:pt>
    <dgm:pt modelId="{D84995D7-F991-2748-BCCD-41252C0B5C65}" type="parTrans" cxnId="{FE5A2100-B79C-C94E-901C-2A107BE4AD10}">
      <dgm:prSet/>
      <dgm:spPr/>
      <dgm:t>
        <a:bodyPr/>
        <a:lstStyle/>
        <a:p>
          <a:endParaRPr lang="en-US"/>
        </a:p>
      </dgm:t>
    </dgm:pt>
    <dgm:pt modelId="{9AB136EE-F757-6D4C-82FE-5215E0D67D4F}" type="sibTrans" cxnId="{FE5A2100-B79C-C94E-901C-2A107BE4AD10}">
      <dgm:prSet/>
      <dgm:spPr/>
      <dgm:t>
        <a:bodyPr/>
        <a:lstStyle/>
        <a:p>
          <a:endParaRPr lang="en-US"/>
        </a:p>
      </dgm:t>
    </dgm:pt>
    <dgm:pt modelId="{7FD8696E-E321-9D43-8D1C-82F3FA4DCE85}">
      <dgm:prSet phldrT="[Text]" custT="1"/>
      <dgm:spPr>
        <a:solidFill>
          <a:schemeClr val="accent5">
            <a:lumMod val="75000"/>
          </a:schemeClr>
        </a:solidFill>
      </dgm:spPr>
      <dgm:t>
        <a:bodyPr/>
        <a:lstStyle/>
        <a:p>
          <a:r>
            <a:rPr lang="en-US" sz="2000" dirty="0" smtClean="0"/>
            <a:t>User acceptance</a:t>
          </a:r>
        </a:p>
        <a:p>
          <a:r>
            <a:rPr lang="en-US" sz="2000" dirty="0" smtClean="0"/>
            <a:t>testing</a:t>
          </a:r>
          <a:endParaRPr lang="en-US" sz="2000" dirty="0"/>
        </a:p>
      </dgm:t>
    </dgm:pt>
    <dgm:pt modelId="{52C160FB-B440-4C44-A889-3A63AC0F987E}" type="parTrans" cxnId="{D7AA5F34-CE7B-FE47-BD4D-72F9ADC1B71D}">
      <dgm:prSet/>
      <dgm:spPr/>
      <dgm:t>
        <a:bodyPr/>
        <a:lstStyle/>
        <a:p>
          <a:endParaRPr lang="en-US"/>
        </a:p>
      </dgm:t>
    </dgm:pt>
    <dgm:pt modelId="{8FA6E5A4-6309-A640-9FCD-C90D3ED0B3FB}" type="sibTrans" cxnId="{D7AA5F34-CE7B-FE47-BD4D-72F9ADC1B71D}">
      <dgm:prSet/>
      <dgm:spPr/>
      <dgm:t>
        <a:bodyPr/>
        <a:lstStyle/>
        <a:p>
          <a:endParaRPr lang="en-US"/>
        </a:p>
      </dgm:t>
    </dgm:pt>
    <dgm:pt modelId="{A1997EE6-3F9A-1B40-BDC5-84A70116F525}">
      <dgm:prSet custT="1"/>
      <dgm:spPr>
        <a:solidFill>
          <a:schemeClr val="accent6"/>
        </a:solidFill>
      </dgm:spPr>
      <dgm:t>
        <a:bodyPr/>
        <a:lstStyle/>
        <a:p>
          <a:r>
            <a:rPr lang="en-US" sz="2000" dirty="0" smtClean="0"/>
            <a:t>Deploy to Production</a:t>
          </a:r>
          <a:endParaRPr lang="en-US" sz="2000" dirty="0"/>
        </a:p>
      </dgm:t>
    </dgm:pt>
    <dgm:pt modelId="{7F1D6F97-1968-7E46-8937-1351EDD4234A}" type="parTrans" cxnId="{6304E412-C4CD-6C46-9690-DB53EF089ED5}">
      <dgm:prSet/>
      <dgm:spPr/>
      <dgm:t>
        <a:bodyPr/>
        <a:lstStyle/>
        <a:p>
          <a:endParaRPr lang="en-US"/>
        </a:p>
      </dgm:t>
    </dgm:pt>
    <dgm:pt modelId="{B8E0590F-CAFD-AC40-91AC-DC463E16CBF4}" type="sibTrans" cxnId="{6304E412-C4CD-6C46-9690-DB53EF089ED5}">
      <dgm:prSet/>
      <dgm:spPr/>
      <dgm:t>
        <a:bodyPr/>
        <a:lstStyle/>
        <a:p>
          <a:endParaRPr lang="en-US"/>
        </a:p>
      </dgm:t>
    </dgm:pt>
    <dgm:pt modelId="{987EAB09-15D8-1C41-A5E6-B80F8C322EA8}">
      <dgm:prSet phldrT="[Text]" custT="1"/>
      <dgm:spPr>
        <a:solidFill>
          <a:schemeClr val="accent5">
            <a:lumMod val="75000"/>
          </a:schemeClr>
        </a:solidFill>
      </dgm:spPr>
      <dgm:t>
        <a:bodyPr/>
        <a:lstStyle/>
        <a:p>
          <a:r>
            <a:rPr lang="en-US" sz="2000" dirty="0" smtClean="0"/>
            <a:t>Performance testing</a:t>
          </a:r>
          <a:endParaRPr lang="en-US" sz="2000" dirty="0"/>
        </a:p>
      </dgm:t>
    </dgm:pt>
    <dgm:pt modelId="{078B6FF7-F267-7F43-AC35-69E3924C610F}" type="parTrans" cxnId="{93A49808-52AD-194B-B5F5-5F228F590106}">
      <dgm:prSet/>
      <dgm:spPr/>
      <dgm:t>
        <a:bodyPr/>
        <a:lstStyle/>
        <a:p>
          <a:endParaRPr lang="en-US"/>
        </a:p>
      </dgm:t>
    </dgm:pt>
    <dgm:pt modelId="{9E8FCC73-B874-E744-8296-E3992AE6743A}" type="sibTrans" cxnId="{93A49808-52AD-194B-B5F5-5F228F590106}">
      <dgm:prSet/>
      <dgm:spPr/>
      <dgm:t>
        <a:bodyPr/>
        <a:lstStyle/>
        <a:p>
          <a:endParaRPr lang="en-US"/>
        </a:p>
      </dgm:t>
    </dgm:pt>
    <dgm:pt modelId="{BD8B9DC8-B1DE-EF4E-B1C7-DFCCD1BFE79F}" type="pres">
      <dgm:prSet presAssocID="{E5E9A5F5-9C5C-0B44-9B00-1D023486C8A5}" presName="CompostProcess" presStyleCnt="0">
        <dgm:presLayoutVars>
          <dgm:dir/>
          <dgm:resizeHandles val="exact"/>
        </dgm:presLayoutVars>
      </dgm:prSet>
      <dgm:spPr/>
    </dgm:pt>
    <dgm:pt modelId="{244DEBB1-6A63-0C40-BA1F-A43216F7FAD4}" type="pres">
      <dgm:prSet presAssocID="{E5E9A5F5-9C5C-0B44-9B00-1D023486C8A5}" presName="arrow" presStyleLbl="bgShp" presStyleIdx="0" presStyleCnt="1" custScaleX="117647" custLinFactNeighborX="716"/>
      <dgm:spPr/>
      <dgm:t>
        <a:bodyPr/>
        <a:lstStyle/>
        <a:p>
          <a:endParaRPr lang="en-US"/>
        </a:p>
      </dgm:t>
    </dgm:pt>
    <dgm:pt modelId="{B2E3C051-446E-F244-A003-CEF0E58500AE}" type="pres">
      <dgm:prSet presAssocID="{E5E9A5F5-9C5C-0B44-9B00-1D023486C8A5}" presName="linearProcess" presStyleCnt="0"/>
      <dgm:spPr/>
    </dgm:pt>
    <dgm:pt modelId="{9A9244F2-3B73-AE49-B680-D6B38AEE8D6C}" type="pres">
      <dgm:prSet presAssocID="{568BC20F-653F-634E-A890-619691C8F589}" presName="textNode" presStyleLbl="node1" presStyleIdx="0" presStyleCnt="5" custScaleX="219839" custScaleY="119433" custLinFactNeighborX="-923" custLinFactNeighborY="-112">
        <dgm:presLayoutVars>
          <dgm:bulletEnabled val="1"/>
        </dgm:presLayoutVars>
      </dgm:prSet>
      <dgm:spPr/>
      <dgm:t>
        <a:bodyPr/>
        <a:lstStyle/>
        <a:p>
          <a:endParaRPr lang="en-US"/>
        </a:p>
      </dgm:t>
    </dgm:pt>
    <dgm:pt modelId="{407FE360-BF05-5C4E-AB10-E5C9CA42A834}" type="pres">
      <dgm:prSet presAssocID="{C4A1E4BC-7FD6-894B-9161-A1CA9444CDCB}" presName="sibTrans" presStyleCnt="0"/>
      <dgm:spPr/>
    </dgm:pt>
    <dgm:pt modelId="{3F3F0FCA-36E6-F54A-BDFC-50EDBE6402FB}" type="pres">
      <dgm:prSet presAssocID="{71FB9C71-4974-6F4F-BB3D-FE12CF87B4C7}" presName="textNode" presStyleLbl="node1" presStyleIdx="1" presStyleCnt="5" custScaleX="200738" custScaleY="79755" custLinFactX="37179" custLinFactNeighborX="100000" custLinFactNeighborY="-374">
        <dgm:presLayoutVars>
          <dgm:bulletEnabled val="1"/>
        </dgm:presLayoutVars>
      </dgm:prSet>
      <dgm:spPr/>
      <dgm:t>
        <a:bodyPr/>
        <a:lstStyle/>
        <a:p>
          <a:endParaRPr lang="en-US"/>
        </a:p>
      </dgm:t>
    </dgm:pt>
    <dgm:pt modelId="{0DD9F089-AE4B-4649-9830-02F3CFEA669A}" type="pres">
      <dgm:prSet presAssocID="{9AB136EE-F757-6D4C-82FE-5215E0D67D4F}" presName="sibTrans" presStyleCnt="0"/>
      <dgm:spPr/>
    </dgm:pt>
    <dgm:pt modelId="{523080D2-6546-2649-9EEC-6D9BF0643AD0}" type="pres">
      <dgm:prSet presAssocID="{7FD8696E-E321-9D43-8D1C-82F3FA4DCE85}" presName="textNode" presStyleLbl="node1" presStyleIdx="2" presStyleCnt="5" custScaleX="210587" custScaleY="82923" custLinFactX="87351" custLinFactNeighborX="100000" custLinFactNeighborY="-47492">
        <dgm:presLayoutVars>
          <dgm:bulletEnabled val="1"/>
        </dgm:presLayoutVars>
      </dgm:prSet>
      <dgm:spPr/>
      <dgm:t>
        <a:bodyPr/>
        <a:lstStyle/>
        <a:p>
          <a:endParaRPr lang="en-US"/>
        </a:p>
      </dgm:t>
    </dgm:pt>
    <dgm:pt modelId="{104F2610-1BF6-FD4D-9EAB-796E307B4C5B}" type="pres">
      <dgm:prSet presAssocID="{8FA6E5A4-6309-A640-9FCD-C90D3ED0B3FB}" presName="sibTrans" presStyleCnt="0"/>
      <dgm:spPr/>
    </dgm:pt>
    <dgm:pt modelId="{98BE74A6-DDEE-334A-A5C8-964C6A0E1103}" type="pres">
      <dgm:prSet presAssocID="{987EAB09-15D8-1C41-A5E6-B80F8C322EA8}" presName="textNode" presStyleLbl="node1" presStyleIdx="3" presStyleCnt="5" custScaleX="214095" custScaleY="82923" custLinFactX="-96251" custLinFactNeighborX="-100000" custLinFactNeighborY="47686">
        <dgm:presLayoutVars>
          <dgm:bulletEnabled val="1"/>
        </dgm:presLayoutVars>
      </dgm:prSet>
      <dgm:spPr/>
      <dgm:t>
        <a:bodyPr/>
        <a:lstStyle/>
        <a:p>
          <a:endParaRPr lang="en-US"/>
        </a:p>
      </dgm:t>
    </dgm:pt>
    <dgm:pt modelId="{6704E2FA-B108-0447-A6FA-972A2CF2BAC0}" type="pres">
      <dgm:prSet presAssocID="{9E8FCC73-B874-E744-8296-E3992AE6743A}" presName="sibTrans" presStyleCnt="0"/>
      <dgm:spPr/>
    </dgm:pt>
    <dgm:pt modelId="{08A2C940-879D-F049-A0C4-0D84ED24ED94}" type="pres">
      <dgm:prSet presAssocID="{A1997EE6-3F9A-1B40-BDC5-84A70116F525}" presName="textNode" presStyleLbl="node1" presStyleIdx="4" presStyleCnt="5" custScaleX="188770" custScaleY="84505" custLinFactNeighborX="4317" custLinFactNeighborY="-4784">
        <dgm:presLayoutVars>
          <dgm:bulletEnabled val="1"/>
        </dgm:presLayoutVars>
      </dgm:prSet>
      <dgm:spPr/>
      <dgm:t>
        <a:bodyPr/>
        <a:lstStyle/>
        <a:p>
          <a:endParaRPr lang="en-US"/>
        </a:p>
      </dgm:t>
    </dgm:pt>
  </dgm:ptLst>
  <dgm:cxnLst>
    <dgm:cxn modelId="{93A49808-52AD-194B-B5F5-5F228F590106}" srcId="{E5E9A5F5-9C5C-0B44-9B00-1D023486C8A5}" destId="{987EAB09-15D8-1C41-A5E6-B80F8C322EA8}" srcOrd="3" destOrd="0" parTransId="{078B6FF7-F267-7F43-AC35-69E3924C610F}" sibTransId="{9E8FCC73-B874-E744-8296-E3992AE6743A}"/>
    <dgm:cxn modelId="{CEC30BA4-7A43-5A4A-9141-ABBE303C020D}" srcId="{E5E9A5F5-9C5C-0B44-9B00-1D023486C8A5}" destId="{568BC20F-653F-634E-A890-619691C8F589}" srcOrd="0" destOrd="0" parTransId="{E371DDFF-6004-8045-A323-A5B14571AA81}" sibTransId="{C4A1E4BC-7FD6-894B-9161-A1CA9444CDCB}"/>
    <dgm:cxn modelId="{9CC3FF85-75C3-A34D-ACF5-1BB5C55E36C2}" type="presOf" srcId="{7FD8696E-E321-9D43-8D1C-82F3FA4DCE85}" destId="{523080D2-6546-2649-9EEC-6D9BF0643AD0}" srcOrd="0" destOrd="0" presId="urn:microsoft.com/office/officeart/2005/8/layout/hProcess9"/>
    <dgm:cxn modelId="{5B53CAAB-BC4D-EB43-AC3B-132A86A25F19}" type="presOf" srcId="{E5E9A5F5-9C5C-0B44-9B00-1D023486C8A5}" destId="{BD8B9DC8-B1DE-EF4E-B1C7-DFCCD1BFE79F}" srcOrd="0" destOrd="0" presId="urn:microsoft.com/office/officeart/2005/8/layout/hProcess9"/>
    <dgm:cxn modelId="{D38AD3CB-AAB2-EE41-A3A2-5C865B366D1B}" type="presOf" srcId="{987EAB09-15D8-1C41-A5E6-B80F8C322EA8}" destId="{98BE74A6-DDEE-334A-A5C8-964C6A0E1103}" srcOrd="0" destOrd="0" presId="urn:microsoft.com/office/officeart/2005/8/layout/hProcess9"/>
    <dgm:cxn modelId="{95AADC1D-7D39-0E4A-8539-22D0A3708EC2}" type="presOf" srcId="{568BC20F-653F-634E-A890-619691C8F589}" destId="{9A9244F2-3B73-AE49-B680-D6B38AEE8D6C}" srcOrd="0" destOrd="0" presId="urn:microsoft.com/office/officeart/2005/8/layout/hProcess9"/>
    <dgm:cxn modelId="{5DB5CE1A-2077-504F-9FB8-AED75AE68109}" type="presOf" srcId="{A1997EE6-3F9A-1B40-BDC5-84A70116F525}" destId="{08A2C940-879D-F049-A0C4-0D84ED24ED94}" srcOrd="0" destOrd="0" presId="urn:microsoft.com/office/officeart/2005/8/layout/hProcess9"/>
    <dgm:cxn modelId="{FE5A2100-B79C-C94E-901C-2A107BE4AD10}" srcId="{E5E9A5F5-9C5C-0B44-9B00-1D023486C8A5}" destId="{71FB9C71-4974-6F4F-BB3D-FE12CF87B4C7}" srcOrd="1" destOrd="0" parTransId="{D84995D7-F991-2748-BCCD-41252C0B5C65}" sibTransId="{9AB136EE-F757-6D4C-82FE-5215E0D67D4F}"/>
    <dgm:cxn modelId="{D7AA5F34-CE7B-FE47-BD4D-72F9ADC1B71D}" srcId="{E5E9A5F5-9C5C-0B44-9B00-1D023486C8A5}" destId="{7FD8696E-E321-9D43-8D1C-82F3FA4DCE85}" srcOrd="2" destOrd="0" parTransId="{52C160FB-B440-4C44-A889-3A63AC0F987E}" sibTransId="{8FA6E5A4-6309-A640-9FCD-C90D3ED0B3FB}"/>
    <dgm:cxn modelId="{428D623F-1CFE-7643-8F3B-3804E4208B40}" type="presOf" srcId="{71FB9C71-4974-6F4F-BB3D-FE12CF87B4C7}" destId="{3F3F0FCA-36E6-F54A-BDFC-50EDBE6402FB}" srcOrd="0" destOrd="0" presId="urn:microsoft.com/office/officeart/2005/8/layout/hProcess9"/>
    <dgm:cxn modelId="{6304E412-C4CD-6C46-9690-DB53EF089ED5}" srcId="{E5E9A5F5-9C5C-0B44-9B00-1D023486C8A5}" destId="{A1997EE6-3F9A-1B40-BDC5-84A70116F525}" srcOrd="4" destOrd="0" parTransId="{7F1D6F97-1968-7E46-8937-1351EDD4234A}" sibTransId="{B8E0590F-CAFD-AC40-91AC-DC463E16CBF4}"/>
    <dgm:cxn modelId="{24F9836A-F371-DD42-9AC4-8BA4A7A802FE}" type="presParOf" srcId="{BD8B9DC8-B1DE-EF4E-B1C7-DFCCD1BFE79F}" destId="{244DEBB1-6A63-0C40-BA1F-A43216F7FAD4}" srcOrd="0" destOrd="0" presId="urn:microsoft.com/office/officeart/2005/8/layout/hProcess9"/>
    <dgm:cxn modelId="{FE61E541-8E07-134D-9BFB-7E517F2C0B9B}" type="presParOf" srcId="{BD8B9DC8-B1DE-EF4E-B1C7-DFCCD1BFE79F}" destId="{B2E3C051-446E-F244-A003-CEF0E58500AE}" srcOrd="1" destOrd="0" presId="urn:microsoft.com/office/officeart/2005/8/layout/hProcess9"/>
    <dgm:cxn modelId="{804E3494-FCB8-F640-AED5-7CC4C4029A68}" type="presParOf" srcId="{B2E3C051-446E-F244-A003-CEF0E58500AE}" destId="{9A9244F2-3B73-AE49-B680-D6B38AEE8D6C}" srcOrd="0" destOrd="0" presId="urn:microsoft.com/office/officeart/2005/8/layout/hProcess9"/>
    <dgm:cxn modelId="{6DF1979C-6442-9A43-B2DE-D087011100D6}" type="presParOf" srcId="{B2E3C051-446E-F244-A003-CEF0E58500AE}" destId="{407FE360-BF05-5C4E-AB10-E5C9CA42A834}" srcOrd="1" destOrd="0" presId="urn:microsoft.com/office/officeart/2005/8/layout/hProcess9"/>
    <dgm:cxn modelId="{6F98383E-5141-2B47-9BF6-842E934A5254}" type="presParOf" srcId="{B2E3C051-446E-F244-A003-CEF0E58500AE}" destId="{3F3F0FCA-36E6-F54A-BDFC-50EDBE6402FB}" srcOrd="2" destOrd="0" presId="urn:microsoft.com/office/officeart/2005/8/layout/hProcess9"/>
    <dgm:cxn modelId="{8B5DE0F0-56CB-6F41-995C-24EDDA5EF590}" type="presParOf" srcId="{B2E3C051-446E-F244-A003-CEF0E58500AE}" destId="{0DD9F089-AE4B-4649-9830-02F3CFEA669A}" srcOrd="3" destOrd="0" presId="urn:microsoft.com/office/officeart/2005/8/layout/hProcess9"/>
    <dgm:cxn modelId="{E5643350-6382-F34A-AA92-8EEF902D4FEA}" type="presParOf" srcId="{B2E3C051-446E-F244-A003-CEF0E58500AE}" destId="{523080D2-6546-2649-9EEC-6D9BF0643AD0}" srcOrd="4" destOrd="0" presId="urn:microsoft.com/office/officeart/2005/8/layout/hProcess9"/>
    <dgm:cxn modelId="{CF23113E-9036-CC42-BB74-383079EBB072}" type="presParOf" srcId="{B2E3C051-446E-F244-A003-CEF0E58500AE}" destId="{104F2610-1BF6-FD4D-9EAB-796E307B4C5B}" srcOrd="5" destOrd="0" presId="urn:microsoft.com/office/officeart/2005/8/layout/hProcess9"/>
    <dgm:cxn modelId="{49597549-D8E6-604B-A9D7-7E40A3945E69}" type="presParOf" srcId="{B2E3C051-446E-F244-A003-CEF0E58500AE}" destId="{98BE74A6-DDEE-334A-A5C8-964C6A0E1103}" srcOrd="6" destOrd="0" presId="urn:microsoft.com/office/officeart/2005/8/layout/hProcess9"/>
    <dgm:cxn modelId="{30792BBC-67AB-9640-B625-2D979C67B23A}" type="presParOf" srcId="{B2E3C051-446E-F244-A003-CEF0E58500AE}" destId="{6704E2FA-B108-0447-A6FA-972A2CF2BAC0}" srcOrd="7" destOrd="0" presId="urn:microsoft.com/office/officeart/2005/8/layout/hProcess9"/>
    <dgm:cxn modelId="{50B4F7E4-E797-7B45-B01C-16CE67EAF376}" type="presParOf" srcId="{B2E3C051-446E-F244-A003-CEF0E58500AE}" destId="{08A2C940-879D-F049-A0C4-0D84ED24ED94}"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57267768-374A-324A-A68F-9DB134F9349F}" type="presOf" srcId="{9366CABB-454A-DF45-A42A-B462D6AB2344}" destId="{BC2F2DEB-BC5A-5B4F-9F23-B8FF3607950D}" srcOrd="0" destOrd="0" presId="urn:microsoft.com/office/officeart/2005/8/layout/chevron1"/>
    <dgm:cxn modelId="{90528B7B-0E5D-0940-AFBA-6A5CAE4DD1A4}" type="presOf" srcId="{70E0FF63-93E9-3C43-8450-348A0603E5BC}" destId="{28BD943A-56F3-2E40-AAA9-C50EBB08F6D4}" srcOrd="0" destOrd="0" presId="urn:microsoft.com/office/officeart/2005/8/layout/chevron1"/>
    <dgm:cxn modelId="{4A916811-D73E-4C49-B75B-F1DAFE22EA14}" type="presOf" srcId="{7FCBCAD3-0648-EF4B-BF3F-9721FBA294B5}" destId="{8A45AC82-EEC1-C240-BFED-02DCE67F0A95}" srcOrd="0" destOrd="0" presId="urn:microsoft.com/office/officeart/2005/8/layout/chevron1"/>
    <dgm:cxn modelId="{1D0FAEBD-4379-0A44-930E-E313B23ACBB7}" type="presOf" srcId="{33ED1F80-984B-A345-ADC0-9630C5C95148}" destId="{71B081E3-B866-C940-9539-EDA829B14E20}"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4C6C6736-A485-9B43-8D27-CA4DD46E220C}" type="presOf" srcId="{CB0C90F6-C99A-8F4B-A664-E2F0F8EF47C6}" destId="{A76C78DF-6720-4A43-8342-C4D7C307CB79}" srcOrd="0" destOrd="0" presId="urn:microsoft.com/office/officeart/2005/8/layout/chevron1"/>
    <dgm:cxn modelId="{29694163-1CFD-1248-A792-54E26FDD6A37}" srcId="{7FCBCAD3-0648-EF4B-BF3F-9721FBA294B5}" destId="{33ED1F80-984B-A345-ADC0-9630C5C95148}" srcOrd="5" destOrd="0" parTransId="{6F085EE2-3BCF-3948-B9F2-1AB96896B802}" sibTransId="{60FA0114-AF5C-034D-8D28-C289C572DD58}"/>
    <dgm:cxn modelId="{45E1B9A9-931B-9A4C-B1EE-24DEE5B8C6F8}" type="presOf" srcId="{93CBD2CF-5C31-8A44-BEC5-0168B48A3A6F}" destId="{5F932FCC-4439-4744-9BE5-98304E29846B}" srcOrd="0" destOrd="0" presId="urn:microsoft.com/office/officeart/2005/8/layout/chevron1"/>
    <dgm:cxn modelId="{FD3598C8-3AF2-4145-9F6D-1EE0A7FFA348}" type="presOf" srcId="{D5379158-3327-1E41-AE17-56C52AD92682}" destId="{6C0301AB-BB41-9E45-A0A9-E988787F98E9}" srcOrd="0" destOrd="0" presId="urn:microsoft.com/office/officeart/2005/8/layout/chevron1"/>
    <dgm:cxn modelId="{2F7BF108-7915-4B40-85EF-89CE0D29EF3D}" type="presOf" srcId="{7E5007F2-E33B-B441-8D56-83A44D7504DA}" destId="{9E7D9B46-CE06-384A-A848-0AD8A3C68BCA}"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527D8DAC-04D8-264C-8DC4-3FB3C500D423}" srcId="{7FCBCAD3-0648-EF4B-BF3F-9721FBA294B5}" destId="{7E5007F2-E33B-B441-8D56-83A44D7504DA}" srcOrd="4" destOrd="0" parTransId="{D11728E1-8CEA-EE44-9AEF-EEB741214F04}" sibTransId="{703BA654-A81A-334B-BBAE-7ECB7D24C93F}"/>
    <dgm:cxn modelId="{22EFF1C0-6EA6-5A49-A569-CDDF94178788}" type="presParOf" srcId="{8A45AC82-EEC1-C240-BFED-02DCE67F0A95}" destId="{A76C78DF-6720-4A43-8342-C4D7C307CB79}" srcOrd="0" destOrd="0" presId="urn:microsoft.com/office/officeart/2005/8/layout/chevron1"/>
    <dgm:cxn modelId="{250F1169-946F-7248-94E9-5B7E25EF0755}" type="presParOf" srcId="{8A45AC82-EEC1-C240-BFED-02DCE67F0A95}" destId="{D0E12253-2B00-714C-A88A-9A4458E31DC2}" srcOrd="1" destOrd="0" presId="urn:microsoft.com/office/officeart/2005/8/layout/chevron1"/>
    <dgm:cxn modelId="{7E7C6228-AEE0-FD4E-BE7A-967A1A4713EB}" type="presParOf" srcId="{8A45AC82-EEC1-C240-BFED-02DCE67F0A95}" destId="{BC2F2DEB-BC5A-5B4F-9F23-B8FF3607950D}" srcOrd="2" destOrd="0" presId="urn:microsoft.com/office/officeart/2005/8/layout/chevron1"/>
    <dgm:cxn modelId="{EE00F0A3-C256-E04B-9815-527E14A96475}" type="presParOf" srcId="{8A45AC82-EEC1-C240-BFED-02DCE67F0A95}" destId="{9450F035-7A65-5E48-86AA-A49C7F5AF71A}" srcOrd="3" destOrd="0" presId="urn:microsoft.com/office/officeart/2005/8/layout/chevron1"/>
    <dgm:cxn modelId="{AD47522B-6F7C-4E44-B6D5-7553D1AD9F89}" type="presParOf" srcId="{8A45AC82-EEC1-C240-BFED-02DCE67F0A95}" destId="{28BD943A-56F3-2E40-AAA9-C50EBB08F6D4}" srcOrd="4" destOrd="0" presId="urn:microsoft.com/office/officeart/2005/8/layout/chevron1"/>
    <dgm:cxn modelId="{D8836A58-7E84-BA48-A315-58459C0AA954}" type="presParOf" srcId="{8A45AC82-EEC1-C240-BFED-02DCE67F0A95}" destId="{0B0DE6CF-625C-5F40-865F-0E7051DED8CE}" srcOrd="5" destOrd="0" presId="urn:microsoft.com/office/officeart/2005/8/layout/chevron1"/>
    <dgm:cxn modelId="{563400FE-D008-AC48-BB85-3C4F53ECFDDF}" type="presParOf" srcId="{8A45AC82-EEC1-C240-BFED-02DCE67F0A95}" destId="{6C0301AB-BB41-9E45-A0A9-E988787F98E9}" srcOrd="6" destOrd="0" presId="urn:microsoft.com/office/officeart/2005/8/layout/chevron1"/>
    <dgm:cxn modelId="{889C9590-CF26-0647-8995-368A78427EC6}" type="presParOf" srcId="{8A45AC82-EEC1-C240-BFED-02DCE67F0A95}" destId="{50CE606A-53D6-374A-B851-BFF4A4262343}" srcOrd="7" destOrd="0" presId="urn:microsoft.com/office/officeart/2005/8/layout/chevron1"/>
    <dgm:cxn modelId="{223A6E3F-C611-6345-8535-A0CAFC5559E0}" type="presParOf" srcId="{8A45AC82-EEC1-C240-BFED-02DCE67F0A95}" destId="{9E7D9B46-CE06-384A-A848-0AD8A3C68BCA}" srcOrd="8" destOrd="0" presId="urn:microsoft.com/office/officeart/2005/8/layout/chevron1"/>
    <dgm:cxn modelId="{3E6ECDE4-293B-3544-9827-FD033C4D8B8B}" type="presParOf" srcId="{8A45AC82-EEC1-C240-BFED-02DCE67F0A95}" destId="{FD804444-1D89-6645-AACA-FF6EE53B822B}" srcOrd="9" destOrd="0" presId="urn:microsoft.com/office/officeart/2005/8/layout/chevron1"/>
    <dgm:cxn modelId="{5CC465A9-E52B-4748-A1BF-3B37B462F4E7}" type="presParOf" srcId="{8A45AC82-EEC1-C240-BFED-02DCE67F0A95}" destId="{71B081E3-B866-C940-9539-EDA829B14E20}" srcOrd="10" destOrd="0" presId="urn:microsoft.com/office/officeart/2005/8/layout/chevron1"/>
    <dgm:cxn modelId="{2E685123-49F5-4246-965C-DF1DEACB52C1}" type="presParOf" srcId="{8A45AC82-EEC1-C240-BFED-02DCE67F0A95}" destId="{CE842FF6-A422-224E-9965-D0C60EBD6EAC}" srcOrd="11" destOrd="0" presId="urn:microsoft.com/office/officeart/2005/8/layout/chevron1"/>
    <dgm:cxn modelId="{29537F54-DBEC-6C4C-911C-9F3363038798}"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DEBB1-6A63-0C40-BA1F-A43216F7FAD4}">
      <dsp:nvSpPr>
        <dsp:cNvPr id="0" name=""/>
        <dsp:cNvSpPr/>
      </dsp:nvSpPr>
      <dsp:spPr>
        <a:xfrm>
          <a:off x="4" y="0"/>
          <a:ext cx="8633875" cy="4492329"/>
        </a:xfrm>
        <a:prstGeom prst="rightArrow">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9A9244F2-3B73-AE49-B680-D6B38AEE8D6C}">
      <dsp:nvSpPr>
        <dsp:cNvPr id="0" name=""/>
        <dsp:cNvSpPr/>
      </dsp:nvSpPr>
      <dsp:spPr>
        <a:xfrm>
          <a:off x="282" y="1171087"/>
          <a:ext cx="1723827" cy="2146129"/>
        </a:xfrm>
        <a:prstGeom prst="roundRect">
          <a:avLst/>
        </a:prstGeom>
        <a:solidFill>
          <a:srgbClr val="3366FF"/>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Commit</a:t>
          </a:r>
          <a:r>
            <a:rPr lang="en-US" sz="2000" b="1" kern="1200" baseline="0" dirty="0" smtClean="0"/>
            <a:t> stage</a:t>
          </a:r>
        </a:p>
        <a:p>
          <a:pPr lvl="0" algn="ctr" defTabSz="889000">
            <a:lnSpc>
              <a:spcPct val="90000"/>
            </a:lnSpc>
            <a:spcBef>
              <a:spcPct val="0"/>
            </a:spcBef>
            <a:spcAft>
              <a:spcPct val="35000"/>
            </a:spcAft>
          </a:pPr>
          <a:r>
            <a:rPr lang="en-US" sz="2000" kern="1200" baseline="0" dirty="0" smtClean="0"/>
            <a:t>Compile</a:t>
          </a:r>
        </a:p>
        <a:p>
          <a:pPr lvl="0" algn="ctr" defTabSz="889000">
            <a:lnSpc>
              <a:spcPct val="90000"/>
            </a:lnSpc>
            <a:spcBef>
              <a:spcPct val="0"/>
            </a:spcBef>
            <a:spcAft>
              <a:spcPct val="35000"/>
            </a:spcAft>
          </a:pPr>
          <a:r>
            <a:rPr lang="en-US" sz="2000" kern="1200" baseline="0" dirty="0" smtClean="0"/>
            <a:t>Unit Tests</a:t>
          </a:r>
        </a:p>
        <a:p>
          <a:pPr lvl="0" algn="ctr" defTabSz="889000">
            <a:lnSpc>
              <a:spcPct val="90000"/>
            </a:lnSpc>
            <a:spcBef>
              <a:spcPct val="0"/>
            </a:spcBef>
            <a:spcAft>
              <a:spcPct val="35000"/>
            </a:spcAft>
          </a:pPr>
          <a:r>
            <a:rPr lang="en-US" sz="2000" kern="1200" baseline="0" dirty="0" smtClean="0"/>
            <a:t>Analysis</a:t>
          </a:r>
        </a:p>
        <a:p>
          <a:pPr lvl="0" algn="ctr" defTabSz="889000">
            <a:lnSpc>
              <a:spcPct val="90000"/>
            </a:lnSpc>
            <a:spcBef>
              <a:spcPct val="0"/>
            </a:spcBef>
            <a:spcAft>
              <a:spcPct val="35000"/>
            </a:spcAft>
          </a:pPr>
          <a:endParaRPr lang="en-US" sz="2000" kern="1200" dirty="0"/>
        </a:p>
      </dsp:txBody>
      <dsp:txXfrm>
        <a:off x="84432" y="1255237"/>
        <a:ext cx="1555527" cy="1977829"/>
      </dsp:txXfrm>
    </dsp:sp>
    <dsp:sp modelId="{3F3F0FCA-36E6-F54A-BDFC-50EDBE6402FB}">
      <dsp:nvSpPr>
        <dsp:cNvPr id="0" name=""/>
        <dsp:cNvSpPr/>
      </dsp:nvSpPr>
      <dsp:spPr>
        <a:xfrm>
          <a:off x="2278225" y="1522872"/>
          <a:ext cx="1574050" cy="1433142"/>
        </a:xfrm>
        <a:prstGeom prst="round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Acceptance test stage</a:t>
          </a:r>
          <a:endParaRPr lang="en-US" sz="2000" b="1" kern="1200" dirty="0"/>
        </a:p>
      </dsp:txBody>
      <dsp:txXfrm>
        <a:off x="2348185" y="1592832"/>
        <a:ext cx="1434130" cy="1293222"/>
      </dsp:txXfrm>
    </dsp:sp>
    <dsp:sp modelId="{523080D2-6546-2649-9EEC-6D9BF0643AD0}">
      <dsp:nvSpPr>
        <dsp:cNvPr id="0" name=""/>
        <dsp:cNvSpPr/>
      </dsp:nvSpPr>
      <dsp:spPr>
        <a:xfrm>
          <a:off x="4376378" y="647730"/>
          <a:ext cx="1651279" cy="1490069"/>
        </a:xfrm>
        <a:prstGeom prst="round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User acceptance</a:t>
          </a:r>
        </a:p>
        <a:p>
          <a:pPr lvl="0" algn="ctr" defTabSz="889000">
            <a:lnSpc>
              <a:spcPct val="90000"/>
            </a:lnSpc>
            <a:spcBef>
              <a:spcPct val="0"/>
            </a:spcBef>
            <a:spcAft>
              <a:spcPct val="35000"/>
            </a:spcAft>
          </a:pPr>
          <a:r>
            <a:rPr lang="en-US" sz="2000" kern="1200" dirty="0" smtClean="0"/>
            <a:t>testing</a:t>
          </a:r>
          <a:endParaRPr lang="en-US" sz="2000" kern="1200" dirty="0"/>
        </a:p>
      </dsp:txBody>
      <dsp:txXfrm>
        <a:off x="4449117" y="720469"/>
        <a:ext cx="1505801" cy="1344591"/>
      </dsp:txXfrm>
    </dsp:sp>
    <dsp:sp modelId="{98BE74A6-DDEE-334A-A5C8-964C6A0E1103}">
      <dsp:nvSpPr>
        <dsp:cNvPr id="0" name=""/>
        <dsp:cNvSpPr/>
      </dsp:nvSpPr>
      <dsp:spPr>
        <a:xfrm>
          <a:off x="4457287" y="2358014"/>
          <a:ext cx="1678786" cy="1490069"/>
        </a:xfrm>
        <a:prstGeom prst="round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Performance testing</a:t>
          </a:r>
          <a:endParaRPr lang="en-US" sz="2000" kern="1200" dirty="0"/>
        </a:p>
      </dsp:txBody>
      <dsp:txXfrm>
        <a:off x="4530026" y="2430753"/>
        <a:ext cx="1533308" cy="1344591"/>
      </dsp:txXfrm>
    </dsp:sp>
    <dsp:sp modelId="{08A2C940-879D-F049-A0C4-0D84ED24ED94}">
      <dsp:nvSpPr>
        <dsp:cNvPr id="0" name=""/>
        <dsp:cNvSpPr/>
      </dsp:nvSpPr>
      <dsp:spPr>
        <a:xfrm>
          <a:off x="7153674" y="1400950"/>
          <a:ext cx="1480205" cy="1518497"/>
        </a:xfrm>
        <a:prstGeom prst="roundRect">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Deploy to Production</a:t>
          </a:r>
          <a:endParaRPr lang="en-US" sz="2000" kern="1200" dirty="0"/>
        </a:p>
      </dsp:txBody>
      <dsp:txXfrm>
        <a:off x="7225932" y="1473208"/>
        <a:ext cx="1335689" cy="13739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35B151-0A28-374D-985F-FE982786D66D}" type="datetimeFigureOut">
              <a:rPr lang="en-US" smtClean="0"/>
              <a:t>5/4/15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3AF3E1-0682-5643-ACAF-5F020275E910}" type="slidenum">
              <a:rPr lang="en-US" smtClean="0"/>
              <a:t>‹#›</a:t>
            </a:fld>
            <a:endParaRPr lang="en-US"/>
          </a:p>
        </p:txBody>
      </p:sp>
    </p:spTree>
    <p:extLst>
      <p:ext uri="{BB962C8B-B14F-4D97-AF65-F5344CB8AC3E}">
        <p14:creationId xmlns:p14="http://schemas.microsoft.com/office/powerpoint/2010/main" val="31811615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itrevolution.com/books/the-devops-cookbook/" TargetMode="External"/><Relationship Id="rId4" Type="http://schemas.openxmlformats.org/officeDocument/2006/relationships/hyperlink" Target="http://itrevolution.com/books/novel/"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a:t>
            </a:fld>
            <a:endParaRPr lang="en-US"/>
          </a:p>
        </p:txBody>
      </p:sp>
    </p:spTree>
    <p:extLst>
      <p:ext uri="{BB962C8B-B14F-4D97-AF65-F5344CB8AC3E}">
        <p14:creationId xmlns:p14="http://schemas.microsoft.com/office/powerpoint/2010/main" val="117233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2510BD-232C-8F43-AAC8-6E926C51FE2F}" type="slidenum">
              <a:rPr lang="en-US">
                <a:solidFill>
                  <a:prstClr val="black"/>
                </a:solidFill>
              </a:rPr>
              <a:pPr/>
              <a:t>10</a:t>
            </a:fld>
            <a:endParaRPr lang="en-US" dirty="0">
              <a:solidFill>
                <a:prstClr val="black"/>
              </a:solidFill>
            </a:endParaRPr>
          </a:p>
        </p:txBody>
      </p:sp>
      <p:sp>
        <p:nvSpPr>
          <p:cNvPr id="775170" name="Rectangle 2"/>
          <p:cNvSpPr>
            <a:spLocks noGrp="1" noRot="1" noChangeAspect="1" noChangeArrowheads="1" noTextEdit="1"/>
          </p:cNvSpPr>
          <p:nvPr>
            <p:ph type="sldImg"/>
          </p:nvPr>
        </p:nvSpPr>
        <p:spPr>
          <a:xfrm>
            <a:off x="1144588" y="685800"/>
            <a:ext cx="4570412" cy="3429000"/>
          </a:xfrm>
          <a:ln/>
        </p:spPr>
      </p:sp>
      <p:sp>
        <p:nvSpPr>
          <p:cNvPr id="775171" name="Rectangle 3"/>
          <p:cNvSpPr>
            <a:spLocks noGrp="1" noChangeArrowheads="1"/>
          </p:cNvSpPr>
          <p:nvPr>
            <p:ph type="body" idx="1"/>
          </p:nvPr>
        </p:nvSpPr>
        <p:spPr>
          <a:xfrm>
            <a:off x="686422" y="4345588"/>
            <a:ext cx="5485158" cy="4111364"/>
          </a:xfrm>
        </p:spPr>
        <p:txBody>
          <a:bodyPr/>
          <a:lstStyle/>
          <a:p>
            <a:pPr>
              <a:buFontTx/>
              <a:buChar char="•"/>
            </a:pPr>
            <a:endParaRPr lang="en-US" b="1" dirty="0"/>
          </a:p>
        </p:txBody>
      </p:sp>
    </p:spTree>
    <p:extLst>
      <p:ext uri="{BB962C8B-B14F-4D97-AF65-F5344CB8AC3E}">
        <p14:creationId xmlns:p14="http://schemas.microsoft.com/office/powerpoint/2010/main" val="2318120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http://tdwi.org/articles/2010/06/09/agile-bi-basics.aspx</a:t>
            </a:r>
            <a:endParaRPr lang="en-US" dirty="0"/>
          </a:p>
        </p:txBody>
      </p:sp>
      <p:sp>
        <p:nvSpPr>
          <p:cNvPr id="4" name="Slide Number Placeholder 3"/>
          <p:cNvSpPr>
            <a:spLocks noGrp="1"/>
          </p:cNvSpPr>
          <p:nvPr>
            <p:ph type="sldNum" sz="quarter" idx="10"/>
          </p:nvPr>
        </p:nvSpPr>
        <p:spPr/>
        <p:txBody>
          <a:bodyPr/>
          <a:lstStyle/>
          <a:p>
            <a:fld id="{FEFCA113-D579-6240-83B6-F88D408C8004}"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261260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22BE3-7CAA-4B4D-8393-3374251598CC}"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516340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latin typeface="Gill Sans" charset="0"/>
                <a:ea typeface="ヒラギノ角ゴ Pro W3" charset="0"/>
                <a:cs typeface="ヒラギノ角ゴ Pro W3" charset="0"/>
              </a:rPr>
              <a:t>Makes development easier, organized and simplifies team/group development.</a:t>
            </a:r>
          </a:p>
          <a:p>
            <a:r>
              <a:rPr lang="en-US" dirty="0">
                <a:solidFill>
                  <a:schemeClr val="accent2"/>
                </a:solidFill>
                <a:latin typeface="Gill Sans" charset="0"/>
                <a:ea typeface="ヒラギノ角ゴ Pro W3" charset="0"/>
                <a:cs typeface="ヒラギノ角ゴ Pro W3" charset="0"/>
              </a:rPr>
              <a:t>Iterative Development + Automated 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Environments based on stability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Maintain a code repository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Commit frequently and build every commit</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Make the build self-testing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Store every build</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You have to be disciplined to make continuous integration work.</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There is a very high cost to re-writing things.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When you think of Hershey's, you think of chocolate.  Here's something else to think about:</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has a history of embracing changes. Unfortunately some of Hershey's changes were not well executed. For instance, in the summer of 1999, Hershey demonstrated a new computer system that was going to automate and modernize Hershey's operation. The computer system was going to control everything from taking candy orders to loading shipments on trucks. Instead, the new system has paralyzed Hershey's ordering and distribution system, leaving numerous stores without inventory. The problems with the implementation of the automated system created numerous problems between Hershey and their customers.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worked around the clock to fix the problems, but the problems persisted through the heavy holiday seasons. Since almost one-half of annual candy sales are made between October and December, Hershey lost significant revenues. Hershey took a considerable risk when the company decided to implement the entire computer system all at once. As a direct result of the blunder, the company's stock declined by over fifty percent from a high of over $70 in the fourth quarter of 1998 to about $35 in the first quarter of 2000</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16</a:t>
            </a:fld>
            <a:endParaRPr lang="en-US" dirty="0"/>
          </a:p>
        </p:txBody>
      </p:sp>
    </p:spTree>
    <p:extLst>
      <p:ext uri="{BB962C8B-B14F-4D97-AF65-F5344CB8AC3E}">
        <p14:creationId xmlns:p14="http://schemas.microsoft.com/office/powerpoint/2010/main" val="1932607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Open Sans Light"/>
                <a:ea typeface="+mn-ea"/>
                <a:cs typeface="+mn-cs"/>
              </a:rPr>
              <a:t>The greatest benefit of CI is that of reduced risk.  Too often the issues with delayed and infrequent integration manifest during the latter part of the project, when the stakes are high and pressure to deliver is greatest.  Continuous Integration makes creation of release builds almost a non-event. Further, it paves the way for automation at many levels, starting with build automation, test automation and more recently continuous delivery/continuous deployment, all of which aim to foster the creation of higher quality software, faster.</a:t>
            </a:r>
          </a:p>
          <a:p>
            <a:endParaRPr lang="en-US" dirty="0"/>
          </a:p>
        </p:txBody>
      </p:sp>
      <p:sp>
        <p:nvSpPr>
          <p:cNvPr id="4" name="Slide Number Placeholder 3"/>
          <p:cNvSpPr>
            <a:spLocks noGrp="1"/>
          </p:cNvSpPr>
          <p:nvPr>
            <p:ph type="sldNum" sz="quarter" idx="10"/>
          </p:nvPr>
        </p:nvSpPr>
        <p:spPr/>
        <p:txBody>
          <a:bodyPr/>
          <a:lstStyle/>
          <a:p>
            <a:fld id="{905506F8-A6E5-7640-A4E5-9EF58A0EE111}" type="slidenum">
              <a:rPr lang="en-US" smtClean="0"/>
              <a:pPr/>
              <a:t>17</a:t>
            </a:fld>
            <a:endParaRPr lang="en-US" dirty="0"/>
          </a:p>
        </p:txBody>
      </p:sp>
    </p:spTree>
    <p:extLst>
      <p:ext uri="{BB962C8B-B14F-4D97-AF65-F5344CB8AC3E}">
        <p14:creationId xmlns:p14="http://schemas.microsoft.com/office/powerpoint/2010/main" val="194084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 are critical Principles to adopt – a baseline whereas the</a:t>
            </a:r>
            <a:r>
              <a:rPr lang="en-US" baseline="0" dirty="0" smtClean="0"/>
              <a:t> others can be built upon.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19</a:t>
            </a:fld>
            <a:endParaRPr lang="en-US" dirty="0"/>
          </a:p>
        </p:txBody>
      </p:sp>
    </p:spTree>
    <p:extLst>
      <p:ext uri="{BB962C8B-B14F-4D97-AF65-F5344CB8AC3E}">
        <p14:creationId xmlns:p14="http://schemas.microsoft.com/office/powerpoint/2010/main" val="3556901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Vital step when practicing CD</a:t>
            </a:r>
          </a:p>
          <a:p>
            <a:r>
              <a:rPr lang="en-US" dirty="0" smtClean="0"/>
              <a:t>Recall: To practice CI, every developer on a project must integrate their work daily with every other developer</a:t>
            </a:r>
          </a:p>
          <a:p>
            <a:pPr lvl="1"/>
            <a:r>
              <a:rPr lang="en-US" dirty="0" smtClean="0"/>
              <a:t>Everyone on the team needs to practice this for it to work</a:t>
            </a:r>
          </a:p>
          <a:p>
            <a:r>
              <a:rPr lang="en-US" dirty="0" smtClean="0"/>
              <a:t>Continuous integration is </a:t>
            </a:r>
            <a:r>
              <a:rPr lang="en-US" b="1" dirty="0" smtClean="0"/>
              <a:t>not a tool</a:t>
            </a:r>
            <a:r>
              <a:rPr lang="en-US" dirty="0" smtClean="0"/>
              <a:t>, but a technique</a:t>
            </a:r>
          </a:p>
          <a:p>
            <a:pPr lvl="1"/>
            <a:r>
              <a:rPr lang="en-US" dirty="0" smtClean="0"/>
              <a:t>But there are many open source tools to help practice CI</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20</a:t>
            </a:fld>
            <a:endParaRPr lang="en-US" dirty="0"/>
          </a:p>
        </p:txBody>
      </p:sp>
    </p:spTree>
    <p:extLst>
      <p:ext uri="{BB962C8B-B14F-4D97-AF65-F5344CB8AC3E}">
        <p14:creationId xmlns:p14="http://schemas.microsoft.com/office/powerpoint/2010/main" val="220933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21</a:t>
            </a:fld>
            <a:endParaRPr lang="en-US" dirty="0"/>
          </a:p>
        </p:txBody>
      </p:sp>
    </p:spTree>
    <p:extLst>
      <p:ext uri="{BB962C8B-B14F-4D97-AF65-F5344CB8AC3E}">
        <p14:creationId xmlns:p14="http://schemas.microsoft.com/office/powerpoint/2010/main" val="2171690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22</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Continuous…</a:t>
            </a:r>
          </a:p>
          <a:p>
            <a:endParaRPr lang="en-US" dirty="0" smtClean="0"/>
          </a:p>
          <a:p>
            <a:r>
              <a:rPr lang="en-US" dirty="0" smtClean="0"/>
              <a:t>Integration is the process of eliciting fast, automated feedback on the correctness of your application every time there is a change to the code.</a:t>
            </a:r>
          </a:p>
          <a:p>
            <a:endParaRPr lang="en-US" dirty="0" smtClean="0"/>
          </a:p>
          <a:p>
            <a:r>
              <a:rPr lang="en-US" dirty="0" smtClean="0"/>
              <a:t>Delivery builds upon the earlier concept by providing fast, automated feedback on the correctness and production readiness of your application every time there is a change to code, infrastructure, or configuration.</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25</a:t>
            </a:fld>
            <a:endParaRPr lang="en-US"/>
          </a:p>
        </p:txBody>
      </p:sp>
    </p:spTree>
    <p:extLst>
      <p:ext uri="{BB962C8B-B14F-4D97-AF65-F5344CB8AC3E}">
        <p14:creationId xmlns:p14="http://schemas.microsoft.com/office/powerpoint/2010/main" val="425519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Cross-functional teams over organizational silos</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2</a:t>
            </a:fld>
            <a:endParaRPr lang="en-US"/>
          </a:p>
        </p:txBody>
      </p:sp>
    </p:spTree>
    <p:extLst>
      <p:ext uri="{BB962C8B-B14F-4D97-AF65-F5344CB8AC3E}">
        <p14:creationId xmlns:p14="http://schemas.microsoft.com/office/powerpoint/2010/main" val="62904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72376"/>
            <a:r>
              <a:rPr lang="en-US" sz="2700" b="1" dirty="0"/>
              <a:t>Agile</a:t>
            </a:r>
            <a:r>
              <a:rPr lang="en-US" sz="2700" dirty="0"/>
              <a:t> and </a:t>
            </a:r>
            <a:r>
              <a:rPr lang="en-US" sz="2700" b="1" dirty="0"/>
              <a:t>lean</a:t>
            </a:r>
            <a:r>
              <a:rPr lang="en-US" sz="2700" dirty="0"/>
              <a:t> software development</a:t>
            </a:r>
          </a:p>
          <a:p>
            <a:pPr marL="1308564" lvl="1"/>
            <a:r>
              <a:rPr lang="en-US" sz="2700" dirty="0"/>
              <a:t>Potentially shippable product (Scrum)</a:t>
            </a:r>
          </a:p>
          <a:p>
            <a:pPr marL="1308564" lvl="1"/>
            <a:r>
              <a:rPr lang="en-US" sz="2700" dirty="0"/>
              <a:t>Deliver as Fast as possible (Lean)</a:t>
            </a:r>
          </a:p>
          <a:p>
            <a:pPr marL="1308564" lvl="1"/>
            <a:r>
              <a:rPr lang="en-US" sz="2700" dirty="0"/>
              <a:t>Many concepts in Continuous Delivery come from Lean</a:t>
            </a:r>
          </a:p>
          <a:p>
            <a:pPr marL="872376"/>
            <a:r>
              <a:rPr lang="en-US" sz="2700" dirty="0"/>
              <a:t>Release Early, Release Often</a:t>
            </a:r>
          </a:p>
          <a:p>
            <a:endParaRPr lang="en-US" dirty="0" smtClean="0"/>
          </a:p>
          <a:p>
            <a:r>
              <a:rPr lang="en-US" dirty="0" smtClean="0"/>
              <a:t>Software is always in a releasable state.</a:t>
            </a:r>
          </a:p>
          <a:p>
            <a:r>
              <a:rPr lang="en-US" dirty="0" smtClean="0"/>
              <a:t>From Continuous</a:t>
            </a:r>
            <a:r>
              <a:rPr lang="en-US" baseline="0" dirty="0" smtClean="0"/>
              <a:t> Delivery Jez Humble</a:t>
            </a:r>
          </a:p>
          <a:p>
            <a:r>
              <a:rPr lang="en-US" dirty="0" smtClean="0"/>
              <a:t>http://ptgmedia.pearsoncmg.com/images/art_humble_continuousdelivery/elementLinks/humble_fig01.jpg</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C_D </a:t>
            </a:r>
            <a:r>
              <a:rPr lang="en-US" dirty="0" err="1" smtClean="0"/>
              <a:t>i_s</a:t>
            </a:r>
            <a:r>
              <a:rPr lang="en-US" dirty="0" smtClean="0"/>
              <a:t>_ _</a:t>
            </a:r>
            <a:r>
              <a:rPr lang="en-US" dirty="0" err="1" smtClean="0"/>
              <a:t>c_o_n_c_e_r_n_e_d</a:t>
            </a:r>
            <a:r>
              <a:rPr lang="en-US" dirty="0" smtClean="0"/>
              <a:t>_ _</a:t>
            </a:r>
            <a:r>
              <a:rPr lang="en-US" dirty="0" err="1" smtClean="0"/>
              <a:t>w_i_t_h</a:t>
            </a:r>
            <a:r>
              <a:rPr lang="en-US" dirty="0" smtClean="0"/>
              <a:t>_ _“…</a:t>
            </a:r>
            <a:r>
              <a:rPr lang="en-US" dirty="0" err="1" smtClean="0"/>
              <a:t>h_o_w</a:t>
            </a:r>
            <a:r>
              <a:rPr lang="en-US" dirty="0" smtClean="0"/>
              <a:t>_ _</a:t>
            </a:r>
            <a:r>
              <a:rPr lang="en-US" dirty="0" err="1" smtClean="0"/>
              <a:t>a_l_l</a:t>
            </a:r>
            <a:r>
              <a:rPr lang="en-US" dirty="0" smtClean="0"/>
              <a:t>_ _</a:t>
            </a:r>
            <a:r>
              <a:rPr lang="en-US" dirty="0" err="1" smtClean="0"/>
              <a:t>t_h_e</a:t>
            </a:r>
            <a:r>
              <a:rPr lang="en-US" dirty="0" smtClean="0"/>
              <a:t>_ _</a:t>
            </a:r>
            <a:r>
              <a:rPr lang="en-US" dirty="0" err="1" smtClean="0"/>
              <a:t>m_o_v_i_n_g</a:t>
            </a:r>
            <a:r>
              <a:rPr lang="en-US" dirty="0" smtClean="0"/>
              <a:t>_ _</a:t>
            </a:r>
            <a:r>
              <a:rPr lang="en-US" dirty="0" err="1" smtClean="0"/>
              <a:t>p_a_r_t_s</a:t>
            </a:r>
            <a:r>
              <a:rPr lang="en-US" dirty="0" smtClean="0"/>
              <a:t>_ _</a:t>
            </a:r>
            <a:r>
              <a:rPr lang="en-US" dirty="0" err="1" smtClean="0"/>
              <a:t>f_i_t</a:t>
            </a:r>
            <a:r>
              <a:rPr lang="en-US" dirty="0" smtClean="0"/>
              <a:t>_ _</a:t>
            </a:r>
            <a:r>
              <a:rPr lang="en-US" dirty="0" err="1" smtClean="0"/>
              <a:t>t_o_g_e_t_h_e_r</a:t>
            </a:r>
            <a:r>
              <a:rPr lang="en-US" dirty="0" smtClean="0"/>
              <a:t>_:_ _</a:t>
            </a:r>
            <a:r>
              <a:rPr lang="en-US" dirty="0" err="1" smtClean="0"/>
              <a:t>c_o_n_f_i_g_u_r_a_t_i_o_n</a:t>
            </a:r>
            <a:r>
              <a:rPr lang="en-US" dirty="0" smtClean="0"/>
              <a:t>_ _</a:t>
            </a:r>
            <a:r>
              <a:rPr lang="en-US" dirty="0" err="1" smtClean="0"/>
              <a:t>m_a_n_a_g_e_m_e_n_t</a:t>
            </a:r>
            <a:r>
              <a:rPr lang="en-US" dirty="0" smtClean="0"/>
              <a:t>_,_ _</a:t>
            </a:r>
            <a:r>
              <a:rPr lang="en-US" dirty="0" err="1" smtClean="0"/>
              <a:t>a_u_t_o_m_a_t_e_d</a:t>
            </a:r>
            <a:r>
              <a:rPr lang="en-US" dirty="0" smtClean="0"/>
              <a:t>_ _</a:t>
            </a:r>
            <a:r>
              <a:rPr lang="en-US" dirty="0" err="1" smtClean="0"/>
              <a:t>t_e_s_t_i_n_g</a:t>
            </a:r>
            <a:r>
              <a:rPr lang="en-US" dirty="0" smtClean="0"/>
              <a:t>_,_ _</a:t>
            </a:r>
            <a:r>
              <a:rPr lang="en-US" dirty="0" err="1" smtClean="0"/>
              <a:t>c_o_n_t_i_n_u_o_u_s</a:t>
            </a:r>
            <a:r>
              <a:rPr lang="en-US" dirty="0" smtClean="0"/>
              <a:t>_ _</a:t>
            </a:r>
            <a:r>
              <a:rPr lang="en-US" dirty="0" err="1" smtClean="0"/>
              <a:t>i_n_t_e_g_r_a_t_i_o_n</a:t>
            </a:r>
            <a:r>
              <a:rPr lang="en-US" dirty="0" smtClean="0"/>
              <a:t>_ _</a:t>
            </a:r>
            <a:r>
              <a:rPr lang="en-US" dirty="0" err="1" smtClean="0"/>
              <a:t>a_n_d</a:t>
            </a:r>
            <a:r>
              <a:rPr lang="en-US" dirty="0" smtClean="0"/>
              <a:t>_ _</a:t>
            </a:r>
            <a:r>
              <a:rPr lang="en-US" dirty="0" err="1" smtClean="0"/>
              <a:t>d_e_p_l_o_y_m_e_n_t</a:t>
            </a:r>
            <a:r>
              <a:rPr lang="en-US" dirty="0" smtClean="0"/>
              <a:t>_,_ _</a:t>
            </a:r>
            <a:r>
              <a:rPr lang="en-US" dirty="0" err="1" smtClean="0"/>
              <a:t>d_a_t_a</a:t>
            </a:r>
            <a:r>
              <a:rPr lang="en-US" dirty="0" smtClean="0"/>
              <a:t>_ _</a:t>
            </a:r>
            <a:r>
              <a:rPr lang="en-US" dirty="0" err="1" smtClean="0"/>
              <a:t>m_a_n_a_g_e_m_e_n_t</a:t>
            </a:r>
            <a:r>
              <a:rPr lang="en-US" dirty="0" smtClean="0"/>
              <a:t>_,_ _</a:t>
            </a:r>
            <a:r>
              <a:rPr lang="en-US" dirty="0" err="1" smtClean="0"/>
              <a:t>e_n_v_i_r_o_n_m_e_n_t</a:t>
            </a:r>
            <a:r>
              <a:rPr lang="en-US" dirty="0" smtClean="0"/>
              <a:t>_ _</a:t>
            </a:r>
            <a:r>
              <a:rPr lang="en-US" dirty="0" err="1" smtClean="0"/>
              <a:t>m_a_n_a_g_e_m_e_n_t</a:t>
            </a:r>
            <a:r>
              <a:rPr lang="en-US" dirty="0" smtClean="0"/>
              <a:t>_,_ _</a:t>
            </a:r>
            <a:r>
              <a:rPr lang="en-US" dirty="0" err="1" smtClean="0"/>
              <a:t>a_n_d</a:t>
            </a:r>
            <a:r>
              <a:rPr lang="en-US" dirty="0" smtClean="0"/>
              <a:t>_ _</a:t>
            </a:r>
            <a:r>
              <a:rPr lang="en-US" dirty="0" err="1" smtClean="0"/>
              <a:t>r_e_l_e_a_s_e</a:t>
            </a:r>
            <a:r>
              <a:rPr lang="en-US" dirty="0" smtClean="0"/>
              <a:t>_ _</a:t>
            </a:r>
            <a:r>
              <a:rPr lang="en-US" dirty="0" err="1" smtClean="0"/>
              <a:t>m_a_n_a_g_e_m_e_n_t</a:t>
            </a:r>
            <a:r>
              <a:rPr lang="en-US" dirty="0" smtClean="0"/>
              <a:t>_._”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27</a:t>
            </a:fld>
            <a:endParaRPr lang="en-US" dirty="0"/>
          </a:p>
        </p:txBody>
      </p:sp>
    </p:spTree>
    <p:extLst>
      <p:ext uri="{BB962C8B-B14F-4D97-AF65-F5344CB8AC3E}">
        <p14:creationId xmlns:p14="http://schemas.microsoft.com/office/powerpoint/2010/main" val="2259297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31</a:t>
            </a:fld>
            <a:endParaRPr lang="en-US"/>
          </a:p>
        </p:txBody>
      </p:sp>
    </p:spTree>
    <p:extLst>
      <p:ext uri="{BB962C8B-B14F-4D97-AF65-F5344CB8AC3E}">
        <p14:creationId xmlns:p14="http://schemas.microsoft.com/office/powerpoint/2010/main" val="1095934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ea typeface="ＭＳ Ｐゴシック" pitchFamily="-65" charset="-128"/>
              <a:cs typeface="ＭＳ Ｐゴシック" pitchFamily="-65" charset="-128"/>
            </a:endParaRPr>
          </a:p>
        </p:txBody>
      </p:sp>
      <p:sp>
        <p:nvSpPr>
          <p:cNvPr id="41988" name="Slide Number Placeholder 3"/>
          <p:cNvSpPr>
            <a:spLocks noGrp="1"/>
          </p:cNvSpPr>
          <p:nvPr>
            <p:ph type="sldNum" sz="quarter" idx="5"/>
          </p:nvPr>
        </p:nvSpPr>
        <p:spPr bwMode="auto">
          <a:noFill/>
          <a:ln>
            <a:miter lim="800000"/>
            <a:headEnd/>
            <a:tailEnd/>
          </a:ln>
        </p:spPr>
        <p:txBody>
          <a:bodyPr/>
          <a:lstStyle/>
          <a:p>
            <a:fld id="{967ACC13-7D25-A542-9AA0-6E8E5F574271}" type="slidenum">
              <a:rPr lang="en-US"/>
              <a:pPr/>
              <a:t>32</a:t>
            </a:fld>
            <a:endParaRPr lang="en-US" dirty="0"/>
          </a:p>
        </p:txBody>
      </p:sp>
    </p:spTree>
    <p:extLst>
      <p:ext uri="{BB962C8B-B14F-4D97-AF65-F5344CB8AC3E}">
        <p14:creationId xmlns:p14="http://schemas.microsoft.com/office/powerpoint/2010/main" val="1456280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33</a:t>
            </a:fld>
            <a:endParaRPr lang="en-US"/>
          </a:p>
        </p:txBody>
      </p:sp>
    </p:spTree>
    <p:extLst>
      <p:ext uri="{BB962C8B-B14F-4D97-AF65-F5344CB8AC3E}">
        <p14:creationId xmlns:p14="http://schemas.microsoft.com/office/powerpoint/2010/main" val="2595915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36</a:t>
            </a:fld>
            <a:endParaRPr lang="en-US"/>
          </a:p>
        </p:txBody>
      </p:sp>
    </p:spTree>
    <p:extLst>
      <p:ext uri="{BB962C8B-B14F-4D97-AF65-F5344CB8AC3E}">
        <p14:creationId xmlns:p14="http://schemas.microsoft.com/office/powerpoint/2010/main" val="4248237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37</a:t>
            </a:fld>
            <a:endParaRPr lang="en-US"/>
          </a:p>
        </p:txBody>
      </p:sp>
    </p:spTree>
    <p:extLst>
      <p:ext uri="{BB962C8B-B14F-4D97-AF65-F5344CB8AC3E}">
        <p14:creationId xmlns:p14="http://schemas.microsoft.com/office/powerpoint/2010/main" val="4248237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Save money and time is project goes bad</a:t>
            </a:r>
          </a:p>
          <a:p>
            <a:pPr lvl="2"/>
            <a:r>
              <a:rPr lang="en-US" dirty="0" smtClean="0"/>
              <a:t>Save money and time with automation</a:t>
            </a:r>
          </a:p>
          <a:p>
            <a:pPr lvl="3"/>
            <a:r>
              <a:rPr lang="en-US" dirty="0" smtClean="0"/>
              <a:t>As deploying to production becomes easier, more time can be spent developing valuable features</a:t>
            </a:r>
          </a:p>
          <a:p>
            <a:pPr defTabSz="897301">
              <a:defRPr/>
            </a:pPr>
            <a:r>
              <a:rPr lang="en-US" dirty="0"/>
              <a:t>Don’t think requirements — think testable hypotheses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38</a:t>
            </a:fld>
            <a:endParaRPr lang="en-US" dirty="0"/>
          </a:p>
        </p:txBody>
      </p:sp>
    </p:spTree>
    <p:extLst>
      <p:ext uri="{BB962C8B-B14F-4D97-AF65-F5344CB8AC3E}">
        <p14:creationId xmlns:p14="http://schemas.microsoft.com/office/powerpoint/2010/main" val="2861320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39</a:t>
            </a:fld>
            <a:endParaRPr lang="en-US"/>
          </a:p>
        </p:txBody>
      </p:sp>
    </p:spTree>
    <p:extLst>
      <p:ext uri="{BB962C8B-B14F-4D97-AF65-F5344CB8AC3E}">
        <p14:creationId xmlns:p14="http://schemas.microsoft.com/office/powerpoint/2010/main" val="2854364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t>
            </a:r>
            <a:r>
              <a:rPr lang="en-US" baseline="0" dirty="0" smtClean="0"/>
              <a:t>automation</a:t>
            </a:r>
          </a:p>
          <a:p>
            <a:r>
              <a:rPr lang="en-US" baseline="0" dirty="0" smtClean="0"/>
              <a:t>DevOps is not dependent on agile.</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40</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Lucida Grande" charset="0"/>
                <a:cs typeface="Lucida Grande" charset="0"/>
                <a:sym typeface="Lucida Grande" charset="0"/>
              </a:rPr>
              <a:t>DevOps</a:t>
            </a:r>
            <a:r>
              <a:rPr lang="en-US" baseline="0" dirty="0" smtClean="0">
                <a:latin typeface="Lucida Grande" charset="0"/>
                <a:cs typeface="Lucida Grande" charset="0"/>
                <a:sym typeface="Lucida Grande" charset="0"/>
              </a:rPr>
              <a:t> -- </a:t>
            </a:r>
            <a:endParaRPr lang="en-US" dirty="0">
              <a:latin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fld id="{94FE6B48-4C97-433B-A132-37D006EDD47F}" type="slidenum">
              <a:rPr lang="en-US" smtClean="0"/>
              <a:t>41</a:t>
            </a:fld>
            <a:endParaRPr lang="en-US" dirty="0"/>
          </a:p>
        </p:txBody>
      </p:sp>
    </p:spTree>
    <p:extLst>
      <p:ext uri="{BB962C8B-B14F-4D97-AF65-F5344CB8AC3E}">
        <p14:creationId xmlns:p14="http://schemas.microsoft.com/office/powerpoint/2010/main" val="4124380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Tricky to define, like its big brother Agile</a:t>
            </a:r>
            <a:r>
              <a:rPr lang="en-US" baseline="0" dirty="0" smtClean="0"/>
              <a:t> </a:t>
            </a:r>
            <a:r>
              <a:rPr lang="en-US" dirty="0" smtClean="0">
                <a:solidFill>
                  <a:schemeClr val="accent6"/>
                </a:solidFill>
              </a:rPr>
              <a:t>“I do what this Scrum book says so I’m doing Agile” is like “I’m using Chef so I’m </a:t>
            </a:r>
            <a:r>
              <a:rPr lang="en-US" dirty="0" err="1" smtClean="0">
                <a:solidFill>
                  <a:schemeClr val="accent6"/>
                </a:solidFill>
              </a:rPr>
              <a:t>DevOps</a:t>
            </a:r>
            <a:r>
              <a:rPr lang="en-US" dirty="0" smtClean="0">
                <a:solidFill>
                  <a:schemeClr val="accent6"/>
                </a:solidFill>
              </a:rPr>
              <a:t>, right?” </a:t>
            </a:r>
          </a:p>
          <a:p>
            <a:endParaRPr lang="en-US" dirty="0" smtClean="0"/>
          </a:p>
          <a:p>
            <a:r>
              <a:rPr lang="en-US" sz="1200" kern="1200" dirty="0" smtClean="0">
                <a:solidFill>
                  <a:schemeClr val="tx1"/>
                </a:solidFill>
                <a:latin typeface="+mn-lt"/>
                <a:ea typeface="+mn-ea"/>
                <a:cs typeface="+mn-cs"/>
              </a:rPr>
              <a:t>extending Agile principles beyond the boundaries of “the code” to the entire delivered service</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a:t>
            </a:fld>
            <a:endParaRPr lang="en-US"/>
          </a:p>
        </p:txBody>
      </p:sp>
    </p:spTree>
    <p:extLst>
      <p:ext uri="{BB962C8B-B14F-4D97-AF65-F5344CB8AC3E}">
        <p14:creationId xmlns:p14="http://schemas.microsoft.com/office/powerpoint/2010/main" val="4065932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44</a:t>
            </a:fld>
            <a:endParaRPr lang="en-US" dirty="0"/>
          </a:p>
        </p:txBody>
      </p:sp>
    </p:spTree>
    <p:extLst>
      <p:ext uri="{BB962C8B-B14F-4D97-AF65-F5344CB8AC3E}">
        <p14:creationId xmlns:p14="http://schemas.microsoft.com/office/powerpoint/2010/main" val="2205209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46</a:t>
            </a:fld>
            <a:endParaRPr lang="en-US"/>
          </a:p>
        </p:txBody>
      </p:sp>
    </p:spTree>
    <p:extLst>
      <p:ext uri="{BB962C8B-B14F-4D97-AF65-F5344CB8AC3E}">
        <p14:creationId xmlns:p14="http://schemas.microsoft.com/office/powerpoint/2010/main" val="4005519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Operations</a:t>
            </a:r>
            <a:r>
              <a:rPr lang="en-US" baseline="0" dirty="0" smtClean="0"/>
              <a:t> as a Service – Operations Engineering</a:t>
            </a:r>
          </a:p>
          <a:p>
            <a:r>
              <a:rPr lang="en-US" baseline="0" dirty="0" smtClean="0"/>
              <a:t>Process, tools and systems</a:t>
            </a:r>
          </a:p>
          <a:p>
            <a:r>
              <a:rPr lang="en-US" baseline="0" dirty="0" smtClean="0"/>
              <a:t>Service provider mindset</a:t>
            </a:r>
          </a:p>
          <a:p>
            <a:endParaRPr lang="en-US" baseline="0" dirty="0" smtClean="0"/>
          </a:p>
          <a:p>
            <a:r>
              <a:rPr lang="en-US" dirty="0" smtClean="0"/>
              <a:t>Can your developers easily create a development sandbox that closely matches the production environment, even when physical resources are constrained?</a:t>
            </a:r>
          </a:p>
          <a:p>
            <a:r>
              <a:rPr lang="en-US" dirty="0" smtClean="0"/>
              <a:t>Does your organization structure support cross-functional teams that put more emphasis on getting quality software out the door than individuals’ roles?</a:t>
            </a:r>
          </a:p>
          <a:p>
            <a:r>
              <a:rPr lang="en-US" dirty="0" smtClean="0"/>
              <a:t>Can your team provide overall visibility into your application release activities and timing to all major stakeholders?</a:t>
            </a:r>
          </a:p>
          <a:p>
            <a:r>
              <a:rPr lang="en-US" dirty="0" smtClean="0"/>
              <a:t>Have you consolidated the tools required to monitor network, systems, database and other areas to reduce complexity and speed time to market?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47</a:t>
            </a:fld>
            <a:endParaRPr lang="en-US" dirty="0"/>
          </a:p>
        </p:txBody>
      </p:sp>
    </p:spTree>
    <p:extLst>
      <p:ext uri="{BB962C8B-B14F-4D97-AF65-F5344CB8AC3E}">
        <p14:creationId xmlns:p14="http://schemas.microsoft.com/office/powerpoint/2010/main" val="2354877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DevOps does replace agile – logical continuation</a:t>
            </a:r>
            <a:r>
              <a:rPr lang="en-US" baseline="0" dirty="0" smtClean="0"/>
              <a:t> of Agile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 – ITIL – ITSM </a:t>
            </a:r>
            <a:r>
              <a:rPr lang="en-US" sz="1200" kern="1200" dirty="0" smtClean="0">
                <a:solidFill>
                  <a:schemeClr val="tx1"/>
                </a:solidFill>
                <a:effectLst/>
                <a:latin typeface="+mn-lt"/>
                <a:ea typeface="+mn-ea"/>
                <a:cs typeface="+mn-cs"/>
              </a:rPr>
              <a:t>remain the best codifications of the processes that underpin IT Operations, and actually describe many of the capabilities needed in order for IT Operations to support a DevOps-style work stream.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accommodate the faster lead times and higher deployment frequencies associated with DevOps, many areas of the ITIL processes require automation, specifically around the change, configuration, and release processes.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b/c we require faster detection and resolution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ITIL disciplines of service design and incident and problem management remain as relevant as ever.</a:t>
            </a:r>
            <a:r>
              <a:rPr lang="en-US" dirty="0" smtClean="0">
                <a:effectLst/>
              </a:rPr>
              <a:t> </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3</a:t>
            </a:r>
            <a:r>
              <a:rPr lang="en-US" sz="1200" kern="1200" baseline="0" dirty="0" smtClean="0">
                <a:solidFill>
                  <a:schemeClr val="tx1"/>
                </a:solidFill>
                <a:effectLst/>
                <a:latin typeface="+mn-lt"/>
                <a:ea typeface="+mn-ea"/>
                <a:cs typeface="+mn-cs"/>
              </a:rPr>
              <a:t> – Providing Dev. Responsibility to release into production – certain tools are enablers of this.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support fast lead times and enable developer productivity, DevOps does require many IT operations tasks to become self-service. In other words, instead of development opening up a work ticket and waiting for IT operations to complete the work, many of these activities will be automated so that developers can do it themselves (e.g. get a production-like </a:t>
            </a:r>
            <a:r>
              <a:rPr lang="en-US" sz="1200" kern="1200" dirty="0" err="1" smtClean="0">
                <a:solidFill>
                  <a:schemeClr val="tx1"/>
                </a:solidFill>
                <a:effectLst/>
                <a:latin typeface="+mn-lt"/>
                <a:ea typeface="+mn-ea"/>
                <a:cs typeface="+mn-cs"/>
              </a:rPr>
              <a:t>dev</a:t>
            </a:r>
            <a:r>
              <a:rPr lang="en-US" sz="1200" kern="1200" dirty="0" smtClean="0">
                <a:solidFill>
                  <a:schemeClr val="tx1"/>
                </a:solidFill>
                <a:effectLst/>
                <a:latin typeface="+mn-lt"/>
                <a:ea typeface="+mn-ea"/>
                <a:cs typeface="+mn-cs"/>
              </a:rPr>
              <a:t> environment or add a feature metric for production telemetry).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4 - </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48</a:t>
            </a:fld>
            <a:endParaRPr lang="en-US"/>
          </a:p>
        </p:txBody>
      </p:sp>
    </p:spTree>
    <p:extLst>
      <p:ext uri="{BB962C8B-B14F-4D97-AF65-F5344CB8AC3E}">
        <p14:creationId xmlns:p14="http://schemas.microsoft.com/office/powerpoint/2010/main" val="362018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a:t>
            </a:fld>
            <a:endParaRPr lang="en-US"/>
          </a:p>
        </p:txBody>
      </p:sp>
    </p:spTree>
    <p:extLst>
      <p:ext uri="{BB962C8B-B14F-4D97-AF65-F5344CB8AC3E}">
        <p14:creationId xmlns:p14="http://schemas.microsoft.com/office/powerpoint/2010/main" val="3579993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a:noFill/>
          <a:ln/>
        </p:spPr>
        <p:txBody>
          <a:bodyPr/>
          <a:lstStyle/>
          <a:p>
            <a:r>
              <a:rPr lang="en-US" dirty="0" smtClean="0"/>
              <a:t>Three Ways,” which are the principles that all of the </a:t>
            </a:r>
            <a:r>
              <a:rPr lang="en-US" dirty="0" err="1" smtClean="0"/>
              <a:t>DevOps</a:t>
            </a:r>
            <a:r>
              <a:rPr lang="en-US" dirty="0" smtClean="0"/>
              <a:t> patterns can be derived from, which we’re using in both the  </a:t>
            </a:r>
            <a:r>
              <a:rPr lang="en-US" dirty="0" smtClean="0">
                <a:hlinkClick r:id="rId3"/>
              </a:rPr>
              <a:t>“DevOps Cookbook”</a:t>
            </a:r>
            <a:r>
              <a:rPr lang="en-US" dirty="0" smtClean="0"/>
              <a:t> and </a:t>
            </a:r>
            <a:r>
              <a:rPr lang="en-US" dirty="0" smtClean="0">
                <a:hlinkClick r:id="rId4"/>
              </a:rPr>
              <a:t>“The Phoenix Project: A Novel About IT, DevOps, and Helping Your Business Win.”</a:t>
            </a:r>
            <a:r>
              <a:rPr lang="en-US" dirty="0" smtClean="0"/>
              <a:t> We assert that the Three Ways describe the values and philosophies that frame the processes, procedures, practices of </a:t>
            </a:r>
            <a:r>
              <a:rPr lang="en-US" dirty="0" err="1" smtClean="0"/>
              <a:t>DevOps</a:t>
            </a:r>
            <a:r>
              <a:rPr lang="en-US" dirty="0" smtClean="0"/>
              <a:t>, as well as the prescriptive steps.</a:t>
            </a:r>
            <a:endParaRPr lang="en-US" b="1" dirty="0" smtClean="0"/>
          </a:p>
          <a:p>
            <a:endParaRPr lang="en-US" dirty="0" smtClean="0">
              <a:latin typeface="Arial" pitchFamily="34" charset="0"/>
            </a:endParaRPr>
          </a:p>
        </p:txBody>
      </p:sp>
    </p:spTree>
    <p:extLst>
      <p:ext uri="{BB962C8B-B14F-4D97-AF65-F5344CB8AC3E}">
        <p14:creationId xmlns:p14="http://schemas.microsoft.com/office/powerpoint/2010/main" val="363452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First Way</a:t>
            </a:r>
            <a:r>
              <a:rPr lang="en-US" dirty="0" smtClean="0"/>
              <a:t> emphasizes the performance of the entire system, as opposed to the performance of a specific silo of work or department — this as can be as large a division (e.g., Development or IT Operations) or as small as an individual contributor (e.g., a developer, system administrator).</a:t>
            </a:r>
          </a:p>
          <a:p>
            <a:r>
              <a:rPr lang="en-US" dirty="0" smtClean="0"/>
              <a:t>The focus is on all business value streams that are enabled by IT. In other words, it begins when requirements are identified (e.g., by the business or IT), are built in Development, and then transitioned into IT Operations, where the value is then delivered to the customer as a form of a service.</a:t>
            </a:r>
          </a:p>
          <a:p>
            <a:r>
              <a:rPr lang="en-US" dirty="0" smtClean="0"/>
              <a:t>The outcomes of putting the First Way into practice include never passing a known defect to downstream work centers, never allowing local optimization to create global degradation, always seeking to increase flow, and always seeking to achieve profound understanding of the system (as per Deming).</a:t>
            </a:r>
          </a:p>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6</a:t>
            </a:fld>
            <a:endParaRPr lang="en-US"/>
          </a:p>
        </p:txBody>
      </p:sp>
    </p:spTree>
    <p:extLst>
      <p:ext uri="{BB962C8B-B14F-4D97-AF65-F5344CB8AC3E}">
        <p14:creationId xmlns:p14="http://schemas.microsoft.com/office/powerpoint/2010/main" val="258366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Second Way</a:t>
            </a:r>
            <a:r>
              <a:rPr lang="en-US" dirty="0" smtClean="0"/>
              <a:t> is about creating the right to left feedback loops. The goal of almost any process improvement initiative is to shorten and amplify feedback loops so necessary corrections can be continually made.</a:t>
            </a:r>
          </a:p>
          <a:p>
            <a:endParaRPr lang="en-US" dirty="0" smtClean="0"/>
          </a:p>
          <a:p>
            <a:r>
              <a:rPr lang="en-US" dirty="0" smtClean="0"/>
              <a:t>The outcomes of the Second Way include understanding and responding to all customers, internal and external, shortening and amplifying all feedback loops, and embedding knowledge where we need it.</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7</a:t>
            </a:fld>
            <a:endParaRPr lang="en-US"/>
          </a:p>
        </p:txBody>
      </p:sp>
    </p:spTree>
    <p:extLst>
      <p:ext uri="{BB962C8B-B14F-4D97-AF65-F5344CB8AC3E}">
        <p14:creationId xmlns:p14="http://schemas.microsoft.com/office/powerpoint/2010/main" val="166918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Third Way</a:t>
            </a:r>
            <a:r>
              <a:rPr lang="en-US" dirty="0" smtClean="0"/>
              <a:t> is about creating a culture that fosters two things: continual experimentation, taking risks and learning from failure; and understanding that repetition and practice is the prerequisite to mastery.</a:t>
            </a:r>
          </a:p>
          <a:p>
            <a:r>
              <a:rPr lang="en-US" dirty="0" smtClean="0"/>
              <a:t>We need both of these equally. Experimentation and taking risks are what ensures that we keep pushing to improve, even if it means going deeper into the danger zone than we’ve ever gone. And we need mastery of the skills that can help us retreat out of the danger zone when we’ve gone too far.</a:t>
            </a:r>
          </a:p>
          <a:p>
            <a:r>
              <a:rPr lang="en-US" dirty="0" smtClean="0"/>
              <a:t>The outcomes of the Third Way include allocating time for the improvement of daily work, creating rituals that reward the team for taking risks, and introducing faults into the system to increase resilience.</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8</a:t>
            </a:fld>
            <a:endParaRPr lang="en-US"/>
          </a:p>
        </p:txBody>
      </p:sp>
    </p:spTree>
    <p:extLst>
      <p:ext uri="{BB962C8B-B14F-4D97-AF65-F5344CB8AC3E}">
        <p14:creationId xmlns:p14="http://schemas.microsoft.com/office/powerpoint/2010/main" val="166918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9</a:t>
            </a:fld>
            <a:endParaRPr lang="en-US" dirty="0"/>
          </a:p>
        </p:txBody>
      </p:sp>
    </p:spTree>
    <p:extLst>
      <p:ext uri="{BB962C8B-B14F-4D97-AF65-F5344CB8AC3E}">
        <p14:creationId xmlns:p14="http://schemas.microsoft.com/office/powerpoint/2010/main" val="3611841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809769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6575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152231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bHeader Slide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291" y="2441665"/>
            <a:ext cx="8856322" cy="882680"/>
          </a:xfrm>
          <a:prstGeom prst="rect">
            <a:avLst/>
          </a:prstGeom>
        </p:spPr>
        <p:txBody>
          <a:bodyPr>
            <a:noAutofit/>
          </a:bodyPr>
          <a:lstStyle>
            <a:lvl1pPr marL="0" indent="0" algn="ctr">
              <a:buNone/>
              <a:defRPr sz="4800" b="0" i="0" kern="1200">
                <a:solidFill>
                  <a:srgbClr val="55B9AC"/>
                </a:solidFill>
                <a:effectLst/>
                <a:latin typeface="Open Sans"/>
                <a:cs typeface="Open San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cxnSp>
        <p:nvCxnSpPr>
          <p:cNvPr id="4" name="Straight Connector 3"/>
          <p:cNvCxnSpPr/>
          <p:nvPr userDrawn="1"/>
        </p:nvCxnSpPr>
        <p:spPr>
          <a:xfrm>
            <a:off x="971550" y="2252050"/>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cxnSp>
        <p:nvCxnSpPr>
          <p:cNvPr id="5" name="Straight Connector 4"/>
          <p:cNvCxnSpPr/>
          <p:nvPr userDrawn="1"/>
        </p:nvCxnSpPr>
        <p:spPr>
          <a:xfrm>
            <a:off x="971550" y="3514113"/>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86528255"/>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1480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8E776A-D78E-224D-84E2-AC6663C44243}"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19217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E776A-D78E-224D-84E2-AC6663C44243}" type="datetimeFigureOut">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80712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8E776A-D78E-224D-84E2-AC6663C44243}" type="datetimeFigureOut">
              <a:rPr lang="en-US" smtClean="0"/>
              <a:t>5/4/15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66632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8E776A-D78E-224D-84E2-AC6663C44243}" type="datetimeFigureOut">
              <a:rPr lang="en-US" smtClean="0"/>
              <a:t>5/4/15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7522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E776A-D78E-224D-84E2-AC6663C44243}" type="datetimeFigureOut">
              <a:rPr lang="en-US" smtClean="0"/>
              <a:t>5/4/15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616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75881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316538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E776A-D78E-224D-84E2-AC6663C44243}" type="datetimeFigureOut">
              <a:rPr lang="en-US" smtClean="0"/>
              <a:t>5/4/15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7933D-4CC3-E84A-8F7B-4EB3DC5E925C}" type="slidenum">
              <a:rPr lang="en-US" smtClean="0"/>
              <a:t>‹#›</a:t>
            </a:fld>
            <a:endParaRPr lang="en-US"/>
          </a:p>
        </p:txBody>
      </p:sp>
    </p:spTree>
    <p:extLst>
      <p:ext uri="{BB962C8B-B14F-4D97-AF65-F5344CB8AC3E}">
        <p14:creationId xmlns:p14="http://schemas.microsoft.com/office/powerpoint/2010/main" val="2821654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agilemanifesto.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jpeg"/><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1067" y="1117601"/>
            <a:ext cx="7967133" cy="2482850"/>
          </a:xfrm>
        </p:spPr>
        <p:txBody>
          <a:bodyPr/>
          <a:lstStyle/>
          <a:p>
            <a:r>
              <a:rPr lang="en-US" sz="5400" dirty="0" err="1" smtClean="0"/>
              <a:t>DevOps</a:t>
            </a:r>
            <a:r>
              <a:rPr lang="en-US" sz="5400" dirty="0"/>
              <a:t/>
            </a:r>
            <a:br>
              <a:rPr lang="en-US" sz="5400" dirty="0"/>
            </a:br>
            <a:r>
              <a:rPr lang="en-US" dirty="0" smtClean="0">
                <a:solidFill>
                  <a:srgbClr val="F79646"/>
                </a:solidFill>
              </a:rPr>
              <a:t>Tearing Down the Walls</a:t>
            </a:r>
            <a:endParaRPr lang="en-US" dirty="0">
              <a:solidFill>
                <a:srgbClr val="F79646"/>
              </a:solidFill>
            </a:endParaRPr>
          </a:p>
        </p:txBody>
      </p:sp>
      <p:pic>
        <p:nvPicPr>
          <p:cNvPr id="5" name="Picture 4"/>
          <p:cNvPicPr>
            <a:picLocks noChangeAspect="1"/>
          </p:cNvPicPr>
          <p:nvPr/>
        </p:nvPicPr>
        <p:blipFill>
          <a:blip r:embed="rId3"/>
          <a:stretch>
            <a:fillRect/>
          </a:stretch>
        </p:blipFill>
        <p:spPr>
          <a:xfrm>
            <a:off x="1130349" y="3285067"/>
            <a:ext cx="6952233" cy="2861733"/>
          </a:xfrm>
          <a:prstGeom prst="rect">
            <a:avLst/>
          </a:prstGeom>
        </p:spPr>
      </p:pic>
    </p:spTree>
    <p:extLst>
      <p:ext uri="{BB962C8B-B14F-4D97-AF65-F5344CB8AC3E}">
        <p14:creationId xmlns:p14="http://schemas.microsoft.com/office/powerpoint/2010/main" val="211946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r>
              <a:rPr lang="en-US" dirty="0" smtClean="0"/>
              <a:t>What is Agile Development?</a:t>
            </a:r>
            <a:endParaRPr lang="en-US" dirty="0"/>
          </a:p>
        </p:txBody>
      </p:sp>
      <p:sp>
        <p:nvSpPr>
          <p:cNvPr id="774147" name="Rectangle 3"/>
          <p:cNvSpPr>
            <a:spLocks noGrp="1" noChangeArrowheads="1"/>
          </p:cNvSpPr>
          <p:nvPr>
            <p:ph idx="1"/>
          </p:nvPr>
        </p:nvSpPr>
        <p:spPr>
          <a:xfrm>
            <a:off x="483117" y="1444373"/>
            <a:ext cx="3987283" cy="5091894"/>
          </a:xfrm>
        </p:spPr>
        <p:txBody>
          <a:bodyPr>
            <a:normAutofit fontScale="77500" lnSpcReduction="20000"/>
          </a:bodyPr>
          <a:lstStyle/>
          <a:p>
            <a:pPr marL="457200" indent="-457200">
              <a:lnSpc>
                <a:spcPct val="100000"/>
              </a:lnSpc>
              <a:buFontTx/>
              <a:buNone/>
            </a:pPr>
            <a:r>
              <a:rPr lang="en-US" sz="2800" dirty="0" smtClean="0">
                <a:solidFill>
                  <a:srgbClr val="F79646"/>
                </a:solidFill>
              </a:rPr>
              <a:t>Agility is:</a:t>
            </a:r>
            <a:endParaRPr lang="en-US" sz="2800" dirty="0">
              <a:solidFill>
                <a:srgbClr val="F79646"/>
              </a:solidFill>
            </a:endParaRPr>
          </a:p>
          <a:p>
            <a:pPr marL="457200" indent="-457200">
              <a:lnSpc>
                <a:spcPct val="100000"/>
              </a:lnSpc>
              <a:buFontTx/>
              <a:buNone/>
            </a:pPr>
            <a:r>
              <a:rPr lang="en-US" dirty="0" smtClean="0">
                <a:solidFill>
                  <a:srgbClr val="000000"/>
                </a:solidFill>
                <a:cs typeface="+mn-cs"/>
              </a:rPr>
              <a:t>The </a:t>
            </a:r>
            <a:r>
              <a:rPr lang="en-US" dirty="0">
                <a:solidFill>
                  <a:srgbClr val="000000"/>
                </a:solidFill>
                <a:cs typeface="+mn-cs"/>
              </a:rPr>
              <a:t>ability to </a:t>
            </a:r>
            <a:r>
              <a:rPr lang="en-US" dirty="0" smtClean="0">
                <a:solidFill>
                  <a:srgbClr val="000000"/>
                </a:solidFill>
                <a:cs typeface="+mn-cs"/>
              </a:rPr>
              <a:t>create</a:t>
            </a:r>
          </a:p>
          <a:p>
            <a:pPr marL="457200" indent="-457200">
              <a:lnSpc>
                <a:spcPct val="100000"/>
              </a:lnSpc>
              <a:buFontTx/>
              <a:buNone/>
            </a:pPr>
            <a:r>
              <a:rPr lang="en-US" dirty="0">
                <a:solidFill>
                  <a:srgbClr val="000000"/>
                </a:solidFill>
              </a:rPr>
              <a:t>a</a:t>
            </a:r>
            <a:r>
              <a:rPr lang="en-US" dirty="0" smtClean="0">
                <a:solidFill>
                  <a:srgbClr val="000000"/>
                </a:solidFill>
                <a:cs typeface="+mn-cs"/>
              </a:rPr>
              <a:t>nd respond to change</a:t>
            </a:r>
          </a:p>
          <a:p>
            <a:pPr marL="857250" lvl="1" indent="-457200">
              <a:buFontTx/>
              <a:buNone/>
            </a:pPr>
            <a:endParaRPr lang="en-US" sz="3100" dirty="0" smtClean="0">
              <a:solidFill>
                <a:srgbClr val="000000"/>
              </a:solidFill>
            </a:endParaRPr>
          </a:p>
          <a:p>
            <a:pPr marL="457200" indent="-457200">
              <a:lnSpc>
                <a:spcPct val="100000"/>
              </a:lnSpc>
              <a:buFontTx/>
              <a:buNone/>
            </a:pPr>
            <a:r>
              <a:rPr lang="en-US" sz="3100" dirty="0" smtClean="0">
                <a:solidFill>
                  <a:srgbClr val="F79646"/>
                </a:solidFill>
              </a:rPr>
              <a:t>Agile Development is:</a:t>
            </a:r>
            <a:endParaRPr lang="en-US" sz="3100" dirty="0">
              <a:solidFill>
                <a:srgbClr val="F79646"/>
              </a:solidFill>
            </a:endParaRPr>
          </a:p>
          <a:p>
            <a:pPr marL="457200" indent="-457200">
              <a:buNone/>
            </a:pPr>
            <a:r>
              <a:rPr lang="en-US" dirty="0" smtClean="0">
                <a:solidFill>
                  <a:srgbClr val="000000"/>
                </a:solidFill>
                <a:cs typeface="+mn-cs"/>
              </a:rPr>
              <a:t>An umbrella </a:t>
            </a:r>
            <a:r>
              <a:rPr lang="en-US" dirty="0">
                <a:solidFill>
                  <a:srgbClr val="000000"/>
                </a:solidFill>
                <a:cs typeface="+mn-cs"/>
              </a:rPr>
              <a:t>term for </a:t>
            </a:r>
            <a:r>
              <a:rPr lang="en-US" dirty="0" smtClean="0">
                <a:solidFill>
                  <a:srgbClr val="000000"/>
                </a:solidFill>
                <a:cs typeface="+mn-cs"/>
              </a:rPr>
              <a:t>a</a:t>
            </a:r>
          </a:p>
          <a:p>
            <a:pPr marL="457200" indent="-457200">
              <a:buNone/>
            </a:pPr>
            <a:r>
              <a:rPr lang="en-US" dirty="0">
                <a:solidFill>
                  <a:srgbClr val="000000"/>
                </a:solidFill>
              </a:rPr>
              <a:t>r</a:t>
            </a:r>
            <a:r>
              <a:rPr lang="en-US" dirty="0" smtClean="0">
                <a:solidFill>
                  <a:srgbClr val="000000"/>
                </a:solidFill>
                <a:cs typeface="+mn-cs"/>
              </a:rPr>
              <a:t>elated</a:t>
            </a:r>
            <a:r>
              <a:rPr lang="en-US" dirty="0" smtClean="0">
                <a:solidFill>
                  <a:srgbClr val="000000"/>
                </a:solidFill>
              </a:rPr>
              <a:t> g</a:t>
            </a:r>
            <a:r>
              <a:rPr lang="en-US" dirty="0" smtClean="0">
                <a:solidFill>
                  <a:srgbClr val="000000"/>
                </a:solidFill>
                <a:cs typeface="+mn-cs"/>
              </a:rPr>
              <a:t>roup of </a:t>
            </a:r>
            <a:r>
              <a:rPr lang="en-US" dirty="0" smtClean="0"/>
              <a:t>iterative</a:t>
            </a:r>
          </a:p>
          <a:p>
            <a:pPr marL="457200" indent="-457200">
              <a:buNone/>
            </a:pPr>
            <a:r>
              <a:rPr lang="en-US" dirty="0"/>
              <a:t>a</a:t>
            </a:r>
            <a:r>
              <a:rPr lang="en-US" dirty="0" smtClean="0"/>
              <a:t>nd incremental </a:t>
            </a:r>
            <a:r>
              <a:rPr lang="en-US" dirty="0" smtClean="0">
                <a:solidFill>
                  <a:srgbClr val="000000"/>
                </a:solidFill>
                <a:cs typeface="+mn-cs"/>
              </a:rPr>
              <a:t>software</a:t>
            </a:r>
          </a:p>
          <a:p>
            <a:pPr marL="457200" indent="-457200">
              <a:buNone/>
            </a:pPr>
            <a:r>
              <a:rPr lang="en-US" dirty="0" smtClean="0">
                <a:solidFill>
                  <a:srgbClr val="000000"/>
                </a:solidFill>
                <a:cs typeface="+mn-cs"/>
              </a:rPr>
              <a:t>development methods</a:t>
            </a:r>
            <a:endParaRPr lang="en-US" dirty="0">
              <a:solidFill>
                <a:srgbClr val="000000"/>
              </a:solidFill>
              <a:cs typeface="+mn-cs"/>
            </a:endParaRPr>
          </a:p>
          <a:p>
            <a:pPr marL="0" indent="0">
              <a:buNone/>
            </a:pPr>
            <a:endParaRPr lang="en-US" sz="2400" dirty="0" smtClean="0">
              <a:solidFill>
                <a:srgbClr val="000000"/>
              </a:solidFill>
            </a:endParaRPr>
          </a:p>
          <a:p>
            <a:pPr marL="0" indent="0">
              <a:buNone/>
            </a:pPr>
            <a:r>
              <a:rPr lang="en-US" sz="3100" dirty="0" smtClean="0">
                <a:solidFill>
                  <a:srgbClr val="F79646"/>
                </a:solidFill>
              </a:rPr>
              <a:t>Agile methods are characterized by:</a:t>
            </a:r>
            <a:endParaRPr lang="en-US" sz="3100" dirty="0">
              <a:solidFill>
                <a:srgbClr val="F79646"/>
              </a:solidFill>
            </a:endParaRPr>
          </a:p>
          <a:p>
            <a:pPr marL="0" indent="0">
              <a:buNone/>
            </a:pPr>
            <a:r>
              <a:rPr lang="en-US" dirty="0" smtClean="0">
                <a:solidFill>
                  <a:srgbClr val="000000"/>
                </a:solidFill>
                <a:cs typeface="+mn-cs"/>
              </a:rPr>
              <a:t>Mindset</a:t>
            </a:r>
            <a:r>
              <a:rPr lang="en-US" dirty="0">
                <a:solidFill>
                  <a:srgbClr val="000000"/>
                </a:solidFill>
                <a:cs typeface="+mn-cs"/>
              </a:rPr>
              <a:t>, Principles, Practices</a:t>
            </a:r>
          </a:p>
        </p:txBody>
      </p:sp>
      <p:sp>
        <p:nvSpPr>
          <p:cNvPr id="5" name="Slide Number Placeholder 3"/>
          <p:cNvSpPr>
            <a:spLocks noGrp="1"/>
          </p:cNvSpPr>
          <p:nvPr>
            <p:ph type="sldNum" sz="quarter" idx="4294967295"/>
          </p:nvPr>
        </p:nvSpPr>
        <p:spPr>
          <a:xfrm>
            <a:off x="6916821" y="6260516"/>
            <a:ext cx="2133600" cy="476250"/>
          </a:xfrm>
          <a:prstGeom prst="rect">
            <a:avLst/>
          </a:prstGeom>
        </p:spPr>
        <p:txBody>
          <a:bodyPr/>
          <a:lstStyle/>
          <a:p>
            <a:pPr algn="r">
              <a:defRPr/>
            </a:pPr>
            <a:fld id="{7E840F25-BD82-4B04-8A56-42FFF172AF78}" type="slidenum">
              <a:rPr lang="en-US" sz="2000" smtClean="0">
                <a:solidFill>
                  <a:prstClr val="black"/>
                </a:solidFill>
                <a:latin typeface="Open Sans Light"/>
              </a:rPr>
              <a:pPr algn="r">
                <a:defRPr/>
              </a:pPr>
              <a:t>10</a:t>
            </a:fld>
            <a:endParaRPr lang="en-US" dirty="0">
              <a:solidFill>
                <a:prstClr val="black"/>
              </a:solidFill>
              <a:latin typeface="Open Sans Light"/>
            </a:endParaRPr>
          </a:p>
        </p:txBody>
      </p:sp>
      <p:pic>
        <p:nvPicPr>
          <p:cNvPr id="6" name="Picture 2" descr="C:\Users\XPS_DA~1\AppData\Local\Temp\SNAGHTML1d0f4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8693" y="2117204"/>
            <a:ext cx="4928108" cy="325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3858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5934" y="53180"/>
            <a:ext cx="8229600" cy="1143000"/>
          </a:xfrm>
        </p:spPr>
        <p:txBody>
          <a:bodyPr>
            <a:noAutofit/>
          </a:bodyPr>
          <a:lstStyle/>
          <a:p>
            <a:r>
              <a:rPr lang="en-US" dirty="0" smtClean="0"/>
              <a:t>Agile Manifesto – February 2001</a:t>
            </a:r>
            <a:endParaRPr lang="en-US" dirty="0"/>
          </a:p>
        </p:txBody>
      </p:sp>
      <p:sp>
        <p:nvSpPr>
          <p:cNvPr id="47" name="Slide Number Placeholder 3"/>
          <p:cNvSpPr>
            <a:spLocks noGrp="1"/>
          </p:cNvSpPr>
          <p:nvPr>
            <p:ph type="sldNum" sz="quarter" idx="4294967295"/>
          </p:nvPr>
        </p:nvSpPr>
        <p:spPr>
          <a:xfrm>
            <a:off x="7010400" y="5202238"/>
            <a:ext cx="2133600" cy="365125"/>
          </a:xfrm>
          <a:prstGeom prst="rect">
            <a:avLst/>
          </a:prstGeom>
        </p:spPr>
        <p:txBody>
          <a:bodyPr/>
          <a:lstStyle/>
          <a:p>
            <a:pPr>
              <a:defRPr/>
            </a:pPr>
            <a:fld id="{FD46F1A6-05F3-4BF7-8397-D1E399403F9E}" type="slidenum">
              <a:rPr lang="en-US">
                <a:solidFill>
                  <a:srgbClr val="FFFFFF"/>
                </a:solidFill>
                <a:latin typeface="Candara"/>
              </a:rPr>
              <a:pPr>
                <a:defRPr/>
              </a:pPr>
              <a:t>11</a:t>
            </a:fld>
            <a:endParaRPr lang="en-US" dirty="0">
              <a:solidFill>
                <a:srgbClr val="FFFFFF"/>
              </a:solidFill>
              <a:latin typeface="Candara"/>
            </a:endParaRPr>
          </a:p>
        </p:txBody>
      </p:sp>
      <p:sp>
        <p:nvSpPr>
          <p:cNvPr id="30" name="Text Box 44"/>
          <p:cNvSpPr txBox="1">
            <a:spLocks noChangeArrowheads="1"/>
          </p:cNvSpPr>
          <p:nvPr/>
        </p:nvSpPr>
        <p:spPr bwMode="auto">
          <a:xfrm>
            <a:off x="279399" y="1196180"/>
            <a:ext cx="8407401" cy="769441"/>
          </a:xfrm>
          <a:prstGeom prst="rect">
            <a:avLst/>
          </a:prstGeom>
          <a:noFill/>
          <a:ln w="9525">
            <a:noFill/>
            <a:miter lim="800000"/>
            <a:headEnd/>
            <a:tailEnd/>
          </a:ln>
        </p:spPr>
        <p:txBody>
          <a:bodyPr wrap="square">
            <a:spAutoFit/>
          </a:bodyPr>
          <a:lstStyle/>
          <a:p>
            <a:pPr fontAlgn="base">
              <a:spcBef>
                <a:spcPts val="600"/>
              </a:spcBef>
              <a:spcAft>
                <a:spcPct val="0"/>
              </a:spcAft>
              <a:defRPr/>
            </a:pPr>
            <a:r>
              <a:rPr lang="en-US" sz="2200" dirty="0" smtClean="0">
                <a:solidFill>
                  <a:srgbClr val="2C7C9F"/>
                </a:solidFill>
                <a:latin typeface="Candara"/>
                <a:cs typeface="Candara"/>
              </a:rPr>
              <a:t>We </a:t>
            </a:r>
            <a:r>
              <a:rPr lang="en-US" sz="2200" dirty="0">
                <a:solidFill>
                  <a:srgbClr val="2C7C9F"/>
                </a:solidFill>
                <a:latin typeface="Candara"/>
                <a:cs typeface="Candara"/>
              </a:rPr>
              <a:t>are uncovering better ways of developing software by doing it and helping others do it.  Through this work we have come to value: </a:t>
            </a:r>
          </a:p>
        </p:txBody>
      </p:sp>
      <p:sp>
        <p:nvSpPr>
          <p:cNvPr id="40" name="Rectangle 3"/>
          <p:cNvSpPr>
            <a:spLocks noChangeArrowheads="1"/>
          </p:cNvSpPr>
          <p:nvPr/>
        </p:nvSpPr>
        <p:spPr bwMode="auto">
          <a:xfrm>
            <a:off x="405933" y="2193256"/>
            <a:ext cx="3455088" cy="518152"/>
          </a:xfrm>
          <a:prstGeom prst="rect">
            <a:avLst/>
          </a:prstGeom>
          <a:solidFill>
            <a:srgbClr val="E8FFE8"/>
          </a:solidFill>
          <a:ln>
            <a:solidFill>
              <a:schemeClr val="bg1">
                <a:lumMod val="7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Individuals </a:t>
            </a:r>
            <a:r>
              <a:rPr lang="en-US" sz="1900" dirty="0" smtClean="0">
                <a:solidFill>
                  <a:srgbClr val="000000"/>
                </a:solidFill>
                <a:latin typeface="Candara"/>
                <a:cs typeface="Candara"/>
              </a:rPr>
              <a:t>&amp; ___________</a:t>
            </a:r>
            <a:endParaRPr lang="en-US" sz="1900" dirty="0">
              <a:solidFill>
                <a:srgbClr val="000000"/>
              </a:solidFill>
              <a:latin typeface="Candara"/>
              <a:cs typeface="Candara"/>
            </a:endParaRPr>
          </a:p>
        </p:txBody>
      </p:sp>
      <p:sp>
        <p:nvSpPr>
          <p:cNvPr id="41" name="Rectangle 4"/>
          <p:cNvSpPr>
            <a:spLocks noChangeArrowheads="1"/>
          </p:cNvSpPr>
          <p:nvPr/>
        </p:nvSpPr>
        <p:spPr bwMode="auto">
          <a:xfrm>
            <a:off x="4673370" y="2161703"/>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Processes </a:t>
            </a:r>
            <a:r>
              <a:rPr lang="en-US" sz="1900" dirty="0" smtClean="0">
                <a:solidFill>
                  <a:srgbClr val="000000"/>
                </a:solidFill>
                <a:latin typeface="Candara"/>
                <a:cs typeface="Candara"/>
              </a:rPr>
              <a:t>&amp; </a:t>
            </a:r>
            <a:r>
              <a:rPr lang="en-US" sz="1900" dirty="0">
                <a:solidFill>
                  <a:srgbClr val="000000"/>
                </a:solidFill>
                <a:latin typeface="Candara"/>
                <a:cs typeface="Candara"/>
              </a:rPr>
              <a:t>t</a:t>
            </a:r>
            <a:r>
              <a:rPr lang="en-US" sz="1900" dirty="0" smtClean="0">
                <a:solidFill>
                  <a:srgbClr val="000000"/>
                </a:solidFill>
                <a:latin typeface="Candara"/>
                <a:cs typeface="Candara"/>
              </a:rPr>
              <a:t>ools</a:t>
            </a:r>
            <a:endParaRPr lang="en-US" sz="1900" dirty="0">
              <a:solidFill>
                <a:srgbClr val="000000"/>
              </a:solidFill>
              <a:latin typeface="Candara"/>
              <a:cs typeface="Candara"/>
            </a:endParaRPr>
          </a:p>
        </p:txBody>
      </p:sp>
      <p:sp>
        <p:nvSpPr>
          <p:cNvPr id="42" name="Rectangle 5"/>
          <p:cNvSpPr>
            <a:spLocks noChangeArrowheads="1"/>
          </p:cNvSpPr>
          <p:nvPr/>
        </p:nvSpPr>
        <p:spPr bwMode="auto">
          <a:xfrm>
            <a:off x="3784818" y="2190476"/>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cs typeface="Candara"/>
              </a:rPr>
              <a:t>over</a:t>
            </a:r>
          </a:p>
        </p:txBody>
      </p:sp>
      <p:sp>
        <p:nvSpPr>
          <p:cNvPr id="43" name="Rectangle 7"/>
          <p:cNvSpPr>
            <a:spLocks noChangeArrowheads="1"/>
          </p:cNvSpPr>
          <p:nvPr/>
        </p:nvSpPr>
        <p:spPr bwMode="auto">
          <a:xfrm>
            <a:off x="405934" y="2799869"/>
            <a:ext cx="3455087" cy="518152"/>
          </a:xfrm>
          <a:prstGeom prst="rect">
            <a:avLst/>
          </a:prstGeom>
          <a:solidFill>
            <a:srgbClr val="E1FFE1"/>
          </a:solidFill>
          <a:ln>
            <a:solidFill>
              <a:schemeClr val="bg1">
                <a:lumMod val="8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Working </a:t>
            </a:r>
            <a:r>
              <a:rPr lang="en-US" sz="1900" dirty="0" smtClean="0">
                <a:solidFill>
                  <a:srgbClr val="000000"/>
                </a:solidFill>
                <a:latin typeface="Candara"/>
                <a:cs typeface="Candara"/>
              </a:rPr>
              <a:t>___________</a:t>
            </a:r>
            <a:endParaRPr lang="en-US" sz="1900" dirty="0">
              <a:solidFill>
                <a:srgbClr val="000000"/>
              </a:solidFill>
              <a:latin typeface="Candara"/>
              <a:cs typeface="Candara"/>
            </a:endParaRPr>
          </a:p>
        </p:txBody>
      </p:sp>
      <p:sp>
        <p:nvSpPr>
          <p:cNvPr id="44" name="Rectangle 8"/>
          <p:cNvSpPr>
            <a:spLocks noChangeArrowheads="1"/>
          </p:cNvSpPr>
          <p:nvPr/>
        </p:nvSpPr>
        <p:spPr bwMode="auto">
          <a:xfrm>
            <a:off x="4673370" y="2768316"/>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smtClean="0">
                <a:solidFill>
                  <a:srgbClr val="000000"/>
                </a:solidFill>
                <a:latin typeface="Candara"/>
                <a:cs typeface="Candara"/>
              </a:rPr>
              <a:t>Comprehensive </a:t>
            </a:r>
            <a:r>
              <a:rPr lang="en-US" sz="1900" dirty="0">
                <a:solidFill>
                  <a:srgbClr val="000000"/>
                </a:solidFill>
                <a:latin typeface="Candara"/>
                <a:cs typeface="Candara"/>
              </a:rPr>
              <a:t>d</a:t>
            </a:r>
            <a:r>
              <a:rPr lang="en-US" sz="1900" dirty="0" smtClean="0">
                <a:solidFill>
                  <a:srgbClr val="000000"/>
                </a:solidFill>
                <a:latin typeface="Candara"/>
                <a:cs typeface="Candara"/>
              </a:rPr>
              <a:t>ocumentation</a:t>
            </a:r>
            <a:endParaRPr lang="en-US" sz="1900" dirty="0">
              <a:solidFill>
                <a:srgbClr val="000000"/>
              </a:solidFill>
              <a:latin typeface="Candara"/>
              <a:cs typeface="Candara"/>
            </a:endParaRPr>
          </a:p>
        </p:txBody>
      </p:sp>
      <p:sp>
        <p:nvSpPr>
          <p:cNvPr id="46" name="Rectangle 11"/>
          <p:cNvSpPr>
            <a:spLocks noChangeArrowheads="1"/>
          </p:cNvSpPr>
          <p:nvPr/>
        </p:nvSpPr>
        <p:spPr bwMode="auto">
          <a:xfrm>
            <a:off x="405933" y="3406522"/>
            <a:ext cx="3455087" cy="518152"/>
          </a:xfrm>
          <a:prstGeom prst="rect">
            <a:avLst/>
          </a:prstGeom>
          <a:solidFill>
            <a:srgbClr val="E1FFE1"/>
          </a:solidFill>
          <a:ln>
            <a:solidFill>
              <a:schemeClr val="bg1">
                <a:lumMod val="8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Customer </a:t>
            </a:r>
            <a:r>
              <a:rPr lang="en-US" sz="1900" dirty="0" smtClean="0">
                <a:solidFill>
                  <a:srgbClr val="000000"/>
                </a:solidFill>
                <a:latin typeface="Candara"/>
                <a:cs typeface="Candara"/>
              </a:rPr>
              <a:t>___________</a:t>
            </a:r>
            <a:endParaRPr lang="en-US" sz="1900" dirty="0">
              <a:solidFill>
                <a:srgbClr val="000000"/>
              </a:solidFill>
              <a:latin typeface="Candara"/>
              <a:cs typeface="Candara"/>
            </a:endParaRPr>
          </a:p>
        </p:txBody>
      </p:sp>
      <p:sp>
        <p:nvSpPr>
          <p:cNvPr id="48" name="Rectangle 12"/>
          <p:cNvSpPr>
            <a:spLocks noChangeArrowheads="1"/>
          </p:cNvSpPr>
          <p:nvPr/>
        </p:nvSpPr>
        <p:spPr bwMode="auto">
          <a:xfrm>
            <a:off x="4673369" y="3374969"/>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smtClean="0">
                <a:solidFill>
                  <a:srgbClr val="000000"/>
                </a:solidFill>
                <a:latin typeface="Candara"/>
                <a:cs typeface="Candara"/>
              </a:rPr>
              <a:t>Contract negotiation</a:t>
            </a:r>
            <a:endParaRPr lang="en-US" sz="1900" dirty="0">
              <a:solidFill>
                <a:srgbClr val="000000"/>
              </a:solidFill>
              <a:latin typeface="Candara"/>
              <a:cs typeface="Candara"/>
            </a:endParaRPr>
          </a:p>
        </p:txBody>
      </p:sp>
      <p:sp>
        <p:nvSpPr>
          <p:cNvPr id="50" name="Rectangle 15"/>
          <p:cNvSpPr>
            <a:spLocks noChangeArrowheads="1"/>
          </p:cNvSpPr>
          <p:nvPr/>
        </p:nvSpPr>
        <p:spPr bwMode="auto">
          <a:xfrm>
            <a:off x="405934" y="4009260"/>
            <a:ext cx="3455087" cy="518152"/>
          </a:xfrm>
          <a:prstGeom prst="rect">
            <a:avLst/>
          </a:prstGeom>
          <a:solidFill>
            <a:srgbClr val="E1FFE1"/>
          </a:solidFill>
          <a:ln>
            <a:solidFill>
              <a:schemeClr val="bg1">
                <a:lumMod val="8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Responding to </a:t>
            </a:r>
            <a:r>
              <a:rPr lang="en-US" sz="1900" dirty="0" smtClean="0">
                <a:solidFill>
                  <a:srgbClr val="000000"/>
                </a:solidFill>
                <a:latin typeface="Candara"/>
                <a:cs typeface="Candara"/>
              </a:rPr>
              <a:t>___________</a:t>
            </a:r>
            <a:endParaRPr lang="en-US" sz="1900" dirty="0">
              <a:solidFill>
                <a:srgbClr val="000000"/>
              </a:solidFill>
              <a:latin typeface="Candara"/>
              <a:cs typeface="Candara"/>
            </a:endParaRPr>
          </a:p>
        </p:txBody>
      </p:sp>
      <p:sp>
        <p:nvSpPr>
          <p:cNvPr id="51" name="Rectangle 16"/>
          <p:cNvSpPr>
            <a:spLocks noChangeArrowheads="1"/>
          </p:cNvSpPr>
          <p:nvPr/>
        </p:nvSpPr>
        <p:spPr bwMode="auto">
          <a:xfrm>
            <a:off x="4673370" y="3977707"/>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smtClean="0">
                <a:solidFill>
                  <a:srgbClr val="000000"/>
                </a:solidFill>
                <a:latin typeface="Candara"/>
                <a:cs typeface="Candara"/>
              </a:rPr>
              <a:t>Following a plan</a:t>
            </a:r>
            <a:endParaRPr lang="en-US" sz="1900" dirty="0">
              <a:solidFill>
                <a:srgbClr val="000000"/>
              </a:solidFill>
              <a:latin typeface="Candara"/>
              <a:cs typeface="Candara"/>
            </a:endParaRPr>
          </a:p>
        </p:txBody>
      </p:sp>
      <p:sp>
        <p:nvSpPr>
          <p:cNvPr id="53" name="Text Box 18"/>
          <p:cNvSpPr txBox="1">
            <a:spLocks noChangeArrowheads="1"/>
          </p:cNvSpPr>
          <p:nvPr/>
        </p:nvSpPr>
        <p:spPr bwMode="auto">
          <a:xfrm>
            <a:off x="405934" y="4786689"/>
            <a:ext cx="8071056" cy="769441"/>
          </a:xfrm>
          <a:prstGeom prst="rect">
            <a:avLst/>
          </a:prstGeom>
          <a:noFill/>
          <a:ln w="9525">
            <a:noFill/>
            <a:miter lim="800000"/>
            <a:headEnd/>
            <a:tailEnd/>
          </a:ln>
        </p:spPr>
        <p:txBody>
          <a:bodyPr wrap="square">
            <a:spAutoFit/>
          </a:bodyPr>
          <a:lstStyle/>
          <a:p>
            <a:pPr fontAlgn="base">
              <a:spcBef>
                <a:spcPct val="50000"/>
              </a:spcBef>
              <a:spcAft>
                <a:spcPct val="0"/>
              </a:spcAft>
              <a:defRPr/>
            </a:pPr>
            <a:r>
              <a:rPr lang="en-US" sz="2200" dirty="0">
                <a:solidFill>
                  <a:srgbClr val="2C7C9F"/>
                </a:solidFill>
                <a:latin typeface="Candara"/>
                <a:cs typeface="Candara"/>
              </a:rPr>
              <a:t>That is, while there is value in the items on the right, we value the items on the left more. </a:t>
            </a:r>
          </a:p>
        </p:txBody>
      </p:sp>
      <p:sp>
        <p:nvSpPr>
          <p:cNvPr id="54" name="Rectangle 53"/>
          <p:cNvSpPr/>
          <p:nvPr/>
        </p:nvSpPr>
        <p:spPr>
          <a:xfrm>
            <a:off x="3370386" y="6356336"/>
            <a:ext cx="2033104" cy="261610"/>
          </a:xfrm>
          <a:prstGeom prst="rect">
            <a:avLst/>
          </a:prstGeom>
        </p:spPr>
        <p:txBody>
          <a:bodyPr wrap="none">
            <a:spAutoFit/>
          </a:bodyPr>
          <a:lstStyle/>
          <a:p>
            <a:pPr fontAlgn="base">
              <a:spcBef>
                <a:spcPct val="0"/>
              </a:spcBef>
              <a:spcAft>
                <a:spcPct val="0"/>
              </a:spcAft>
              <a:defRPr/>
            </a:pPr>
            <a:r>
              <a:rPr lang="en-US" sz="1100" dirty="0">
                <a:solidFill>
                  <a:srgbClr val="FFFFFF"/>
                </a:solidFill>
                <a:latin typeface="Candara"/>
                <a:cs typeface="Candara"/>
                <a:hlinkClick r:id="rId3"/>
              </a:rPr>
              <a:t>http://www.agilemanifesto.org</a:t>
            </a:r>
            <a:endParaRPr lang="en-US" sz="1100" dirty="0">
              <a:solidFill>
                <a:srgbClr val="FFFFFF"/>
              </a:solidFill>
              <a:latin typeface="Candara"/>
              <a:cs typeface="Candara"/>
            </a:endParaRPr>
          </a:p>
        </p:txBody>
      </p:sp>
      <p:sp>
        <p:nvSpPr>
          <p:cNvPr id="55" name="TextBox 54"/>
          <p:cNvSpPr txBox="1"/>
          <p:nvPr/>
        </p:nvSpPr>
        <p:spPr>
          <a:xfrm>
            <a:off x="516467" y="5818060"/>
            <a:ext cx="8287667" cy="430887"/>
          </a:xfrm>
          <a:prstGeom prst="rect">
            <a:avLst/>
          </a:prstGeom>
          <a:solidFill>
            <a:schemeClr val="bg1"/>
          </a:solidFill>
          <a:ln>
            <a:solidFill>
              <a:schemeClr val="bg1">
                <a:lumMod val="75000"/>
              </a:schemeClr>
            </a:solidFill>
          </a:ln>
          <a:effectLst>
            <a:outerShdw blurRad="50800" dist="38100" dir="2700000" algn="tl" rotWithShape="0">
              <a:srgbClr val="000000">
                <a:alpha val="43000"/>
              </a:srgbClr>
            </a:outerShdw>
          </a:effectLst>
        </p:spPr>
        <p:txBody>
          <a:bodyPr wrap="square" rtlCol="0">
            <a:spAutoFit/>
          </a:bodyPr>
          <a:lstStyle/>
          <a:p>
            <a:pPr>
              <a:spcBef>
                <a:spcPts val="200"/>
              </a:spcBef>
              <a:spcAft>
                <a:spcPts val="200"/>
              </a:spcAft>
              <a:buClr>
                <a:srgbClr val="52BCAA"/>
              </a:buClr>
              <a:buSzPct val="80000"/>
            </a:pPr>
            <a:r>
              <a:rPr lang="en-US" sz="2200" b="1" dirty="0" smtClean="0">
                <a:solidFill>
                  <a:prstClr val="black"/>
                </a:solidFill>
                <a:latin typeface="Candara"/>
                <a:cs typeface="Candara"/>
              </a:rPr>
              <a:t>Choose From: </a:t>
            </a:r>
            <a:r>
              <a:rPr lang="en-US" sz="2200" dirty="0">
                <a:solidFill>
                  <a:srgbClr val="347C88"/>
                </a:solidFill>
                <a:latin typeface="Candara"/>
                <a:cs typeface="Candara"/>
              </a:rPr>
              <a:t>c</a:t>
            </a:r>
            <a:r>
              <a:rPr lang="en-US" sz="2200" dirty="0" smtClean="0">
                <a:solidFill>
                  <a:srgbClr val="347C88"/>
                </a:solidFill>
                <a:latin typeface="Candara"/>
                <a:cs typeface="Candara"/>
              </a:rPr>
              <a:t>hange, collaboration, interactions, software</a:t>
            </a:r>
          </a:p>
        </p:txBody>
      </p:sp>
      <p:sp>
        <p:nvSpPr>
          <p:cNvPr id="56" name="Rectangle 5"/>
          <p:cNvSpPr>
            <a:spLocks noChangeArrowheads="1"/>
          </p:cNvSpPr>
          <p:nvPr/>
        </p:nvSpPr>
        <p:spPr bwMode="auto">
          <a:xfrm>
            <a:off x="3784818" y="2801552"/>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rPr>
              <a:t>over</a:t>
            </a:r>
          </a:p>
        </p:txBody>
      </p:sp>
      <p:sp>
        <p:nvSpPr>
          <p:cNvPr id="57" name="Rectangle 5"/>
          <p:cNvSpPr>
            <a:spLocks noChangeArrowheads="1"/>
          </p:cNvSpPr>
          <p:nvPr/>
        </p:nvSpPr>
        <p:spPr bwMode="auto">
          <a:xfrm>
            <a:off x="3784818" y="3410232"/>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rPr>
              <a:t>over</a:t>
            </a:r>
          </a:p>
        </p:txBody>
      </p:sp>
      <p:sp>
        <p:nvSpPr>
          <p:cNvPr id="58" name="Rectangle 5"/>
          <p:cNvSpPr>
            <a:spLocks noChangeArrowheads="1"/>
          </p:cNvSpPr>
          <p:nvPr/>
        </p:nvSpPr>
        <p:spPr bwMode="auto">
          <a:xfrm>
            <a:off x="3784818" y="4021494"/>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rPr>
              <a:t>over</a:t>
            </a:r>
          </a:p>
        </p:txBody>
      </p:sp>
      <p:sp>
        <p:nvSpPr>
          <p:cNvPr id="25" name="Slide Number Placeholder 3"/>
          <p:cNvSpPr txBox="1">
            <a:spLocks/>
          </p:cNvSpPr>
          <p:nvPr/>
        </p:nvSpPr>
        <p:spPr>
          <a:xfrm>
            <a:off x="6916821" y="6356336"/>
            <a:ext cx="2133600"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7E840F25-BD82-4B04-8A56-42FFF172AF78}" type="slidenum">
              <a:rPr lang="en-US" sz="2000" smtClean="0">
                <a:solidFill>
                  <a:prstClr val="black"/>
                </a:solidFill>
                <a:latin typeface="Open Sans Light"/>
              </a:rPr>
              <a:pPr algn="r">
                <a:defRPr/>
              </a:pPr>
              <a:t>11</a:t>
            </a:fld>
            <a:endParaRPr lang="en-US" dirty="0">
              <a:solidFill>
                <a:prstClr val="black"/>
              </a:solidFill>
              <a:latin typeface="Open Sans Light"/>
            </a:endParaRPr>
          </a:p>
        </p:txBody>
      </p:sp>
    </p:spTree>
    <p:extLst>
      <p:ext uri="{BB962C8B-B14F-4D97-AF65-F5344CB8AC3E}">
        <p14:creationId xmlns:p14="http://schemas.microsoft.com/office/powerpoint/2010/main" val="28691830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Context drives Quality</a:t>
            </a:r>
            <a:endParaRPr lang="en-US" dirty="0"/>
          </a:p>
        </p:txBody>
      </p:sp>
      <p:sp>
        <p:nvSpPr>
          <p:cNvPr id="4" name="Rectangle 3"/>
          <p:cNvSpPr>
            <a:spLocks noChangeArrowheads="1"/>
          </p:cNvSpPr>
          <p:nvPr/>
        </p:nvSpPr>
        <p:spPr bwMode="auto">
          <a:xfrm>
            <a:off x="3200400" y="1690687"/>
            <a:ext cx="2095500" cy="8255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Individuals and interactions</a:t>
            </a:r>
          </a:p>
        </p:txBody>
      </p:sp>
      <p:sp>
        <p:nvSpPr>
          <p:cNvPr id="5" name="Rectangle 7"/>
          <p:cNvSpPr>
            <a:spLocks noChangeArrowheads="1"/>
          </p:cNvSpPr>
          <p:nvPr/>
        </p:nvSpPr>
        <p:spPr bwMode="auto">
          <a:xfrm>
            <a:off x="5791200" y="3365497"/>
            <a:ext cx="1765300" cy="8540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Working software</a:t>
            </a:r>
          </a:p>
        </p:txBody>
      </p:sp>
      <p:sp>
        <p:nvSpPr>
          <p:cNvPr id="6" name="Rectangle 11"/>
          <p:cNvSpPr>
            <a:spLocks noChangeArrowheads="1"/>
          </p:cNvSpPr>
          <p:nvPr/>
        </p:nvSpPr>
        <p:spPr bwMode="auto">
          <a:xfrm>
            <a:off x="1854200" y="3365497"/>
            <a:ext cx="2032000" cy="72707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Customer collaboration</a:t>
            </a:r>
          </a:p>
        </p:txBody>
      </p:sp>
      <p:sp>
        <p:nvSpPr>
          <p:cNvPr id="7" name="Rectangle 15"/>
          <p:cNvSpPr>
            <a:spLocks noChangeArrowheads="1"/>
          </p:cNvSpPr>
          <p:nvPr/>
        </p:nvSpPr>
        <p:spPr bwMode="auto">
          <a:xfrm>
            <a:off x="3467100" y="4983163"/>
            <a:ext cx="2070100" cy="80327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Responding to change</a:t>
            </a:r>
          </a:p>
        </p:txBody>
      </p:sp>
      <p:sp>
        <p:nvSpPr>
          <p:cNvPr id="38" name="Curved Right Arrow 37"/>
          <p:cNvSpPr/>
          <p:nvPr/>
        </p:nvSpPr>
        <p:spPr>
          <a:xfrm>
            <a:off x="1140460" y="2382520"/>
            <a:ext cx="1427480" cy="3192780"/>
          </a:xfrm>
          <a:prstGeom prst="curvedRightArrow">
            <a:avLst/>
          </a:prstGeom>
          <a:ln w="3175"/>
          <a:effectLst/>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40" name="Down Arrow 39"/>
          <p:cNvSpPr/>
          <p:nvPr/>
        </p:nvSpPr>
        <p:spPr>
          <a:xfrm>
            <a:off x="3200400" y="2666999"/>
            <a:ext cx="424180" cy="538481"/>
          </a:xfrm>
          <a:prstGeom prst="down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41" name="Right Arrow 40"/>
          <p:cNvSpPr/>
          <p:nvPr/>
        </p:nvSpPr>
        <p:spPr>
          <a:xfrm>
            <a:off x="4312920" y="3205480"/>
            <a:ext cx="1224280" cy="52578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43" name="Left Arrow 42"/>
          <p:cNvSpPr/>
          <p:nvPr/>
        </p:nvSpPr>
        <p:spPr>
          <a:xfrm>
            <a:off x="4178300" y="3731260"/>
            <a:ext cx="1117600" cy="589280"/>
          </a:xfrm>
          <a:prstGeom prst="left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50" name="Left-Up Arrow 49"/>
          <p:cNvSpPr/>
          <p:nvPr/>
        </p:nvSpPr>
        <p:spPr>
          <a:xfrm>
            <a:off x="5791200" y="4445000"/>
            <a:ext cx="990600" cy="1130300"/>
          </a:xfrm>
          <a:prstGeom prst="leftUp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53" name="Bent-Up Arrow 52"/>
          <p:cNvSpPr/>
          <p:nvPr/>
        </p:nvSpPr>
        <p:spPr>
          <a:xfrm>
            <a:off x="5626100" y="2019301"/>
            <a:ext cx="1155700" cy="1092200"/>
          </a:xfrm>
          <a:prstGeom prst="bentUpArrow">
            <a:avLst/>
          </a:prstGeom>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15"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solidFill>
                  <a:prstClr val="black"/>
                </a:solidFill>
                <a:latin typeface="Open Sans Light"/>
              </a:rPr>
              <a:pPr algn="r"/>
              <a:t>12</a:t>
            </a:fld>
            <a:endParaRPr lang="en-US" sz="2000" dirty="0">
              <a:solidFill>
                <a:prstClr val="black"/>
              </a:solidFill>
              <a:latin typeface="Open Sans Light"/>
            </a:endParaRPr>
          </a:p>
        </p:txBody>
      </p:sp>
    </p:spTree>
    <p:extLst>
      <p:ext uri="{BB962C8B-B14F-4D97-AF65-F5344CB8AC3E}">
        <p14:creationId xmlns:p14="http://schemas.microsoft.com/office/powerpoint/2010/main" val="15518575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a:t>
            </a:r>
            <a:r>
              <a:rPr lang="en-US" dirty="0" smtClean="0"/>
              <a:t>t it’s Simplest</a:t>
            </a:r>
            <a:endParaRPr lang="en-US" dirty="0"/>
          </a:p>
        </p:txBody>
      </p:sp>
      <p:sp>
        <p:nvSpPr>
          <p:cNvPr id="6" name="Content Placeholder 5"/>
          <p:cNvSpPr>
            <a:spLocks noGrp="1"/>
          </p:cNvSpPr>
          <p:nvPr>
            <p:ph idx="1"/>
          </p:nvPr>
        </p:nvSpPr>
        <p:spPr>
          <a:xfrm>
            <a:off x="238760" y="1407478"/>
            <a:ext cx="8729863" cy="4748282"/>
          </a:xfrm>
        </p:spPr>
        <p:txBody>
          <a:bodyPr>
            <a:normAutofit/>
          </a:bodyPr>
          <a:lstStyle/>
          <a:p>
            <a:pPr>
              <a:lnSpc>
                <a:spcPct val="140000"/>
              </a:lnSpc>
              <a:buClr>
                <a:schemeClr val="accent5"/>
              </a:buClr>
            </a:pPr>
            <a:r>
              <a:rPr lang="en-US" sz="2800" dirty="0" smtClean="0"/>
              <a:t>Cross functional team with collaboration across roles </a:t>
            </a:r>
          </a:p>
          <a:p>
            <a:pPr>
              <a:lnSpc>
                <a:spcPct val="140000"/>
              </a:lnSpc>
              <a:buClr>
                <a:schemeClr val="accent5"/>
              </a:buClr>
            </a:pPr>
            <a:r>
              <a:rPr lang="en-US" sz="2800" dirty="0" smtClean="0"/>
              <a:t>Collaboration is early and often</a:t>
            </a:r>
          </a:p>
          <a:p>
            <a:pPr>
              <a:lnSpc>
                <a:spcPct val="140000"/>
              </a:lnSpc>
              <a:buClr>
                <a:schemeClr val="accent5"/>
              </a:buClr>
            </a:pPr>
            <a:r>
              <a:rPr lang="en-US" sz="2800" dirty="0" smtClean="0"/>
              <a:t>Short feedback loops, including from end user</a:t>
            </a:r>
          </a:p>
          <a:p>
            <a:pPr>
              <a:lnSpc>
                <a:spcPct val="140000"/>
              </a:lnSpc>
              <a:buClr>
                <a:schemeClr val="accent5"/>
              </a:buClr>
            </a:pPr>
            <a:r>
              <a:rPr lang="en-US" sz="2800" dirty="0" smtClean="0"/>
              <a:t>Feedback/learning is used to change plans, designs, approach</a:t>
            </a:r>
          </a:p>
          <a:p>
            <a:pPr>
              <a:lnSpc>
                <a:spcPct val="140000"/>
              </a:lnSpc>
              <a:buClr>
                <a:schemeClr val="accent5"/>
              </a:buClr>
            </a:pPr>
            <a:r>
              <a:rPr lang="en-US" sz="2800" dirty="0" smtClean="0"/>
              <a:t>Deliver what makes sense instead of what we originally planned</a:t>
            </a:r>
          </a:p>
        </p:txBody>
      </p:sp>
      <p:sp>
        <p:nvSpPr>
          <p:cNvPr id="8" name="Slide Number Placeholder 3"/>
          <p:cNvSpPr txBox="1">
            <a:spLocks/>
          </p:cNvSpPr>
          <p:nvPr/>
        </p:nvSpPr>
        <p:spPr>
          <a:xfrm>
            <a:off x="6916821" y="6260516"/>
            <a:ext cx="2133600"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7E840F25-BD82-4B04-8A56-42FFF172AF78}" type="slidenum">
              <a:rPr lang="en-US" sz="2000" smtClean="0">
                <a:solidFill>
                  <a:prstClr val="black"/>
                </a:solidFill>
                <a:latin typeface="Open Sans Light"/>
              </a:rPr>
              <a:pPr algn="r">
                <a:defRPr/>
              </a:pPr>
              <a:t>13</a:t>
            </a:fld>
            <a:endParaRPr lang="en-US" dirty="0">
              <a:solidFill>
                <a:prstClr val="black"/>
              </a:solidFill>
              <a:latin typeface="Open Sans Light"/>
            </a:endParaRPr>
          </a:p>
        </p:txBody>
      </p:sp>
    </p:spTree>
    <p:extLst>
      <p:ext uri="{BB962C8B-B14F-4D97-AF65-F5344CB8AC3E}">
        <p14:creationId xmlns:p14="http://schemas.microsoft.com/office/powerpoint/2010/main" val="13392292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 Automation &amp; Continuous Integration</a:t>
            </a:r>
            <a:endParaRPr lang="en-US" dirty="0"/>
          </a:p>
        </p:txBody>
      </p:sp>
      <p:sp>
        <p:nvSpPr>
          <p:cNvPr id="7" name="Slide Number Placeholder 6"/>
          <p:cNvSpPr>
            <a:spLocks noGrp="1"/>
          </p:cNvSpPr>
          <p:nvPr>
            <p:ph type="sldNum" sz="quarter" idx="4294967295"/>
          </p:nvPr>
        </p:nvSpPr>
        <p:spPr>
          <a:xfrm>
            <a:off x="8074526" y="6327776"/>
            <a:ext cx="973138" cy="365125"/>
          </a:xfrm>
          <a:prstGeom prst="rect">
            <a:avLst/>
          </a:prstGeom>
        </p:spPr>
        <p:txBody>
          <a:bodyPr/>
          <a:lstStyle/>
          <a:p>
            <a:pPr algn="r"/>
            <a:fld id="{2471F7E9-A2EF-374C-A3DE-38234D55C38F}" type="slidenum">
              <a:rPr lang="en-US" sz="2000" smtClean="0">
                <a:latin typeface="Open Sans Light"/>
              </a:rPr>
              <a:pPr algn="r"/>
              <a:t>14</a:t>
            </a:fld>
            <a:endParaRPr lang="en-US" sz="2000" dirty="0">
              <a:latin typeface="Open Sans Light"/>
            </a:endParaRPr>
          </a:p>
        </p:txBody>
      </p:sp>
      <p:pic>
        <p:nvPicPr>
          <p:cNvPr id="5" name="Picture 4" descr="XP_Circles"/>
          <p:cNvPicPr>
            <a:picLocks noChangeAspect="1" noChangeArrowheads="1"/>
          </p:cNvPicPr>
          <p:nvPr/>
        </p:nvPicPr>
        <p:blipFill>
          <a:blip r:embed="rId2" cstate="print"/>
          <a:srcRect/>
          <a:stretch>
            <a:fillRect/>
          </a:stretch>
        </p:blipFill>
        <p:spPr bwMode="auto">
          <a:xfrm>
            <a:off x="2152316" y="1572992"/>
            <a:ext cx="4318000" cy="4406878"/>
          </a:xfrm>
          <a:prstGeom prst="rect">
            <a:avLst/>
          </a:prstGeom>
          <a:noFill/>
          <a:ln w="9525">
            <a:noFill/>
            <a:miter lim="800000"/>
            <a:headEnd/>
            <a:tailEnd/>
          </a:ln>
          <a:effectLst/>
        </p:spPr>
      </p:pic>
      <p:sp>
        <p:nvSpPr>
          <p:cNvPr id="6" name="TextBox 5"/>
          <p:cNvSpPr txBox="1"/>
          <p:nvPr/>
        </p:nvSpPr>
        <p:spPr>
          <a:xfrm>
            <a:off x="3321518" y="6255037"/>
            <a:ext cx="2069797" cy="246221"/>
          </a:xfrm>
          <a:prstGeom prst="rect">
            <a:avLst/>
          </a:prstGeom>
          <a:noFill/>
        </p:spPr>
        <p:txBody>
          <a:bodyPr wrap="none" rtlCol="0">
            <a:spAutoFit/>
          </a:bodyPr>
          <a:lstStyle/>
          <a:p>
            <a:r>
              <a:rPr lang="en-US" sz="1000" dirty="0" smtClean="0">
                <a:latin typeface="Open Sans Light"/>
              </a:rPr>
              <a:t>Bill Wake, http://www.xp123.com</a:t>
            </a:r>
            <a:endParaRPr lang="en-US" sz="1000" dirty="0">
              <a:latin typeface="Open Sans Light"/>
            </a:endParaRPr>
          </a:p>
        </p:txBody>
      </p:sp>
      <p:sp>
        <p:nvSpPr>
          <p:cNvPr id="17" name="Right Arrow 16"/>
          <p:cNvSpPr/>
          <p:nvPr/>
        </p:nvSpPr>
        <p:spPr>
          <a:xfrm>
            <a:off x="1031596" y="2849675"/>
            <a:ext cx="1871580" cy="484632"/>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3146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Continuous Integration (CI)</a:t>
            </a:r>
            <a:endParaRPr lang="en-US" dirty="0"/>
          </a:p>
        </p:txBody>
      </p:sp>
      <p:pic>
        <p:nvPicPr>
          <p:cNvPr id="39" name="Picture 38" descr="Macintosh HD:Users:raj_indugula:dev.png"/>
          <p:cNvPicPr/>
          <p:nvPr/>
        </p:nvPicPr>
        <p:blipFill>
          <a:blip r:embed="rId2">
            <a:extLst>
              <a:ext uri="{28A0092B-C50C-407E-A947-70E740481C1C}">
                <a14:useLocalDpi xmlns:a14="http://schemas.microsoft.com/office/drawing/2010/main" val="0"/>
              </a:ext>
            </a:extLst>
          </a:blip>
          <a:srcRect/>
          <a:stretch>
            <a:fillRect/>
          </a:stretch>
        </p:blipFill>
        <p:spPr bwMode="auto">
          <a:xfrm>
            <a:off x="1062775" y="2317062"/>
            <a:ext cx="6231259" cy="2360617"/>
          </a:xfrm>
          <a:prstGeom prst="rect">
            <a:avLst/>
          </a:prstGeom>
          <a:noFill/>
          <a:ln>
            <a:noFill/>
          </a:ln>
        </p:spPr>
      </p:pic>
      <p:sp>
        <p:nvSpPr>
          <p:cNvPr id="40" name="TextBox 39"/>
          <p:cNvSpPr txBox="1"/>
          <p:nvPr/>
        </p:nvSpPr>
        <p:spPr>
          <a:xfrm>
            <a:off x="1221155" y="4791640"/>
            <a:ext cx="3172928" cy="1231961"/>
          </a:xfrm>
          <a:prstGeom prst="rect">
            <a:avLst/>
          </a:prstGeom>
          <a:noFill/>
          <a:ln>
            <a:noFill/>
          </a:ln>
        </p:spPr>
        <p:txBody>
          <a:bodyPr wrap="square" rtlCol="0">
            <a:spAutoFit/>
          </a:bodyPr>
          <a:lstStyle/>
          <a:p>
            <a:endParaRPr lang="en-US" sz="1000" dirty="0" smtClean="0">
              <a:solidFill>
                <a:srgbClr val="251A06"/>
              </a:solidFill>
              <a:latin typeface="Open Sans Light"/>
            </a:endParaRP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Developer sandboxes</a:t>
            </a:r>
          </a:p>
          <a:p>
            <a:pPr marL="285750" indent="-285750">
              <a:lnSpc>
                <a:spcPts val="2600"/>
              </a:lnSpc>
              <a:buClr>
                <a:srgbClr val="60C5BA"/>
              </a:buClr>
              <a:buSzPct val="110000"/>
              <a:buFont typeface="Wingdings" charset="2"/>
              <a:buChar char=""/>
            </a:pPr>
            <a:r>
              <a:rPr lang="en-US" sz="2000" dirty="0">
                <a:solidFill>
                  <a:srgbClr val="251A06"/>
                </a:solidFill>
                <a:latin typeface="Open Sans Light"/>
              </a:rPr>
              <a:t>S</a:t>
            </a:r>
            <a:r>
              <a:rPr lang="en-US" sz="2000" dirty="0" smtClean="0">
                <a:solidFill>
                  <a:srgbClr val="251A06"/>
                </a:solidFill>
                <a:latin typeface="Open Sans Light"/>
              </a:rPr>
              <a:t>ource </a:t>
            </a:r>
            <a:r>
              <a:rPr lang="en-US" sz="2000" dirty="0">
                <a:solidFill>
                  <a:srgbClr val="251A06"/>
                </a:solidFill>
                <a:latin typeface="Open Sans Light"/>
              </a:rPr>
              <a:t>c</a:t>
            </a:r>
            <a:r>
              <a:rPr lang="en-US" sz="2000" dirty="0" smtClean="0">
                <a:solidFill>
                  <a:srgbClr val="251A06"/>
                </a:solidFill>
                <a:latin typeface="Open Sans Light"/>
              </a:rPr>
              <a:t>ontrol</a:t>
            </a: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Build automation</a:t>
            </a:r>
          </a:p>
        </p:txBody>
      </p:sp>
      <p:sp>
        <p:nvSpPr>
          <p:cNvPr id="41" name="TextBox 40"/>
          <p:cNvSpPr txBox="1"/>
          <p:nvPr/>
        </p:nvSpPr>
        <p:spPr>
          <a:xfrm>
            <a:off x="5042405" y="4791640"/>
            <a:ext cx="3244790" cy="1242220"/>
          </a:xfrm>
          <a:prstGeom prst="rect">
            <a:avLst/>
          </a:prstGeom>
          <a:noFill/>
          <a:ln>
            <a:noFill/>
          </a:ln>
        </p:spPr>
        <p:txBody>
          <a:bodyPr wrap="square" rtlCol="0">
            <a:spAutoFit/>
          </a:bodyPr>
          <a:lstStyle/>
          <a:p>
            <a:endParaRPr lang="en-US" sz="1000" dirty="0" smtClean="0">
              <a:solidFill>
                <a:srgbClr val="251A06"/>
              </a:solidFill>
              <a:latin typeface="Open Sans Light"/>
            </a:endParaRP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Frequent integration</a:t>
            </a: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Rebuild database</a:t>
            </a: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Separate environments</a:t>
            </a:r>
          </a:p>
        </p:txBody>
      </p:sp>
      <p:sp>
        <p:nvSpPr>
          <p:cNvPr id="5" name="Rectangle 4"/>
          <p:cNvSpPr/>
          <p:nvPr/>
        </p:nvSpPr>
        <p:spPr>
          <a:xfrm>
            <a:off x="804399" y="1291003"/>
            <a:ext cx="7482796" cy="707886"/>
          </a:xfrm>
          <a:prstGeom prst="rect">
            <a:avLst/>
          </a:prstGeom>
        </p:spPr>
        <p:txBody>
          <a:bodyPr wrap="square">
            <a:spAutoFit/>
          </a:bodyPr>
          <a:lstStyle/>
          <a:p>
            <a:pPr>
              <a:tabLst>
                <a:tab pos="567789" algn="l"/>
              </a:tabLst>
            </a:pPr>
            <a:r>
              <a:rPr lang="en-US" sz="2000" dirty="0">
                <a:latin typeface="Open Sans Light"/>
                <a:ea typeface="ヒラギノ角ゴ ProN W3" charset="0"/>
              </a:rPr>
              <a:t>P</a:t>
            </a:r>
            <a:r>
              <a:rPr lang="en-US" sz="2000" dirty="0" smtClean="0">
                <a:latin typeface="Open Sans Light"/>
                <a:ea typeface="ヒラギノ角ゴ ProN W3" charset="0"/>
              </a:rPr>
              <a:t>rocess </a:t>
            </a:r>
            <a:r>
              <a:rPr lang="en-US" sz="2000" dirty="0">
                <a:latin typeface="Open Sans Light"/>
                <a:ea typeface="ヒラギノ角ゴ ProN W3" charset="0"/>
              </a:rPr>
              <a:t>of testing your Build/Deploy/Test (BDT) cycle all the time (database, app etc.) with minimal manual intervention</a:t>
            </a:r>
          </a:p>
        </p:txBody>
      </p:sp>
      <p:sp>
        <p:nvSpPr>
          <p:cNvPr id="7"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15</a:t>
            </a:fld>
            <a:endParaRPr lang="en-US" sz="2000" dirty="0">
              <a:latin typeface="Open Sans Light"/>
            </a:endParaRPr>
          </a:p>
        </p:txBody>
      </p:sp>
    </p:spTree>
    <p:extLst>
      <p:ext uri="{BB962C8B-B14F-4D97-AF65-F5344CB8AC3E}">
        <p14:creationId xmlns:p14="http://schemas.microsoft.com/office/powerpoint/2010/main" val="2865072070"/>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Basics</a:t>
            </a:r>
            <a:endParaRPr lang="en-US" dirty="0"/>
          </a:p>
        </p:txBody>
      </p:sp>
      <p:sp>
        <p:nvSpPr>
          <p:cNvPr id="3" name="Content Placeholder 2"/>
          <p:cNvSpPr>
            <a:spLocks noGrp="1"/>
          </p:cNvSpPr>
          <p:nvPr>
            <p:ph idx="1"/>
          </p:nvPr>
        </p:nvSpPr>
        <p:spPr>
          <a:xfrm>
            <a:off x="457200" y="1600200"/>
            <a:ext cx="8229600" cy="4885267"/>
          </a:xfrm>
        </p:spPr>
        <p:txBody>
          <a:bodyPr>
            <a:normAutofit fontScale="70000" lnSpcReduction="20000"/>
          </a:bodyPr>
          <a:lstStyle/>
          <a:p>
            <a:pPr marL="0" indent="0">
              <a:buNone/>
            </a:pPr>
            <a:r>
              <a:rPr lang="en-US" sz="3400" dirty="0" smtClean="0"/>
              <a:t>Frequently (ideally at every commit), the system is:</a:t>
            </a:r>
          </a:p>
          <a:p>
            <a:pPr marL="0" indent="0">
              <a:buNone/>
            </a:pPr>
            <a:endParaRPr lang="en-US" sz="3400" dirty="0" smtClean="0"/>
          </a:p>
          <a:p>
            <a:pPr marL="514350" indent="-457200">
              <a:lnSpc>
                <a:spcPct val="140000"/>
              </a:lnSpc>
            </a:pPr>
            <a:r>
              <a:rPr lang="en-US" sz="3400" b="1" dirty="0" smtClean="0"/>
              <a:t>Integrated </a:t>
            </a:r>
            <a:r>
              <a:rPr lang="en-US" sz="3400" dirty="0" smtClean="0"/>
              <a:t>- All changes up until that point are combined into the project</a:t>
            </a:r>
          </a:p>
          <a:p>
            <a:pPr marL="514350" indent="-457200">
              <a:lnSpc>
                <a:spcPct val="140000"/>
              </a:lnSpc>
            </a:pPr>
            <a:r>
              <a:rPr lang="en-US" sz="3400" b="1" dirty="0" smtClean="0"/>
              <a:t>Built</a:t>
            </a:r>
            <a:r>
              <a:rPr lang="en-US" sz="3400" dirty="0" smtClean="0"/>
              <a:t> - The code is compiled into an executable or package</a:t>
            </a:r>
          </a:p>
          <a:p>
            <a:pPr marL="514350" indent="-457200">
              <a:lnSpc>
                <a:spcPct val="140000"/>
              </a:lnSpc>
            </a:pPr>
            <a:r>
              <a:rPr lang="en-US" sz="3400" b="1" dirty="0" smtClean="0"/>
              <a:t>Tested</a:t>
            </a:r>
            <a:r>
              <a:rPr lang="en-US" sz="3400" dirty="0" smtClean="0"/>
              <a:t> - Automated test suites are run</a:t>
            </a:r>
          </a:p>
          <a:p>
            <a:pPr marL="514350" indent="-457200">
              <a:lnSpc>
                <a:spcPct val="140000"/>
              </a:lnSpc>
            </a:pPr>
            <a:r>
              <a:rPr lang="en-US" sz="3400" b="1" dirty="0" smtClean="0"/>
              <a:t>Archived</a:t>
            </a:r>
            <a:r>
              <a:rPr lang="en-US" sz="3400" dirty="0" smtClean="0"/>
              <a:t> - Versioned and stored so it can be distributed as is, if desired</a:t>
            </a:r>
          </a:p>
          <a:p>
            <a:pPr marL="514350" indent="-457200">
              <a:lnSpc>
                <a:spcPct val="140000"/>
              </a:lnSpc>
            </a:pPr>
            <a:r>
              <a:rPr lang="en-US" sz="3400" b="1" dirty="0" smtClean="0"/>
              <a:t>Deployed</a:t>
            </a:r>
            <a:r>
              <a:rPr lang="en-US" sz="3400" dirty="0" smtClean="0"/>
              <a:t> - Loaded onto a system where the developers can interact with it</a:t>
            </a:r>
          </a:p>
          <a:p>
            <a:endParaRPr lang="en-US" dirty="0"/>
          </a:p>
        </p:txBody>
      </p:sp>
    </p:spTree>
    <p:extLst>
      <p:ext uri="{BB962C8B-B14F-4D97-AF65-F5344CB8AC3E}">
        <p14:creationId xmlns:p14="http://schemas.microsoft.com/office/powerpoint/2010/main" val="22578854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Benefits</a:t>
            </a:r>
            <a:endParaRPr lang="en-US" dirty="0"/>
          </a:p>
        </p:txBody>
      </p:sp>
      <p:sp>
        <p:nvSpPr>
          <p:cNvPr id="3" name="Content Placeholder 2"/>
          <p:cNvSpPr>
            <a:spLocks noGrp="1"/>
          </p:cNvSpPr>
          <p:nvPr>
            <p:ph idx="1"/>
          </p:nvPr>
        </p:nvSpPr>
        <p:spPr/>
        <p:txBody>
          <a:bodyPr>
            <a:normAutofit lnSpcReduction="10000"/>
          </a:bodyPr>
          <a:lstStyle/>
          <a:p>
            <a:pPr>
              <a:spcBef>
                <a:spcPts val="1200"/>
              </a:spcBef>
              <a:defRPr/>
            </a:pPr>
            <a:r>
              <a:rPr lang="en-US" sz="2800" dirty="0">
                <a:solidFill>
                  <a:srgbClr val="343434"/>
                </a:solidFill>
              </a:rPr>
              <a:t>Mitigates risk by</a:t>
            </a:r>
          </a:p>
          <a:p>
            <a:pPr marL="800100" lvl="1" indent="-342900">
              <a:spcBef>
                <a:spcPts val="1200"/>
              </a:spcBef>
              <a:buFontTx/>
              <a:buChar char="-"/>
              <a:defRPr/>
            </a:pPr>
            <a:r>
              <a:rPr lang="en-US" dirty="0">
                <a:solidFill>
                  <a:srgbClr val="343434"/>
                </a:solidFill>
              </a:rPr>
              <a:t>Promoting cohesiveness early </a:t>
            </a:r>
          </a:p>
          <a:p>
            <a:pPr marL="800100" lvl="1" indent="-342900">
              <a:spcBef>
                <a:spcPts val="1200"/>
              </a:spcBef>
              <a:buFontTx/>
              <a:buChar char="-"/>
              <a:defRPr/>
            </a:pPr>
            <a:r>
              <a:rPr lang="en-US" dirty="0">
                <a:solidFill>
                  <a:srgbClr val="343434"/>
                </a:solidFill>
              </a:rPr>
              <a:t>Early detection of </a:t>
            </a:r>
            <a:r>
              <a:rPr lang="en-US" dirty="0" smtClean="0">
                <a:solidFill>
                  <a:srgbClr val="343434"/>
                </a:solidFill>
              </a:rPr>
              <a:t>integration errors</a:t>
            </a:r>
          </a:p>
          <a:p>
            <a:pPr marL="342900" lvl="1" indent="-342900">
              <a:spcBef>
                <a:spcPts val="1200"/>
              </a:spcBef>
              <a:buFont typeface="Arial"/>
              <a:buChar char="•"/>
              <a:defRPr/>
            </a:pPr>
            <a:r>
              <a:rPr lang="en-US" dirty="0"/>
              <a:t>Sharply reduces the pain associated with infrequent </a:t>
            </a:r>
            <a:r>
              <a:rPr lang="en-US" dirty="0" smtClean="0"/>
              <a:t>merges</a:t>
            </a:r>
          </a:p>
          <a:p>
            <a:pPr marL="342900" lvl="1" indent="-342900">
              <a:spcBef>
                <a:spcPts val="1200"/>
              </a:spcBef>
              <a:buFont typeface="Arial"/>
              <a:buChar char="•"/>
              <a:defRPr/>
            </a:pPr>
            <a:r>
              <a:rPr lang="en-US" dirty="0"/>
              <a:t>Rapid </a:t>
            </a:r>
            <a:r>
              <a:rPr lang="en-US" dirty="0" smtClean="0"/>
              <a:t>feedback </a:t>
            </a:r>
            <a:r>
              <a:rPr lang="en-US" dirty="0"/>
              <a:t>– we know very soon </a:t>
            </a:r>
            <a:r>
              <a:rPr lang="en-US" dirty="0" smtClean="0"/>
              <a:t>when a mistake is made</a:t>
            </a:r>
            <a:endParaRPr lang="en-US" dirty="0" smtClean="0">
              <a:solidFill>
                <a:srgbClr val="343434"/>
              </a:solidFill>
            </a:endParaRPr>
          </a:p>
          <a:p>
            <a:pPr>
              <a:spcBef>
                <a:spcPts val="1200"/>
              </a:spcBef>
              <a:defRPr/>
            </a:pPr>
            <a:r>
              <a:rPr lang="en-US" sz="2800" dirty="0" smtClean="0">
                <a:solidFill>
                  <a:srgbClr val="343434"/>
                </a:solidFill>
              </a:rPr>
              <a:t>Reduces </a:t>
            </a:r>
            <a:r>
              <a:rPr lang="en-US" sz="2800" dirty="0">
                <a:solidFill>
                  <a:srgbClr val="343434"/>
                </a:solidFill>
              </a:rPr>
              <a:t>waste by eliminating repetitive (and error prone) manual </a:t>
            </a:r>
            <a:r>
              <a:rPr lang="en-US" sz="2800" dirty="0" smtClean="0">
                <a:solidFill>
                  <a:srgbClr val="343434"/>
                </a:solidFill>
              </a:rPr>
              <a:t>processes</a:t>
            </a:r>
          </a:p>
          <a:p>
            <a:pPr>
              <a:spcBef>
                <a:spcPts val="1200"/>
              </a:spcBef>
              <a:defRPr/>
            </a:pPr>
            <a:endParaRPr lang="en-US" dirty="0">
              <a:solidFill>
                <a:srgbClr val="343434"/>
              </a:solidFill>
            </a:endParaRPr>
          </a:p>
          <a:p>
            <a:endParaRPr lang="en-US" dirty="0"/>
          </a:p>
        </p:txBody>
      </p:sp>
      <p:sp>
        <p:nvSpPr>
          <p:cNvPr id="4"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17</a:t>
            </a:fld>
            <a:endParaRPr lang="en-US" sz="2000" dirty="0">
              <a:latin typeface="Open Sans Light"/>
            </a:endParaRPr>
          </a:p>
        </p:txBody>
      </p:sp>
    </p:spTree>
    <p:extLst>
      <p:ext uri="{BB962C8B-B14F-4D97-AF65-F5344CB8AC3E}">
        <p14:creationId xmlns:p14="http://schemas.microsoft.com/office/powerpoint/2010/main" val="145384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Desired Habits</a:t>
            </a:r>
            <a:endParaRPr lang="en-US" dirty="0"/>
          </a:p>
        </p:txBody>
      </p:sp>
      <p:sp>
        <p:nvSpPr>
          <p:cNvPr id="4" name="TextBox 3"/>
          <p:cNvSpPr txBox="1"/>
          <p:nvPr/>
        </p:nvSpPr>
        <p:spPr>
          <a:xfrm>
            <a:off x="4759033" y="1332948"/>
            <a:ext cx="3883889" cy="5576740"/>
          </a:xfrm>
          <a:prstGeom prst="rect">
            <a:avLst/>
          </a:prstGeom>
          <a:noFill/>
          <a:ln>
            <a:noFill/>
          </a:ln>
        </p:spPr>
        <p:txBody>
          <a:bodyPr wrap="square" rtlCol="0">
            <a:spAutoFit/>
          </a:bodyPr>
          <a:lstStyle/>
          <a:p>
            <a:endParaRPr lang="en-US" sz="1000" dirty="0" smtClean="0">
              <a:solidFill>
                <a:srgbClr val="251A06"/>
              </a:solidFill>
            </a:endParaRPr>
          </a:p>
          <a:p>
            <a:pPr marL="285750" lvl="0" indent="-285750">
              <a:lnSpc>
                <a:spcPts val="2600"/>
              </a:lnSpc>
              <a:buClr>
                <a:srgbClr val="60C5BA"/>
              </a:buClr>
              <a:buSzPct val="110000"/>
              <a:buFont typeface="Wingdings" charset="2"/>
              <a:buChar char=""/>
            </a:pPr>
            <a:r>
              <a:rPr lang="en-US" sz="2000" dirty="0" smtClean="0">
                <a:latin typeface="Open Sans Light"/>
                <a:cs typeface="Open Sans Light"/>
              </a:rPr>
              <a:t>Frequent </a:t>
            </a:r>
            <a:r>
              <a:rPr lang="en-US" sz="2000" dirty="0">
                <a:latin typeface="Open Sans Light"/>
                <a:cs typeface="Open Sans Light"/>
              </a:rPr>
              <a:t>commits to a common code </a:t>
            </a:r>
            <a:r>
              <a:rPr lang="en-US" sz="2000" dirty="0" smtClean="0">
                <a:latin typeface="Open Sans Light"/>
                <a:cs typeface="Open Sans Light"/>
              </a:rPr>
              <a:t>stream</a:t>
            </a:r>
            <a:endParaRPr lang="en-US" sz="2000" dirty="0">
              <a:latin typeface="Open Sans Light"/>
              <a:cs typeface="Open Sans Light"/>
            </a:endParaRPr>
          </a:p>
          <a:p>
            <a:pPr marL="285750" indent="-285750">
              <a:lnSpc>
                <a:spcPts val="2600"/>
              </a:lnSpc>
              <a:buClr>
                <a:srgbClr val="60C5BA"/>
              </a:buClr>
              <a:buSzPct val="110000"/>
              <a:buFont typeface="Wingdings" charset="2"/>
              <a:buChar char=""/>
            </a:pPr>
            <a:r>
              <a:rPr lang="en-US" sz="2000" dirty="0">
                <a:latin typeface="Open Sans Light"/>
                <a:cs typeface="Open Sans Light"/>
              </a:rPr>
              <a:t>Disallow commits into a "broken" </a:t>
            </a:r>
            <a:r>
              <a:rPr lang="en-US" sz="2000" dirty="0" smtClean="0">
                <a:latin typeface="Open Sans Light"/>
                <a:cs typeface="Open Sans Light"/>
              </a:rPr>
              <a:t>build</a:t>
            </a:r>
          </a:p>
          <a:p>
            <a:pPr marL="285750" lvl="0" indent="-285750">
              <a:lnSpc>
                <a:spcPts val="2600"/>
              </a:lnSpc>
              <a:buClr>
                <a:srgbClr val="60C5BA"/>
              </a:buClr>
              <a:buSzPct val="110000"/>
              <a:buFont typeface="Wingdings" charset="2"/>
              <a:buChar char=""/>
            </a:pPr>
            <a:r>
              <a:rPr lang="en-US" sz="2000" dirty="0">
                <a:latin typeface="Open Sans Light"/>
                <a:cs typeface="Open Sans Light"/>
              </a:rPr>
              <a:t>A "broken" build on CI should be attended to immediately and its resolution should be of utmost </a:t>
            </a:r>
            <a:r>
              <a:rPr lang="en-US" sz="2000" dirty="0" smtClean="0">
                <a:latin typeface="Open Sans Light"/>
                <a:cs typeface="Open Sans Light"/>
              </a:rPr>
              <a:t>priority </a:t>
            </a:r>
          </a:p>
          <a:p>
            <a:pPr marL="285750" lvl="0" indent="-285750">
              <a:lnSpc>
                <a:spcPts val="2600"/>
              </a:lnSpc>
              <a:buClr>
                <a:srgbClr val="60C5BA"/>
              </a:buClr>
              <a:buSzPct val="110000"/>
              <a:buFont typeface="Wingdings" charset="2"/>
              <a:buChar char=""/>
            </a:pPr>
            <a:r>
              <a:rPr lang="en-US" sz="2000" dirty="0">
                <a:latin typeface="Open Sans Light"/>
                <a:cs typeface="Open Sans Light"/>
              </a:rPr>
              <a:t>Rebuild the database (build from zero)</a:t>
            </a:r>
          </a:p>
          <a:p>
            <a:pPr marL="285750" lvl="0" indent="-285750">
              <a:lnSpc>
                <a:spcPts val="2600"/>
              </a:lnSpc>
              <a:buClr>
                <a:srgbClr val="60C5BA"/>
              </a:buClr>
              <a:buSzPct val="110000"/>
              <a:buFont typeface="Wingdings" charset="2"/>
              <a:buChar char=""/>
            </a:pPr>
            <a:r>
              <a:rPr lang="en-US" sz="2000" dirty="0">
                <a:latin typeface="Open Sans Light"/>
                <a:cs typeface="Open Sans Light"/>
              </a:rPr>
              <a:t>Provide capability </a:t>
            </a:r>
            <a:r>
              <a:rPr lang="en-US" sz="2000" dirty="0" smtClean="0">
                <a:latin typeface="Open Sans Light"/>
                <a:cs typeface="Open Sans Light"/>
              </a:rPr>
              <a:t>for QA </a:t>
            </a:r>
            <a:r>
              <a:rPr lang="en-US" sz="2000" dirty="0">
                <a:latin typeface="Open Sans Light"/>
                <a:cs typeface="Open Sans Light"/>
              </a:rPr>
              <a:t>to deploy targeted builds to higher-level </a:t>
            </a:r>
            <a:r>
              <a:rPr lang="en-US" sz="2000" dirty="0" smtClean="0">
                <a:latin typeface="Open Sans Light"/>
                <a:cs typeface="Open Sans Light"/>
              </a:rPr>
              <a:t>environments</a:t>
            </a:r>
          </a:p>
          <a:p>
            <a:pPr marL="285750" indent="-285750">
              <a:lnSpc>
                <a:spcPts val="2600"/>
              </a:lnSpc>
              <a:buClr>
                <a:srgbClr val="60C5BA"/>
              </a:buClr>
              <a:buSzPct val="110000"/>
              <a:buFont typeface="Wingdings" charset="2"/>
              <a:buChar char=""/>
            </a:pPr>
            <a:r>
              <a:rPr lang="en-US" sz="2000" dirty="0">
                <a:latin typeface="Open Sans Light"/>
                <a:cs typeface="Open Sans Light"/>
              </a:rPr>
              <a:t>Address long-running builds. Stage the builds if necessary.</a:t>
            </a:r>
          </a:p>
          <a:p>
            <a:pPr marL="285750" lvl="0" indent="-285750">
              <a:lnSpc>
                <a:spcPts val="2600"/>
              </a:lnSpc>
              <a:buClr>
                <a:srgbClr val="60C5BA"/>
              </a:buClr>
              <a:buSzPct val="110000"/>
              <a:buFont typeface="Wingdings" charset="2"/>
              <a:buChar char=""/>
            </a:pPr>
            <a:endParaRPr lang="en-US" sz="2000" dirty="0">
              <a:latin typeface="Open Sans Light"/>
              <a:cs typeface="Open Sans Light"/>
            </a:endParaRPr>
          </a:p>
        </p:txBody>
      </p:sp>
      <p:pic>
        <p:nvPicPr>
          <p:cNvPr id="5" name="Picture 4" descr="Macintosh HD:Users:raj_indugula:Pictures:CI.png"/>
          <p:cNvPicPr/>
          <p:nvPr/>
        </p:nvPicPr>
        <p:blipFill>
          <a:blip r:embed="rId2">
            <a:extLst>
              <a:ext uri="{28A0092B-C50C-407E-A947-70E740481C1C}">
                <a14:useLocalDpi xmlns:a14="http://schemas.microsoft.com/office/drawing/2010/main" val="0"/>
              </a:ext>
            </a:extLst>
          </a:blip>
          <a:srcRect/>
          <a:stretch>
            <a:fillRect/>
          </a:stretch>
        </p:blipFill>
        <p:spPr bwMode="auto">
          <a:xfrm>
            <a:off x="362498" y="1327727"/>
            <a:ext cx="4787924" cy="4824327"/>
          </a:xfrm>
          <a:prstGeom prst="rect">
            <a:avLst/>
          </a:prstGeom>
          <a:noFill/>
          <a:ln>
            <a:noFill/>
          </a:ln>
        </p:spPr>
      </p:pic>
      <p:sp>
        <p:nvSpPr>
          <p:cNvPr id="6"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18</a:t>
            </a:fld>
            <a:endParaRPr lang="en-US" sz="2000" dirty="0">
              <a:latin typeface="Open Sans Light"/>
            </a:endParaRPr>
          </a:p>
        </p:txBody>
      </p:sp>
    </p:spTree>
    <p:extLst>
      <p:ext uri="{BB962C8B-B14F-4D97-AF65-F5344CB8AC3E}">
        <p14:creationId xmlns:p14="http://schemas.microsoft.com/office/powerpoint/2010/main" val="28618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CI: Ten Principles</a:t>
            </a:r>
            <a:endParaRPr lang="en-US" dirty="0"/>
          </a:p>
        </p:txBody>
      </p:sp>
      <p:sp>
        <p:nvSpPr>
          <p:cNvPr id="3" name="Content Placeholder 2"/>
          <p:cNvSpPr>
            <a:spLocks noGrp="1"/>
          </p:cNvSpPr>
          <p:nvPr>
            <p:ph idx="1"/>
          </p:nvPr>
        </p:nvSpPr>
        <p:spPr>
          <a:xfrm>
            <a:off x="457200" y="1143000"/>
            <a:ext cx="8229600" cy="5578475"/>
          </a:xfrm>
        </p:spPr>
        <p:txBody>
          <a:bodyPr>
            <a:noAutofit/>
          </a:bodyPr>
          <a:lstStyle/>
          <a:p>
            <a:pPr marL="457200" indent="-457200">
              <a:lnSpc>
                <a:spcPct val="110000"/>
              </a:lnSpc>
              <a:buFont typeface="+mj-lt"/>
              <a:buAutoNum type="arabicPeriod"/>
            </a:pPr>
            <a:r>
              <a:rPr lang="en-US" sz="2400" dirty="0" smtClean="0"/>
              <a:t>Maintain </a:t>
            </a:r>
            <a:r>
              <a:rPr lang="en-US" sz="2400" dirty="0"/>
              <a:t>a single source repository</a:t>
            </a:r>
          </a:p>
          <a:p>
            <a:pPr marL="457200" indent="-457200">
              <a:lnSpc>
                <a:spcPct val="110000"/>
              </a:lnSpc>
              <a:buFont typeface="+mj-lt"/>
              <a:buAutoNum type="arabicPeriod"/>
            </a:pPr>
            <a:r>
              <a:rPr lang="en-US" sz="2400" dirty="0">
                <a:solidFill>
                  <a:srgbClr val="F79646"/>
                </a:solidFill>
              </a:rPr>
              <a:t>A</a:t>
            </a:r>
            <a:r>
              <a:rPr lang="en-US" sz="2400" dirty="0" smtClean="0">
                <a:solidFill>
                  <a:srgbClr val="F79646"/>
                </a:solidFill>
              </a:rPr>
              <a:t>utomate </a:t>
            </a:r>
            <a:r>
              <a:rPr lang="en-US" sz="2400" dirty="0">
                <a:solidFill>
                  <a:srgbClr val="F79646"/>
                </a:solidFill>
              </a:rPr>
              <a:t>the build</a:t>
            </a:r>
          </a:p>
          <a:p>
            <a:pPr marL="457200" indent="-457200">
              <a:lnSpc>
                <a:spcPct val="110000"/>
              </a:lnSpc>
              <a:buFont typeface="+mj-lt"/>
              <a:buAutoNum type="arabicPeriod"/>
            </a:pPr>
            <a:r>
              <a:rPr lang="en-US" sz="2400" dirty="0">
                <a:solidFill>
                  <a:srgbClr val="F79646"/>
                </a:solidFill>
              </a:rPr>
              <a:t>M</a:t>
            </a:r>
            <a:r>
              <a:rPr lang="en-US" sz="2400" dirty="0" smtClean="0">
                <a:solidFill>
                  <a:srgbClr val="F79646"/>
                </a:solidFill>
              </a:rPr>
              <a:t>ake </a:t>
            </a:r>
            <a:r>
              <a:rPr lang="en-US" sz="2400" dirty="0">
                <a:solidFill>
                  <a:srgbClr val="F79646"/>
                </a:solidFill>
              </a:rPr>
              <a:t>your build self-testing</a:t>
            </a:r>
          </a:p>
          <a:p>
            <a:pPr marL="457200" indent="-457200">
              <a:lnSpc>
                <a:spcPct val="110000"/>
              </a:lnSpc>
              <a:buFont typeface="+mj-lt"/>
              <a:buAutoNum type="arabicPeriod"/>
            </a:pPr>
            <a:r>
              <a:rPr lang="en-US" sz="2400" dirty="0">
                <a:solidFill>
                  <a:srgbClr val="F79646"/>
                </a:solidFill>
              </a:rPr>
              <a:t>E</a:t>
            </a:r>
            <a:r>
              <a:rPr lang="en-US" sz="2400" dirty="0" smtClean="0">
                <a:solidFill>
                  <a:srgbClr val="F79646"/>
                </a:solidFill>
              </a:rPr>
              <a:t>veryone </a:t>
            </a:r>
            <a:r>
              <a:rPr lang="en-US" sz="2400" dirty="0">
                <a:solidFill>
                  <a:srgbClr val="F79646"/>
                </a:solidFill>
              </a:rPr>
              <a:t>commits to mainline every day</a:t>
            </a:r>
          </a:p>
          <a:p>
            <a:pPr marL="457200" indent="-457200">
              <a:lnSpc>
                <a:spcPct val="110000"/>
              </a:lnSpc>
              <a:buFont typeface="+mj-lt"/>
              <a:buAutoNum type="arabicPeriod"/>
            </a:pPr>
            <a:r>
              <a:rPr lang="en-US" sz="2400" dirty="0"/>
              <a:t>E</a:t>
            </a:r>
            <a:r>
              <a:rPr lang="en-US" sz="2400" dirty="0" smtClean="0"/>
              <a:t>very </a:t>
            </a:r>
            <a:r>
              <a:rPr lang="en-US" sz="2400" dirty="0"/>
              <a:t>commit should build mainline on an integration machine</a:t>
            </a:r>
          </a:p>
          <a:p>
            <a:pPr marL="457200" indent="-457200">
              <a:lnSpc>
                <a:spcPct val="110000"/>
              </a:lnSpc>
              <a:buFont typeface="+mj-lt"/>
              <a:buAutoNum type="arabicPeriod"/>
            </a:pPr>
            <a:r>
              <a:rPr lang="en-US" sz="2400" dirty="0"/>
              <a:t>K</a:t>
            </a:r>
            <a:r>
              <a:rPr lang="en-US" sz="2400" dirty="0" smtClean="0"/>
              <a:t>eep </a:t>
            </a:r>
            <a:r>
              <a:rPr lang="en-US" sz="2400" dirty="0"/>
              <a:t>the build fast</a:t>
            </a:r>
          </a:p>
          <a:p>
            <a:pPr marL="457200" indent="-457200">
              <a:lnSpc>
                <a:spcPct val="110000"/>
              </a:lnSpc>
              <a:buFont typeface="+mj-lt"/>
              <a:buAutoNum type="arabicPeriod"/>
            </a:pPr>
            <a:r>
              <a:rPr lang="en-US" sz="2400" dirty="0"/>
              <a:t>T</a:t>
            </a:r>
            <a:r>
              <a:rPr lang="en-US" sz="2400" dirty="0" smtClean="0"/>
              <a:t>est </a:t>
            </a:r>
            <a:r>
              <a:rPr lang="en-US" sz="2400" dirty="0"/>
              <a:t>in a clone of the production environment</a:t>
            </a:r>
          </a:p>
          <a:p>
            <a:pPr marL="457200" indent="-457200">
              <a:lnSpc>
                <a:spcPct val="110000"/>
              </a:lnSpc>
              <a:buFont typeface="+mj-lt"/>
              <a:buAutoNum type="arabicPeriod"/>
            </a:pPr>
            <a:r>
              <a:rPr lang="en-US" sz="2400" dirty="0"/>
              <a:t>M</a:t>
            </a:r>
            <a:r>
              <a:rPr lang="en-US" sz="2400" dirty="0" smtClean="0"/>
              <a:t>ake </a:t>
            </a:r>
            <a:r>
              <a:rPr lang="en-US" sz="2400" dirty="0"/>
              <a:t>it easy for anyone to get the latest executable</a:t>
            </a:r>
          </a:p>
          <a:p>
            <a:pPr marL="457200" indent="-457200">
              <a:lnSpc>
                <a:spcPct val="110000"/>
              </a:lnSpc>
              <a:buFont typeface="+mj-lt"/>
              <a:buAutoNum type="arabicPeriod"/>
            </a:pPr>
            <a:r>
              <a:rPr lang="en-US" sz="2400" dirty="0"/>
              <a:t>E</a:t>
            </a:r>
            <a:r>
              <a:rPr lang="en-US" sz="2400" dirty="0" smtClean="0"/>
              <a:t>veryone </a:t>
            </a:r>
            <a:r>
              <a:rPr lang="en-US" sz="2400" dirty="0"/>
              <a:t>can see what's happening</a:t>
            </a:r>
          </a:p>
          <a:p>
            <a:pPr marL="457200" indent="-457200">
              <a:lnSpc>
                <a:spcPct val="110000"/>
              </a:lnSpc>
              <a:buFont typeface="+mj-lt"/>
              <a:buAutoNum type="arabicPeriod"/>
            </a:pPr>
            <a:r>
              <a:rPr lang="en-US" sz="2400" dirty="0"/>
              <a:t>A</a:t>
            </a:r>
            <a:r>
              <a:rPr lang="en-US" sz="2400" dirty="0" smtClean="0"/>
              <a:t>utomate </a:t>
            </a:r>
            <a:r>
              <a:rPr lang="en-US" sz="2400" dirty="0"/>
              <a:t>deployment</a:t>
            </a:r>
          </a:p>
          <a:p>
            <a:pPr>
              <a:lnSpc>
                <a:spcPct val="120000"/>
              </a:lnSpc>
            </a:pPr>
            <a:endParaRPr lang="en-US" sz="2400"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19</a:t>
            </a:fld>
            <a:endParaRPr lang="en-US" dirty="0">
              <a:solidFill>
                <a:srgbClr val="FFFFFF"/>
              </a:solidFill>
            </a:endParaRPr>
          </a:p>
        </p:txBody>
      </p:sp>
    </p:spTree>
    <p:extLst>
      <p:ext uri="{BB962C8B-B14F-4D97-AF65-F5344CB8AC3E}">
        <p14:creationId xmlns:p14="http://schemas.microsoft.com/office/powerpoint/2010/main" val="29438860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is…</a:t>
            </a:r>
            <a:endParaRPr lang="en-US" dirty="0"/>
          </a:p>
        </p:txBody>
      </p:sp>
      <p:sp>
        <p:nvSpPr>
          <p:cNvPr id="7" name="Rectangle 6"/>
          <p:cNvSpPr/>
          <p:nvPr/>
        </p:nvSpPr>
        <p:spPr>
          <a:xfrm rot="20648756">
            <a:off x="4339445" y="4374239"/>
            <a:ext cx="4708071" cy="1200328"/>
          </a:xfrm>
          <a:prstGeom prst="rect">
            <a:avLst/>
          </a:prstGeom>
          <a:noFill/>
        </p:spPr>
        <p:txBody>
          <a:bodyPr wrap="square" lIns="91440" tIns="45720" rIns="91440" bIns="45720">
            <a:spAutoFit/>
          </a:bodyPr>
          <a:lstStyle/>
          <a:p>
            <a:pPr algn="ctr"/>
            <a:r>
              <a:rPr lang="en-US" sz="2400" dirty="0"/>
              <a:t>Automation over documentation (and more automation... and more...)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rot="21014304">
            <a:off x="346806" y="2791338"/>
            <a:ext cx="4895475" cy="830997"/>
          </a:xfrm>
          <a:prstGeom prst="rect">
            <a:avLst/>
          </a:prstGeom>
          <a:noFill/>
        </p:spPr>
        <p:txBody>
          <a:bodyPr wrap="square" lIns="91440" tIns="45720" rIns="91440" bIns="45720">
            <a:spAutoFit/>
          </a:bodyPr>
          <a:lstStyle/>
          <a:p>
            <a:pPr algn="ctr"/>
            <a:r>
              <a:rPr lang="en-US" sz="2400" dirty="0"/>
              <a:t>Knowing that good software doesn't end with </a:t>
            </a:r>
            <a:r>
              <a:rPr lang="en-US" sz="2400" dirty="0" smtClean="0"/>
              <a:t>development/release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8"/>
          <p:cNvSpPr/>
          <p:nvPr/>
        </p:nvSpPr>
        <p:spPr>
          <a:xfrm rot="275210">
            <a:off x="778309" y="1551345"/>
            <a:ext cx="4895475" cy="830997"/>
          </a:xfrm>
          <a:prstGeom prst="rect">
            <a:avLst/>
          </a:prstGeom>
          <a:noFill/>
        </p:spPr>
        <p:txBody>
          <a:bodyPr wrap="square" lIns="91440" tIns="45720" rIns="91440" bIns="45720">
            <a:spAutoFit/>
          </a:bodyPr>
          <a:lstStyle/>
          <a:p>
            <a:pPr algn="ctr"/>
            <a:r>
              <a:rPr lang="en-US" sz="2400" dirty="0"/>
              <a:t>About creating visibility between </a:t>
            </a:r>
            <a:r>
              <a:rPr lang="en-US" sz="2400" dirty="0" err="1" smtClean="0"/>
              <a:t>Dev</a:t>
            </a:r>
            <a:r>
              <a:rPr lang="en-US" sz="2400" dirty="0" smtClean="0"/>
              <a:t> </a:t>
            </a:r>
            <a:r>
              <a:rPr lang="en-US" sz="2400" dirty="0"/>
              <a:t>and </a:t>
            </a:r>
            <a:r>
              <a:rPr lang="en-US" sz="2400" dirty="0" smtClean="0"/>
              <a:t>Ops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p:nvSpPr>
        <p:spPr>
          <a:xfrm rot="559727">
            <a:off x="4592217" y="2531694"/>
            <a:ext cx="4895475" cy="830997"/>
          </a:xfrm>
          <a:prstGeom prst="rect">
            <a:avLst/>
          </a:prstGeom>
          <a:noFill/>
        </p:spPr>
        <p:txBody>
          <a:bodyPr wrap="square" lIns="91440" tIns="45720" rIns="91440" bIns="45720">
            <a:spAutoFit/>
          </a:bodyPr>
          <a:lstStyle/>
          <a:p>
            <a:pPr algn="ctr"/>
            <a:r>
              <a:rPr lang="en-US" sz="2400" dirty="0"/>
              <a:t>About creating self-service infrastructure for teams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rot="21036250">
            <a:off x="318820" y="4145525"/>
            <a:ext cx="4895475" cy="1200328"/>
          </a:xfrm>
          <a:prstGeom prst="rect">
            <a:avLst/>
          </a:prstGeom>
          <a:noFill/>
        </p:spPr>
        <p:txBody>
          <a:bodyPr wrap="square" lIns="91440" tIns="45720" rIns="91440" bIns="45720">
            <a:spAutoFit/>
          </a:bodyPr>
          <a:lstStyle/>
          <a:p>
            <a:pPr algn="ctr"/>
            <a:r>
              <a:rPr lang="en-US" sz="2400" dirty="0" smtClean="0"/>
              <a:t>Ensuring </a:t>
            </a:r>
            <a:r>
              <a:rPr lang="en-US" sz="2400" dirty="0"/>
              <a:t>a continual feedback loop between development and operations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TextBox 13"/>
          <p:cNvSpPr txBox="1"/>
          <p:nvPr/>
        </p:nvSpPr>
        <p:spPr>
          <a:xfrm>
            <a:off x="5391854" y="3654134"/>
            <a:ext cx="1428696" cy="461665"/>
          </a:xfrm>
          <a:prstGeom prst="rect">
            <a:avLst/>
          </a:prstGeom>
          <a:noFill/>
        </p:spPr>
        <p:txBody>
          <a:bodyPr wrap="none" rtlCol="0">
            <a:spAutoFit/>
          </a:bodyPr>
          <a:lstStyle/>
          <a:p>
            <a:r>
              <a:rPr lang="en-US" sz="2400" dirty="0" smtClean="0">
                <a:solidFill>
                  <a:srgbClr val="FF0000"/>
                </a:solidFill>
              </a:rPr>
              <a:t>Not a role</a:t>
            </a:r>
            <a:endParaRPr lang="en-US" sz="2400" dirty="0">
              <a:solidFill>
                <a:srgbClr val="FF0000"/>
              </a:solidFill>
            </a:endParaRPr>
          </a:p>
        </p:txBody>
      </p:sp>
      <p:sp>
        <p:nvSpPr>
          <p:cNvPr id="16" name="TextBox 15"/>
          <p:cNvSpPr txBox="1"/>
          <p:nvPr/>
        </p:nvSpPr>
        <p:spPr>
          <a:xfrm>
            <a:off x="6300176" y="1417638"/>
            <a:ext cx="2326027" cy="461665"/>
          </a:xfrm>
          <a:prstGeom prst="rect">
            <a:avLst/>
          </a:prstGeom>
          <a:noFill/>
        </p:spPr>
        <p:txBody>
          <a:bodyPr wrap="none" rtlCol="0">
            <a:spAutoFit/>
          </a:bodyPr>
          <a:lstStyle/>
          <a:p>
            <a:r>
              <a:rPr lang="en-US" sz="2400" dirty="0" smtClean="0">
                <a:solidFill>
                  <a:srgbClr val="FF0000"/>
                </a:solidFill>
              </a:rPr>
              <a:t>Not a set of tools</a:t>
            </a:r>
            <a:endParaRPr lang="en-US" sz="2400" dirty="0">
              <a:solidFill>
                <a:srgbClr val="FF0000"/>
              </a:solidFill>
            </a:endParaRPr>
          </a:p>
        </p:txBody>
      </p:sp>
      <p:sp>
        <p:nvSpPr>
          <p:cNvPr id="17" name="TextBox 16"/>
          <p:cNvSpPr txBox="1"/>
          <p:nvPr/>
        </p:nvSpPr>
        <p:spPr>
          <a:xfrm>
            <a:off x="1827940" y="5806668"/>
            <a:ext cx="3436157" cy="461665"/>
          </a:xfrm>
          <a:prstGeom prst="rect">
            <a:avLst/>
          </a:prstGeom>
          <a:noFill/>
        </p:spPr>
        <p:txBody>
          <a:bodyPr wrap="none" rtlCol="0">
            <a:spAutoFit/>
          </a:bodyPr>
          <a:lstStyle/>
          <a:p>
            <a:r>
              <a:rPr lang="en-US" sz="2400" dirty="0" smtClean="0">
                <a:solidFill>
                  <a:srgbClr val="FF0000"/>
                </a:solidFill>
              </a:rPr>
              <a:t>Not a prescriptive process</a:t>
            </a:r>
            <a:endParaRPr lang="en-US" sz="2400" dirty="0">
              <a:solidFill>
                <a:srgbClr val="FF0000"/>
              </a:solidFill>
            </a:endParaRPr>
          </a:p>
        </p:txBody>
      </p:sp>
    </p:spTree>
    <p:extLst>
      <p:ext uri="{BB962C8B-B14F-4D97-AF65-F5344CB8AC3E}">
        <p14:creationId xmlns:p14="http://schemas.microsoft.com/office/powerpoint/2010/main" val="1782671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Prerequisites </a:t>
            </a:r>
            <a:endParaRPr lang="en-US" dirty="0"/>
          </a:p>
        </p:txBody>
      </p:sp>
      <p:sp>
        <p:nvSpPr>
          <p:cNvPr id="3" name="Content Placeholder 2"/>
          <p:cNvSpPr>
            <a:spLocks noGrp="1"/>
          </p:cNvSpPr>
          <p:nvPr>
            <p:ph idx="1"/>
          </p:nvPr>
        </p:nvSpPr>
        <p:spPr/>
        <p:txBody>
          <a:bodyPr/>
          <a:lstStyle/>
          <a:p>
            <a:r>
              <a:rPr lang="en-US" sz="2800" dirty="0" smtClean="0"/>
              <a:t>Version control</a:t>
            </a:r>
          </a:p>
          <a:p>
            <a:r>
              <a:rPr lang="en-US" sz="2800" dirty="0" smtClean="0"/>
              <a:t>An automated build, outside integrated developer environment (IDE)</a:t>
            </a:r>
          </a:p>
          <a:p>
            <a:r>
              <a:rPr lang="en-US" sz="2800" dirty="0" smtClean="0"/>
              <a:t>Collaboration  </a:t>
            </a:r>
          </a:p>
          <a:p>
            <a:r>
              <a:rPr lang="en-US" sz="2800" dirty="0" smtClean="0"/>
              <a:t>Check in frequently</a:t>
            </a:r>
          </a:p>
          <a:p>
            <a:r>
              <a:rPr lang="en-US" sz="2800" dirty="0" smtClean="0"/>
              <a:t>Maintain a large automated test suite</a:t>
            </a:r>
          </a:p>
          <a:p>
            <a:r>
              <a:rPr lang="en-US" sz="2800" dirty="0" smtClean="0"/>
              <a:t>Keep build and test phase short </a:t>
            </a:r>
          </a:p>
          <a:p>
            <a:endParaRPr lang="en-US" sz="2800" dirty="0"/>
          </a:p>
        </p:txBody>
      </p:sp>
      <p:sp>
        <p:nvSpPr>
          <p:cNvPr id="5" name="Slide Number Placeholder 4"/>
          <p:cNvSpPr>
            <a:spLocks noGrp="1"/>
          </p:cNvSpPr>
          <p:nvPr>
            <p:ph type="sldNum" sz="quarter" idx="10"/>
          </p:nvPr>
        </p:nvSpPr>
        <p:spPr/>
        <p:txBody>
          <a:bodyPr/>
          <a:lstStyle/>
          <a:p>
            <a:fld id="{814667DD-A432-455A-B321-E79691502DFA}" type="slidenum">
              <a:rPr lang="en-US" smtClean="0"/>
              <a:pPr/>
              <a:t>20</a:t>
            </a:fld>
            <a:endParaRPr lang="en-US" dirty="0"/>
          </a:p>
        </p:txBody>
      </p:sp>
    </p:spTree>
    <p:extLst>
      <p:ext uri="{BB962C8B-B14F-4D97-AF65-F5344CB8AC3E}">
        <p14:creationId xmlns:p14="http://schemas.microsoft.com/office/powerpoint/2010/main" val="63774568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051" y="139592"/>
            <a:ext cx="8229600" cy="1143000"/>
          </a:xfrm>
        </p:spPr>
        <p:txBody>
          <a:bodyPr/>
          <a:lstStyle/>
          <a:p>
            <a:r>
              <a:rPr lang="en-US" dirty="0" smtClean="0"/>
              <a:t>CI: Tools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Code Repositories </a:t>
            </a:r>
          </a:p>
          <a:p>
            <a:pPr lvl="1"/>
            <a:r>
              <a:rPr lang="en-US" dirty="0" smtClean="0"/>
              <a:t>SVN, Mercurial, Git, Perforce </a:t>
            </a:r>
          </a:p>
          <a:p>
            <a:pPr marL="457200" lvl="1" indent="0">
              <a:buNone/>
            </a:pPr>
            <a:r>
              <a:rPr lang="en-US" dirty="0" smtClean="0"/>
              <a:t> </a:t>
            </a:r>
          </a:p>
          <a:p>
            <a:r>
              <a:rPr lang="en-US" dirty="0" smtClean="0"/>
              <a:t>Continuous Build Systems </a:t>
            </a:r>
          </a:p>
          <a:p>
            <a:pPr lvl="1"/>
            <a:r>
              <a:rPr lang="en-US" dirty="0" smtClean="0"/>
              <a:t>Jenkins, Hudson, Bamboo, Cruise Control,</a:t>
            </a:r>
          </a:p>
          <a:p>
            <a:pPr lvl="1"/>
            <a:r>
              <a:rPr lang="en-US" dirty="0" smtClean="0"/>
              <a:t> GitLab CI, Travis, TFS</a:t>
            </a:r>
          </a:p>
          <a:p>
            <a:endParaRPr lang="en-US" dirty="0" smtClean="0"/>
          </a:p>
          <a:p>
            <a:r>
              <a:rPr lang="en-US" dirty="0" smtClean="0"/>
              <a:t>Test Frameworks </a:t>
            </a:r>
          </a:p>
          <a:p>
            <a:pPr lvl="1"/>
            <a:r>
              <a:rPr lang="en-US" dirty="0" smtClean="0"/>
              <a:t>Junit, Cucumber, CppUnit </a:t>
            </a:r>
          </a:p>
          <a:p>
            <a:endParaRPr lang="en-US" dirty="0" smtClean="0"/>
          </a:p>
          <a:p>
            <a:r>
              <a:rPr lang="en-US" dirty="0" smtClean="0"/>
              <a:t>Artifact Repositories </a:t>
            </a:r>
          </a:p>
          <a:p>
            <a:pPr lvl="1"/>
            <a:r>
              <a:rPr lang="en-US" dirty="0" smtClean="0"/>
              <a:t>Nexus, Artifactory, Archiva</a:t>
            </a:r>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21</a:t>
            </a:fld>
            <a:endParaRPr lang="en-US" dirty="0"/>
          </a:p>
        </p:txBody>
      </p:sp>
      <p:pic>
        <p:nvPicPr>
          <p:cNvPr id="5" name="Picture 4" descr="Git logo" title="Git logo"/>
          <p:cNvPicPr>
            <a:picLocks noChangeAspect="1"/>
          </p:cNvPicPr>
          <p:nvPr/>
        </p:nvPicPr>
        <p:blipFill>
          <a:blip r:embed="rId3"/>
          <a:stretch>
            <a:fillRect/>
          </a:stretch>
        </p:blipFill>
        <p:spPr>
          <a:xfrm>
            <a:off x="5020929" y="1261954"/>
            <a:ext cx="611210" cy="611210"/>
          </a:xfrm>
          <a:prstGeom prst="rect">
            <a:avLst/>
          </a:prstGeom>
        </p:spPr>
      </p:pic>
      <p:pic>
        <p:nvPicPr>
          <p:cNvPr id="6" name="Picture 5" descr="junit-logo.png" title="Junit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9041" y="4101221"/>
            <a:ext cx="883098" cy="353239"/>
          </a:xfrm>
          <a:prstGeom prst="rect">
            <a:avLst/>
          </a:prstGeom>
        </p:spPr>
      </p:pic>
      <p:pic>
        <p:nvPicPr>
          <p:cNvPr id="7" name="Picture 6" descr="Jenkins logo" title="Jenkins logo"/>
          <p:cNvPicPr>
            <a:picLocks noChangeAspect="1"/>
          </p:cNvPicPr>
          <p:nvPr/>
        </p:nvPicPr>
        <p:blipFill>
          <a:blip r:embed="rId5"/>
          <a:stretch>
            <a:fillRect/>
          </a:stretch>
        </p:blipFill>
        <p:spPr>
          <a:xfrm>
            <a:off x="6011311" y="2231214"/>
            <a:ext cx="565945" cy="582637"/>
          </a:xfrm>
          <a:prstGeom prst="rect">
            <a:avLst/>
          </a:prstGeom>
        </p:spPr>
      </p:pic>
      <p:pic>
        <p:nvPicPr>
          <p:cNvPr id="8" name="Picture 7" descr="Git Lab logo" title="Git Lab logo"/>
          <p:cNvPicPr>
            <a:picLocks noChangeAspect="1"/>
          </p:cNvPicPr>
          <p:nvPr/>
        </p:nvPicPr>
        <p:blipFill>
          <a:blip r:embed="rId6"/>
          <a:stretch>
            <a:fillRect/>
          </a:stretch>
        </p:blipFill>
        <p:spPr>
          <a:xfrm>
            <a:off x="6840917" y="2239219"/>
            <a:ext cx="601524" cy="601524"/>
          </a:xfrm>
          <a:prstGeom prst="rect">
            <a:avLst/>
          </a:prstGeom>
        </p:spPr>
      </p:pic>
      <p:pic>
        <p:nvPicPr>
          <p:cNvPr id="9" name="Picture 8" descr="Cucumber logo" title="Cucumber logo"/>
          <p:cNvPicPr>
            <a:picLocks noChangeAspect="1"/>
          </p:cNvPicPr>
          <p:nvPr/>
        </p:nvPicPr>
        <p:blipFill>
          <a:blip r:embed="rId7"/>
          <a:stretch>
            <a:fillRect/>
          </a:stretch>
        </p:blipFill>
        <p:spPr>
          <a:xfrm>
            <a:off x="5912197" y="4070097"/>
            <a:ext cx="551480" cy="551480"/>
          </a:xfrm>
          <a:prstGeom prst="rect">
            <a:avLst/>
          </a:prstGeom>
        </p:spPr>
      </p:pic>
      <p:pic>
        <p:nvPicPr>
          <p:cNvPr id="10" name="Picture 9" descr="Nexus logo" title="Nexus logo"/>
          <p:cNvPicPr>
            <a:picLocks noChangeAspect="1"/>
          </p:cNvPicPr>
          <p:nvPr/>
        </p:nvPicPr>
        <p:blipFill>
          <a:blip r:embed="rId8"/>
          <a:stretch>
            <a:fillRect/>
          </a:stretch>
        </p:blipFill>
        <p:spPr>
          <a:xfrm>
            <a:off x="4696156" y="5325819"/>
            <a:ext cx="1305209" cy="324646"/>
          </a:xfrm>
          <a:prstGeom prst="rect">
            <a:avLst/>
          </a:prstGeom>
        </p:spPr>
      </p:pic>
      <p:pic>
        <p:nvPicPr>
          <p:cNvPr id="11" name="Picture 10" descr="Selenium logo" title="Selenium logo"/>
          <p:cNvPicPr>
            <a:picLocks noChangeAspect="1"/>
          </p:cNvPicPr>
          <p:nvPr/>
        </p:nvPicPr>
        <p:blipFill>
          <a:blip r:embed="rId9"/>
          <a:stretch>
            <a:fillRect/>
          </a:stretch>
        </p:blipFill>
        <p:spPr>
          <a:xfrm>
            <a:off x="6806778" y="4019962"/>
            <a:ext cx="669803" cy="606706"/>
          </a:xfrm>
          <a:prstGeom prst="rect">
            <a:avLst/>
          </a:prstGeom>
        </p:spPr>
      </p:pic>
      <p:pic>
        <p:nvPicPr>
          <p:cNvPr id="12" name="Picture 11" descr="Bamboo logo" title="Bamboo logo"/>
          <p:cNvPicPr>
            <a:picLocks noChangeAspect="1"/>
          </p:cNvPicPr>
          <p:nvPr/>
        </p:nvPicPr>
        <p:blipFill>
          <a:blip r:embed="rId10"/>
          <a:stretch>
            <a:fillRect/>
          </a:stretch>
        </p:blipFill>
        <p:spPr>
          <a:xfrm>
            <a:off x="7620000" y="2414150"/>
            <a:ext cx="1054651" cy="337382"/>
          </a:xfrm>
          <a:prstGeom prst="rect">
            <a:avLst/>
          </a:prstGeom>
        </p:spPr>
      </p:pic>
      <p:pic>
        <p:nvPicPr>
          <p:cNvPr id="13" name="Picture 12" descr="Archiva logo" title="Archiva logo"/>
          <p:cNvPicPr>
            <a:picLocks noChangeAspect="1"/>
          </p:cNvPicPr>
          <p:nvPr/>
        </p:nvPicPr>
        <p:blipFill>
          <a:blip r:embed="rId11"/>
          <a:stretch>
            <a:fillRect/>
          </a:stretch>
        </p:blipFill>
        <p:spPr>
          <a:xfrm>
            <a:off x="7423732" y="5272055"/>
            <a:ext cx="1125885" cy="388430"/>
          </a:xfrm>
          <a:prstGeom prst="rect">
            <a:avLst/>
          </a:prstGeom>
        </p:spPr>
      </p:pic>
      <p:pic>
        <p:nvPicPr>
          <p:cNvPr id="14" name="Picture 13" descr="Artifactory logo" title="Artifactory logo"/>
          <p:cNvPicPr>
            <a:picLocks noChangeAspect="1"/>
          </p:cNvPicPr>
          <p:nvPr/>
        </p:nvPicPr>
        <p:blipFill>
          <a:blip r:embed="rId12"/>
          <a:stretch>
            <a:fillRect/>
          </a:stretch>
        </p:blipFill>
        <p:spPr>
          <a:xfrm>
            <a:off x="6011311" y="5394263"/>
            <a:ext cx="1268422" cy="252171"/>
          </a:xfrm>
          <a:prstGeom prst="rect">
            <a:avLst/>
          </a:prstGeom>
        </p:spPr>
      </p:pic>
      <p:pic>
        <p:nvPicPr>
          <p:cNvPr id="15" name="Picture 14" descr="Perforce logo" title="Perforce logo"/>
          <p:cNvPicPr>
            <a:picLocks noChangeAspect="1"/>
          </p:cNvPicPr>
          <p:nvPr/>
        </p:nvPicPr>
        <p:blipFill>
          <a:blip r:embed="rId13"/>
          <a:stretch>
            <a:fillRect/>
          </a:stretch>
        </p:blipFill>
        <p:spPr>
          <a:xfrm>
            <a:off x="6011311" y="1373419"/>
            <a:ext cx="499745" cy="499745"/>
          </a:xfrm>
          <a:prstGeom prst="rect">
            <a:avLst/>
          </a:prstGeom>
        </p:spPr>
      </p:pic>
      <p:pic>
        <p:nvPicPr>
          <p:cNvPr id="16" name="Picture 15" descr="TFS logo 2.jpeg" title="Team Foundation Server logo"/>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92844" y="3034647"/>
            <a:ext cx="1447438" cy="309740"/>
          </a:xfrm>
          <a:prstGeom prst="rect">
            <a:avLst/>
          </a:prstGeom>
        </p:spPr>
      </p:pic>
    </p:spTree>
    <p:extLst>
      <p:ext uri="{BB962C8B-B14F-4D97-AF65-F5344CB8AC3E}">
        <p14:creationId xmlns:p14="http://schemas.microsoft.com/office/powerpoint/2010/main" val="22164093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Second Way</a:t>
            </a:r>
            <a:endParaRPr lang="en-US" dirty="0"/>
          </a:p>
        </p:txBody>
      </p:sp>
      <p:graphicFrame>
        <p:nvGraphicFramePr>
          <p:cNvPr id="22" name="Diagram 21"/>
          <p:cNvGraphicFramePr/>
          <p:nvPr>
            <p:extLst>
              <p:ext uri="{D42A27DB-BD31-4B8C-83A1-F6EECF244321}">
                <p14:modId xmlns:p14="http://schemas.microsoft.com/office/powerpoint/2010/main" val="656126967"/>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is a line labeled &quot;continuous delivery&quot; that stretches from design to deploy.  Below this line is another line labeled &quot;continuous integration&quot; that stretches from design to release.  Below this is a third line labeled &quot;agile development&quot; that stretches from design to build." title="Continuous Delivery Diagram"/>
          <p:cNvGrpSpPr/>
          <p:nvPr/>
        </p:nvGrpSpPr>
        <p:grpSpPr>
          <a:xfrm>
            <a:off x="83730" y="1480851"/>
            <a:ext cx="8672880" cy="4577546"/>
            <a:chOff x="83730" y="1480851"/>
            <a:chExt cx="8672880" cy="457754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54758"/>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18745"/>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1973207"/>
              <a:ext cx="571929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04513"/>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2252044"/>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5" name="TextBox 34"/>
            <p:cNvSpPr txBox="1"/>
            <p:nvPr/>
          </p:nvSpPr>
          <p:spPr>
            <a:xfrm>
              <a:off x="1103991" y="1480851"/>
              <a:ext cx="2480166" cy="400110"/>
            </a:xfrm>
            <a:prstGeom prst="rect">
              <a:avLst/>
            </a:prstGeom>
            <a:noFill/>
          </p:spPr>
          <p:txBody>
            <a:bodyPr wrap="none" rtlCol="0">
              <a:spAutoFit/>
            </a:bodyPr>
            <a:lstStyle/>
            <a:p>
              <a:r>
                <a:rPr lang="en-US" sz="2000" dirty="0" smtClean="0"/>
                <a:t>Continuous Delivery</a:t>
              </a:r>
              <a:endParaRPr lang="en-US" sz="2000"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22</a:t>
            </a:fld>
            <a:endParaRPr lang="en-US" dirty="0">
              <a:solidFill>
                <a:srgbClr val="FFFFFF"/>
              </a:solidFill>
            </a:endParaRPr>
          </a:p>
        </p:txBody>
      </p:sp>
    </p:spTree>
    <p:extLst>
      <p:ext uri="{BB962C8B-B14F-4D97-AF65-F5344CB8AC3E}">
        <p14:creationId xmlns:p14="http://schemas.microsoft.com/office/powerpoint/2010/main" val="7952796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39001"/>
            <a:ext cx="2325727" cy="646331"/>
          </a:xfrm>
          <a:prstGeom prst="rect">
            <a:avLst/>
          </a:prstGeom>
          <a:noFill/>
        </p:spPr>
        <p:txBody>
          <a:bodyPr wrap="none" rtlCol="0">
            <a:spAutoFit/>
          </a:bodyPr>
          <a:lstStyle/>
          <a:p>
            <a:r>
              <a:rPr lang="en-US" sz="3600" dirty="0" smtClean="0"/>
              <a:t>Continuous</a:t>
            </a:r>
            <a:endParaRPr lang="en-US" sz="3600" dirty="0"/>
          </a:p>
        </p:txBody>
      </p:sp>
      <p:sp>
        <p:nvSpPr>
          <p:cNvPr id="3" name="TextBox 2"/>
          <p:cNvSpPr txBox="1"/>
          <p:nvPr/>
        </p:nvSpPr>
        <p:spPr>
          <a:xfrm>
            <a:off x="4064000" y="617602"/>
            <a:ext cx="4433763" cy="1138773"/>
          </a:xfrm>
          <a:prstGeom prst="rect">
            <a:avLst/>
          </a:prstGeom>
          <a:noFill/>
        </p:spPr>
        <p:txBody>
          <a:bodyPr wrap="none" rtlCol="0">
            <a:spAutoFit/>
          </a:bodyPr>
          <a:lstStyle/>
          <a:p>
            <a:r>
              <a:rPr lang="en-US" sz="3600" dirty="0" smtClean="0"/>
              <a:t>Integration</a:t>
            </a:r>
          </a:p>
          <a:p>
            <a:r>
              <a:rPr lang="en-US" sz="3200" i="1" dirty="0" smtClean="0"/>
              <a:t>Integrate early and often</a:t>
            </a:r>
            <a:endParaRPr lang="en-US" sz="3200" i="1" dirty="0"/>
          </a:p>
        </p:txBody>
      </p:sp>
      <p:sp>
        <p:nvSpPr>
          <p:cNvPr id="4" name="TextBox 3"/>
          <p:cNvSpPr txBox="1"/>
          <p:nvPr/>
        </p:nvSpPr>
        <p:spPr>
          <a:xfrm>
            <a:off x="609600" y="2298300"/>
            <a:ext cx="2325727" cy="646331"/>
          </a:xfrm>
          <a:prstGeom prst="rect">
            <a:avLst/>
          </a:prstGeom>
          <a:noFill/>
        </p:spPr>
        <p:txBody>
          <a:bodyPr wrap="none" rtlCol="0">
            <a:spAutoFit/>
          </a:bodyPr>
          <a:lstStyle/>
          <a:p>
            <a:r>
              <a:rPr lang="en-US" sz="3600" dirty="0" smtClean="0"/>
              <a:t>Continuous</a:t>
            </a:r>
            <a:endParaRPr lang="en-US" sz="3600" dirty="0"/>
          </a:p>
        </p:txBody>
      </p:sp>
      <p:sp>
        <p:nvSpPr>
          <p:cNvPr id="5" name="TextBox 4"/>
          <p:cNvSpPr txBox="1"/>
          <p:nvPr/>
        </p:nvSpPr>
        <p:spPr>
          <a:xfrm>
            <a:off x="4064001" y="2298300"/>
            <a:ext cx="4368800" cy="1631216"/>
          </a:xfrm>
          <a:prstGeom prst="rect">
            <a:avLst/>
          </a:prstGeom>
          <a:noFill/>
        </p:spPr>
        <p:txBody>
          <a:bodyPr wrap="square" rtlCol="0">
            <a:spAutoFit/>
          </a:bodyPr>
          <a:lstStyle/>
          <a:p>
            <a:r>
              <a:rPr lang="en-US" sz="3600" dirty="0" smtClean="0"/>
              <a:t>Deployment</a:t>
            </a:r>
          </a:p>
          <a:p>
            <a:r>
              <a:rPr lang="en-US" sz="3200" i="1" dirty="0" smtClean="0"/>
              <a:t>Deploy as the final stage of CI</a:t>
            </a:r>
            <a:endParaRPr lang="en-US" sz="3200" i="1" dirty="0"/>
          </a:p>
        </p:txBody>
      </p:sp>
      <p:sp>
        <p:nvSpPr>
          <p:cNvPr id="6" name="TextBox 5"/>
          <p:cNvSpPr txBox="1"/>
          <p:nvPr/>
        </p:nvSpPr>
        <p:spPr>
          <a:xfrm>
            <a:off x="609600" y="4543694"/>
            <a:ext cx="2325727" cy="646331"/>
          </a:xfrm>
          <a:prstGeom prst="rect">
            <a:avLst/>
          </a:prstGeom>
          <a:noFill/>
        </p:spPr>
        <p:txBody>
          <a:bodyPr wrap="none" rtlCol="0">
            <a:spAutoFit/>
          </a:bodyPr>
          <a:lstStyle/>
          <a:p>
            <a:r>
              <a:rPr lang="en-US" sz="3600" dirty="0" smtClean="0"/>
              <a:t>Continuous</a:t>
            </a:r>
            <a:endParaRPr lang="en-US" sz="3600" dirty="0"/>
          </a:p>
        </p:txBody>
      </p:sp>
      <p:sp>
        <p:nvSpPr>
          <p:cNvPr id="7" name="TextBox 6"/>
          <p:cNvSpPr txBox="1"/>
          <p:nvPr/>
        </p:nvSpPr>
        <p:spPr>
          <a:xfrm>
            <a:off x="4064000" y="4543694"/>
            <a:ext cx="4639733" cy="1631216"/>
          </a:xfrm>
          <a:prstGeom prst="rect">
            <a:avLst/>
          </a:prstGeom>
          <a:noFill/>
        </p:spPr>
        <p:txBody>
          <a:bodyPr wrap="square" rtlCol="0">
            <a:spAutoFit/>
          </a:bodyPr>
          <a:lstStyle/>
          <a:p>
            <a:r>
              <a:rPr lang="en-US" sz="3600" dirty="0" smtClean="0"/>
              <a:t>Delivery</a:t>
            </a:r>
          </a:p>
          <a:p>
            <a:r>
              <a:rPr lang="en-US" sz="3200" i="1" dirty="0" smtClean="0"/>
              <a:t>Software is always deployable</a:t>
            </a:r>
            <a:endParaRPr lang="en-US" sz="3200" i="1" dirty="0"/>
          </a:p>
        </p:txBody>
      </p:sp>
    </p:spTree>
    <p:extLst>
      <p:ext uri="{BB962C8B-B14F-4D97-AF65-F5344CB8AC3E}">
        <p14:creationId xmlns:p14="http://schemas.microsoft.com/office/powerpoint/2010/main" val="11104153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a:cs typeface="Open Sans"/>
              </a:rPr>
              <a:t>1</a:t>
            </a:r>
            <a:r>
              <a:rPr lang="en-US" baseline="30000" dirty="0" smtClean="0">
                <a:latin typeface="Open Sans"/>
                <a:cs typeface="Open Sans"/>
              </a:rPr>
              <a:t>st</a:t>
            </a:r>
            <a:r>
              <a:rPr lang="en-US" dirty="0" smtClean="0">
                <a:latin typeface="Open Sans"/>
                <a:cs typeface="Open Sans"/>
              </a:rPr>
              <a:t> Agile Principle</a:t>
            </a:r>
            <a:endParaRPr lang="en-US" dirty="0"/>
          </a:p>
        </p:txBody>
      </p:sp>
      <p:sp>
        <p:nvSpPr>
          <p:cNvPr id="3" name="Content Placeholder 2"/>
          <p:cNvSpPr>
            <a:spLocks noGrp="1"/>
          </p:cNvSpPr>
          <p:nvPr>
            <p:ph idx="1"/>
          </p:nvPr>
        </p:nvSpPr>
        <p:spPr>
          <a:xfrm>
            <a:off x="457200" y="2201333"/>
            <a:ext cx="8229600" cy="3924830"/>
          </a:xfrm>
        </p:spPr>
        <p:txBody>
          <a:bodyPr>
            <a:normAutofit/>
          </a:bodyPr>
          <a:lstStyle/>
          <a:p>
            <a:pPr marL="0" indent="0" algn="ctr">
              <a:buNone/>
            </a:pPr>
            <a:r>
              <a:rPr lang="en-US" sz="4000" dirty="0"/>
              <a:t>Our highest priority is to satisfy the </a:t>
            </a:r>
            <a:r>
              <a:rPr lang="en-US" sz="4000" dirty="0" smtClean="0"/>
              <a:t>customer through </a:t>
            </a:r>
            <a:r>
              <a:rPr lang="en-US" sz="4000" dirty="0"/>
              <a:t>early and </a:t>
            </a:r>
            <a:r>
              <a:rPr lang="en-US" sz="4000" b="1" u="sng" dirty="0"/>
              <a:t>continuous </a:t>
            </a:r>
            <a:r>
              <a:rPr lang="en-US" sz="4000" b="1" u="sng" dirty="0" smtClean="0"/>
              <a:t>delivery </a:t>
            </a:r>
            <a:r>
              <a:rPr lang="en-US" sz="4000" dirty="0" smtClean="0"/>
              <a:t>of </a:t>
            </a:r>
            <a:r>
              <a:rPr lang="en-US" sz="4000" dirty="0"/>
              <a:t>valuable software.</a:t>
            </a:r>
          </a:p>
        </p:txBody>
      </p:sp>
    </p:spTree>
    <p:extLst>
      <p:ext uri="{BB962C8B-B14F-4D97-AF65-F5344CB8AC3E}">
        <p14:creationId xmlns:p14="http://schemas.microsoft.com/office/powerpoint/2010/main" val="5657729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a:t>
            </a:r>
            <a:endParaRPr lang="en-US" dirty="0"/>
          </a:p>
        </p:txBody>
      </p:sp>
      <p:sp>
        <p:nvSpPr>
          <p:cNvPr id="7" name="TextBox 6"/>
          <p:cNvSpPr txBox="1"/>
          <p:nvPr/>
        </p:nvSpPr>
        <p:spPr>
          <a:xfrm>
            <a:off x="629922" y="1678169"/>
            <a:ext cx="7925352" cy="1384995"/>
          </a:xfrm>
          <a:prstGeom prst="rect">
            <a:avLst/>
          </a:prstGeom>
          <a:noFill/>
        </p:spPr>
        <p:txBody>
          <a:bodyPr wrap="square" rtlCol="0">
            <a:spAutoFit/>
          </a:bodyPr>
          <a:lstStyle/>
          <a:p>
            <a:r>
              <a:rPr lang="en-US" sz="2800" i="1" dirty="0"/>
              <a:t>Integration</a:t>
            </a:r>
            <a:r>
              <a:rPr lang="en-US" sz="2800" dirty="0"/>
              <a:t> is the process of eliciting fast, automated feedback on the </a:t>
            </a:r>
            <a:r>
              <a:rPr lang="en-US" sz="2800" u="sng" dirty="0"/>
              <a:t>correctness  </a:t>
            </a:r>
            <a:r>
              <a:rPr lang="en-US" sz="2800" u="sng" dirty="0" smtClean="0"/>
              <a:t>of your application </a:t>
            </a:r>
            <a:r>
              <a:rPr lang="en-US" sz="2800" dirty="0"/>
              <a:t>every time there is a </a:t>
            </a:r>
            <a:r>
              <a:rPr lang="en-US" sz="2800" u="sng" dirty="0"/>
              <a:t>change to the </a:t>
            </a:r>
            <a:r>
              <a:rPr lang="en-US" sz="2800" u="sng" dirty="0" smtClean="0"/>
              <a:t>code</a:t>
            </a:r>
            <a:endParaRPr lang="en-US" sz="2800" dirty="0"/>
          </a:p>
        </p:txBody>
      </p:sp>
      <p:sp>
        <p:nvSpPr>
          <p:cNvPr id="9" name="TextBox 8"/>
          <p:cNvSpPr txBox="1"/>
          <p:nvPr/>
        </p:nvSpPr>
        <p:spPr>
          <a:xfrm>
            <a:off x="629922" y="3787955"/>
            <a:ext cx="8331066" cy="2523768"/>
          </a:xfrm>
          <a:prstGeom prst="rect">
            <a:avLst/>
          </a:prstGeom>
          <a:noFill/>
        </p:spPr>
        <p:txBody>
          <a:bodyPr wrap="square" rtlCol="0">
            <a:spAutoFit/>
          </a:bodyPr>
          <a:lstStyle/>
          <a:p>
            <a:r>
              <a:rPr lang="en-US" sz="2800" i="1" dirty="0" smtClean="0"/>
              <a:t>Delivery</a:t>
            </a:r>
            <a:r>
              <a:rPr lang="en-US" sz="2800" dirty="0" smtClean="0"/>
              <a:t> </a:t>
            </a:r>
            <a:r>
              <a:rPr lang="en-US" sz="2800" dirty="0"/>
              <a:t>builds upon the earlier concept by providing fast, automated feedback on </a:t>
            </a:r>
            <a:r>
              <a:rPr lang="en-US" sz="2800" dirty="0" smtClean="0"/>
              <a:t>the </a:t>
            </a:r>
            <a:r>
              <a:rPr lang="en-US" sz="2800" u="sng" dirty="0"/>
              <a:t>correctness and production readiness of your application </a:t>
            </a:r>
            <a:r>
              <a:rPr lang="en-US" sz="2800" dirty="0"/>
              <a:t>every time there is a </a:t>
            </a:r>
            <a:r>
              <a:rPr lang="en-US" sz="2800" u="sng" dirty="0"/>
              <a:t>change to code, infrastructure, or </a:t>
            </a:r>
            <a:r>
              <a:rPr lang="en-US" sz="2800" u="sng" dirty="0" smtClean="0"/>
              <a:t>configuration</a:t>
            </a:r>
            <a:endParaRPr lang="en-US" sz="2800" dirty="0"/>
          </a:p>
          <a:p>
            <a:endParaRPr lang="en-US" dirty="0"/>
          </a:p>
        </p:txBody>
      </p:sp>
    </p:spTree>
    <p:extLst>
      <p:ext uri="{BB962C8B-B14F-4D97-AF65-F5344CB8AC3E}">
        <p14:creationId xmlns:p14="http://schemas.microsoft.com/office/powerpoint/2010/main" val="38138944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1762" y="1179562"/>
            <a:ext cx="7564195" cy="3785652"/>
          </a:xfrm>
          <a:prstGeom prst="rect">
            <a:avLst/>
          </a:prstGeom>
          <a:noFill/>
        </p:spPr>
        <p:txBody>
          <a:bodyPr wrap="square" rtlCol="0">
            <a:spAutoFit/>
          </a:bodyPr>
          <a:lstStyle/>
          <a:p>
            <a:r>
              <a:rPr lang="en-US" sz="4000" dirty="0" smtClean="0"/>
              <a:t>How long would it take to deploy a change involves just one single line of code?</a:t>
            </a:r>
          </a:p>
          <a:p>
            <a:endParaRPr lang="en-US" sz="4000" dirty="0"/>
          </a:p>
          <a:p>
            <a:r>
              <a:rPr lang="en-US" sz="4000" dirty="0" smtClean="0"/>
              <a:t>Can you do this on a repeatable, reliable basis?  </a:t>
            </a:r>
            <a:endParaRPr lang="en-US" sz="4000" dirty="0"/>
          </a:p>
        </p:txBody>
      </p:sp>
      <p:sp>
        <p:nvSpPr>
          <p:cNvPr id="3" name="TextBox 2"/>
          <p:cNvSpPr txBox="1"/>
          <p:nvPr/>
        </p:nvSpPr>
        <p:spPr>
          <a:xfrm>
            <a:off x="1940371" y="5734509"/>
            <a:ext cx="5499560" cy="369332"/>
          </a:xfrm>
          <a:prstGeom prst="rect">
            <a:avLst/>
          </a:prstGeom>
          <a:noFill/>
        </p:spPr>
        <p:txBody>
          <a:bodyPr wrap="none" rtlCol="0">
            <a:spAutoFit/>
          </a:bodyPr>
          <a:lstStyle/>
          <a:p>
            <a:r>
              <a:rPr lang="en-US" dirty="0" smtClean="0"/>
              <a:t>Mary &amp; Tom </a:t>
            </a:r>
            <a:r>
              <a:rPr lang="en-US" dirty="0" err="1" smtClean="0"/>
              <a:t>Poppendieck</a:t>
            </a:r>
            <a:r>
              <a:rPr lang="en-US" dirty="0" smtClean="0"/>
              <a:t> – Lean Software Development</a:t>
            </a:r>
            <a:endParaRPr lang="en-US" dirty="0"/>
          </a:p>
        </p:txBody>
      </p:sp>
    </p:spTree>
    <p:extLst>
      <p:ext uri="{BB962C8B-B14F-4D97-AF65-F5344CB8AC3E}">
        <p14:creationId xmlns:p14="http://schemas.microsoft.com/office/powerpoint/2010/main" val="271038496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Continuous Delivery: Overview</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27</a:t>
            </a:fld>
            <a:endParaRPr lang="en-US" dirty="0">
              <a:solidFill>
                <a:srgbClr val="FFFFFF"/>
              </a:solidFill>
            </a:endParaRPr>
          </a:p>
        </p:txBody>
      </p:sp>
      <p:pic>
        <p:nvPicPr>
          <p:cNvPr id="5" name="Picture 4" descr="Agile 101 graphic that depicts customer, agile team, iterations, then centralized QA then release and operations.&#10;Lower portion of graphic shows continuous delivery with customer and delivery team working together through a constant flow fo new features into production" title="Continuous Delivery graphic"/>
          <p:cNvPicPr>
            <a:picLocks noChangeAspect="1"/>
          </p:cNvPicPr>
          <p:nvPr/>
        </p:nvPicPr>
        <p:blipFill>
          <a:blip r:embed="rId3"/>
          <a:stretch>
            <a:fillRect/>
          </a:stretch>
        </p:blipFill>
        <p:spPr>
          <a:xfrm>
            <a:off x="808446" y="793659"/>
            <a:ext cx="7878354" cy="4571998"/>
          </a:xfrm>
          <a:prstGeom prst="rect">
            <a:avLst/>
          </a:prstGeom>
        </p:spPr>
      </p:pic>
      <p:sp>
        <p:nvSpPr>
          <p:cNvPr id="3" name="TextBox 2"/>
          <p:cNvSpPr txBox="1"/>
          <p:nvPr/>
        </p:nvSpPr>
        <p:spPr>
          <a:xfrm>
            <a:off x="1045513" y="5613479"/>
            <a:ext cx="3384756" cy="1107996"/>
          </a:xfrm>
          <a:prstGeom prst="rect">
            <a:avLst/>
          </a:prstGeom>
          <a:noFill/>
        </p:spPr>
        <p:txBody>
          <a:bodyPr wrap="square" rtlCol="0">
            <a:spAutoFit/>
          </a:bodyPr>
          <a:lstStyle/>
          <a:p>
            <a:pPr marL="342900" indent="-342900">
              <a:buFont typeface="Wingdings" charset="2"/>
              <a:buChar char="ü"/>
            </a:pPr>
            <a:r>
              <a:rPr lang="en-US" sz="2400" dirty="0" smtClean="0">
                <a:solidFill>
                  <a:schemeClr val="accent6"/>
                </a:solidFill>
              </a:rPr>
              <a:t>Software always production ready</a:t>
            </a:r>
          </a:p>
          <a:p>
            <a:endParaRPr lang="en-US" dirty="0"/>
          </a:p>
        </p:txBody>
      </p:sp>
      <p:sp>
        <p:nvSpPr>
          <p:cNvPr id="6" name="TextBox 5"/>
          <p:cNvSpPr txBox="1"/>
          <p:nvPr/>
        </p:nvSpPr>
        <p:spPr>
          <a:xfrm>
            <a:off x="4605867" y="5448409"/>
            <a:ext cx="4419599" cy="1815882"/>
          </a:xfrm>
          <a:prstGeom prst="rect">
            <a:avLst/>
          </a:prstGeom>
          <a:noFill/>
        </p:spPr>
        <p:txBody>
          <a:bodyPr wrap="square" rtlCol="0">
            <a:spAutoFit/>
          </a:bodyPr>
          <a:lstStyle/>
          <a:p>
            <a:pPr marL="457200" indent="-457200">
              <a:buFont typeface="Wingdings" charset="2"/>
              <a:buChar char="ü"/>
            </a:pPr>
            <a:r>
              <a:rPr lang="en-US" sz="2800" dirty="0" smtClean="0">
                <a:solidFill>
                  <a:srgbClr val="F79646"/>
                </a:solidFill>
              </a:rPr>
              <a:t>Releases tied to business needs, NOT operational constraints</a:t>
            </a:r>
          </a:p>
          <a:p>
            <a:endParaRPr lang="en-US" sz="2800" dirty="0"/>
          </a:p>
        </p:txBody>
      </p:sp>
    </p:spTree>
    <p:extLst>
      <p:ext uri="{BB962C8B-B14F-4D97-AF65-F5344CB8AC3E}">
        <p14:creationId xmlns:p14="http://schemas.microsoft.com/office/powerpoint/2010/main" val="376086437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Software always production ready</a:t>
            </a:r>
          </a:p>
          <a:p>
            <a:pPr marL="0" indent="0">
              <a:buNone/>
            </a:pPr>
            <a:endParaRPr lang="en-US" dirty="0"/>
          </a:p>
          <a:p>
            <a:pPr marL="0" indent="0">
              <a:buNone/>
            </a:pPr>
            <a:r>
              <a:rPr lang="en-US" dirty="0" smtClean="0"/>
              <a:t>Reliable Deployments</a:t>
            </a:r>
          </a:p>
          <a:p>
            <a:pPr marL="0" indent="0">
              <a:buNone/>
            </a:pPr>
            <a:endParaRPr lang="en-US" dirty="0"/>
          </a:p>
          <a:p>
            <a:pPr marL="0" indent="0">
              <a:buNone/>
            </a:pPr>
            <a:r>
              <a:rPr lang="en-US" dirty="0" smtClean="0"/>
              <a:t>Self-serve deployments</a:t>
            </a:r>
          </a:p>
          <a:p>
            <a:pPr marL="0" indent="0">
              <a:buNone/>
            </a:pPr>
            <a:endParaRPr lang="en-US" dirty="0"/>
          </a:p>
          <a:p>
            <a:pPr marL="0" indent="0">
              <a:buNone/>
            </a:pPr>
            <a:r>
              <a:rPr lang="en-US" dirty="0" smtClean="0"/>
              <a:t>Releases according to business needs, not operational constraints</a:t>
            </a:r>
          </a:p>
        </p:txBody>
      </p:sp>
    </p:spTree>
    <p:extLst>
      <p:ext uri="{BB962C8B-B14F-4D97-AF65-F5344CB8AC3E}">
        <p14:creationId xmlns:p14="http://schemas.microsoft.com/office/powerpoint/2010/main" val="177605249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Continuous Integration</a:t>
            </a:r>
          </a:p>
          <a:p>
            <a:pPr marL="0" indent="0">
              <a:buNone/>
            </a:pPr>
            <a:endParaRPr lang="en-US" sz="3600" dirty="0" smtClean="0"/>
          </a:p>
          <a:p>
            <a:pPr marL="0" indent="0">
              <a:buNone/>
            </a:pPr>
            <a:r>
              <a:rPr lang="en-US" sz="3600" dirty="0" smtClean="0"/>
              <a:t>Automated testing at multiple levels</a:t>
            </a:r>
          </a:p>
          <a:p>
            <a:pPr marL="0" indent="0">
              <a:buNone/>
            </a:pPr>
            <a:endParaRPr lang="en-US" sz="3600" dirty="0"/>
          </a:p>
          <a:p>
            <a:pPr marL="0" indent="0">
              <a:buNone/>
            </a:pPr>
            <a:r>
              <a:rPr lang="en-US" sz="3600" dirty="0"/>
              <a:t>Comprehensive configuration management</a:t>
            </a:r>
          </a:p>
          <a:p>
            <a:pPr marL="0" indent="0">
              <a:buNone/>
            </a:pPr>
            <a:endParaRPr lang="en-US" sz="3600" dirty="0"/>
          </a:p>
        </p:txBody>
      </p:sp>
    </p:spTree>
    <p:extLst>
      <p:ext uri="{BB962C8B-B14F-4D97-AF65-F5344CB8AC3E}">
        <p14:creationId xmlns:p14="http://schemas.microsoft.com/office/powerpoint/2010/main" val="26460317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DevOps</a:t>
            </a:r>
            <a:r>
              <a:rPr lang="en-US" dirty="0" smtClean="0"/>
              <a:t>?</a:t>
            </a:r>
            <a:endParaRPr lang="en-US" dirty="0"/>
          </a:p>
        </p:txBody>
      </p:sp>
      <p:sp>
        <p:nvSpPr>
          <p:cNvPr id="3" name="Content Placeholder 2"/>
          <p:cNvSpPr>
            <a:spLocks noGrp="1"/>
          </p:cNvSpPr>
          <p:nvPr>
            <p:ph idx="1"/>
          </p:nvPr>
        </p:nvSpPr>
        <p:spPr>
          <a:xfrm>
            <a:off x="457200" y="1600200"/>
            <a:ext cx="8229600" cy="4849537"/>
          </a:xfrm>
        </p:spPr>
        <p:txBody>
          <a:bodyPr>
            <a:normAutofit/>
          </a:bodyPr>
          <a:lstStyle/>
          <a:p>
            <a:pPr marL="0" indent="0">
              <a:buNone/>
            </a:pPr>
            <a:r>
              <a:rPr lang="en-US" dirty="0"/>
              <a:t>T</a:t>
            </a:r>
            <a:r>
              <a:rPr lang="en-US" dirty="0" smtClean="0"/>
              <a:t>he </a:t>
            </a:r>
            <a:r>
              <a:rPr lang="en-US" dirty="0"/>
              <a:t>joining of two different primary goals – that of driving collaboration across the entire system lifecycle as well as adopting a newer set of more flexible tools and practices designed to generate rapid and flexible </a:t>
            </a:r>
            <a:r>
              <a:rPr lang="en-US" dirty="0" smtClean="0"/>
              <a:t>response</a:t>
            </a:r>
          </a:p>
          <a:p>
            <a:pPr marL="0" indent="0">
              <a:buNone/>
            </a:pPr>
            <a:endParaRPr lang="en-US" dirty="0"/>
          </a:p>
          <a:p>
            <a:pPr marL="0" indent="0">
              <a:buNone/>
            </a:pPr>
            <a:r>
              <a:rPr lang="en-US" dirty="0"/>
              <a:t>E</a:t>
            </a:r>
            <a:r>
              <a:rPr lang="en-US" dirty="0" smtClean="0"/>
              <a:t>xtending </a:t>
            </a:r>
            <a:r>
              <a:rPr lang="en-US" dirty="0"/>
              <a:t>Agile principles beyond the boundaries of “the code” to the entire delivered service</a:t>
            </a:r>
            <a:endParaRPr lang="en-US" dirty="0" smtClean="0"/>
          </a:p>
          <a:p>
            <a:pPr marL="0" indent="0">
              <a:buNone/>
            </a:pPr>
            <a:endParaRPr lang="en-US" dirty="0"/>
          </a:p>
        </p:txBody>
      </p:sp>
    </p:spTree>
    <p:extLst>
      <p:ext uri="{BB962C8B-B14F-4D97-AF65-F5344CB8AC3E}">
        <p14:creationId xmlns:p14="http://schemas.microsoft.com/office/powerpoint/2010/main" val="3946861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Pipeline</a:t>
            </a:r>
            <a:endParaRPr lang="en-US" dirty="0"/>
          </a:p>
        </p:txBody>
      </p:sp>
      <p:sp>
        <p:nvSpPr>
          <p:cNvPr id="3" name="Content Placeholder 2"/>
          <p:cNvSpPr>
            <a:spLocks noGrp="1"/>
          </p:cNvSpPr>
          <p:nvPr>
            <p:ph idx="1"/>
          </p:nvPr>
        </p:nvSpPr>
        <p:spPr>
          <a:xfrm>
            <a:off x="457200" y="1409171"/>
            <a:ext cx="8686800" cy="4525963"/>
          </a:xfrm>
        </p:spPr>
        <p:txBody>
          <a:bodyPr>
            <a:noAutofit/>
          </a:bodyPr>
          <a:lstStyle/>
          <a:p>
            <a:pPr marL="0" indent="0">
              <a:lnSpc>
                <a:spcPct val="140000"/>
              </a:lnSpc>
              <a:buNone/>
            </a:pPr>
            <a:r>
              <a:rPr lang="en-US" sz="3600" dirty="0" smtClean="0"/>
              <a:t>An automated implementation of a system's build, deploy, test, &amp; </a:t>
            </a:r>
            <a:r>
              <a:rPr lang="en-US" sz="3600" b="1" u="sng" dirty="0" smtClean="0"/>
              <a:t>release</a:t>
            </a:r>
            <a:r>
              <a:rPr lang="en-US" sz="3600" b="1" dirty="0" smtClean="0"/>
              <a:t> </a:t>
            </a:r>
            <a:r>
              <a:rPr lang="en-US" sz="3600" dirty="0" smtClean="0"/>
              <a:t>process</a:t>
            </a:r>
            <a:endParaRPr lang="en-US" sz="3600" dirty="0"/>
          </a:p>
          <a:p>
            <a:pPr marL="0" indent="0">
              <a:lnSpc>
                <a:spcPct val="140000"/>
              </a:lnSpc>
              <a:buNone/>
            </a:pPr>
            <a:r>
              <a:rPr lang="en-US" sz="3600" dirty="0" smtClean="0"/>
              <a:t>Visibility</a:t>
            </a:r>
            <a:endParaRPr lang="en-US" sz="3600" dirty="0"/>
          </a:p>
          <a:p>
            <a:pPr marL="0" indent="0">
              <a:lnSpc>
                <a:spcPct val="140000"/>
              </a:lnSpc>
              <a:buNone/>
            </a:pPr>
            <a:r>
              <a:rPr lang="en-US" sz="3600" dirty="0" smtClean="0"/>
              <a:t>Feedback</a:t>
            </a:r>
            <a:endParaRPr lang="en-US" sz="3600" dirty="0"/>
          </a:p>
          <a:p>
            <a:pPr marL="0" indent="0">
              <a:lnSpc>
                <a:spcPct val="140000"/>
              </a:lnSpc>
              <a:buNone/>
            </a:pPr>
            <a:r>
              <a:rPr lang="en-US" sz="3600" dirty="0" smtClean="0"/>
              <a:t>Control</a:t>
            </a:r>
            <a:endParaRPr lang="en-US" sz="3600" dirty="0"/>
          </a:p>
        </p:txBody>
      </p:sp>
    </p:spTree>
    <p:extLst>
      <p:ext uri="{BB962C8B-B14F-4D97-AF65-F5344CB8AC3E}">
        <p14:creationId xmlns:p14="http://schemas.microsoft.com/office/powerpoint/2010/main" val="79099741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810"/>
            <a:ext cx="8229600" cy="1143000"/>
          </a:xfrm>
        </p:spPr>
        <p:txBody>
          <a:bodyPr/>
          <a:lstStyle/>
          <a:p>
            <a:r>
              <a:rPr lang="en-US" dirty="0" smtClean="0"/>
              <a:t>Agile Test Quadrants</a:t>
            </a:r>
            <a:endParaRPr lang="en-US" dirty="0"/>
          </a:p>
        </p:txBody>
      </p:sp>
      <p:grpSp>
        <p:nvGrpSpPr>
          <p:cNvPr id="4" name="Group 3"/>
          <p:cNvGrpSpPr/>
          <p:nvPr/>
        </p:nvGrpSpPr>
        <p:grpSpPr>
          <a:xfrm>
            <a:off x="1293571" y="1499969"/>
            <a:ext cx="6290987" cy="5075198"/>
            <a:chOff x="1388443" y="1370568"/>
            <a:chExt cx="6529619" cy="5075198"/>
          </a:xfrm>
        </p:grpSpPr>
        <p:sp>
          <p:nvSpPr>
            <p:cNvPr id="5" name="Rectangle 4"/>
            <p:cNvSpPr/>
            <p:nvPr/>
          </p:nvSpPr>
          <p:spPr>
            <a:xfrm>
              <a:off x="1968500" y="1879600"/>
              <a:ext cx="5105400" cy="4064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 name="Straight Connector 5"/>
            <p:cNvCxnSpPr>
              <a:stCxn id="5" idx="0"/>
              <a:endCxn id="5" idx="2"/>
            </p:cNvCxnSpPr>
            <p:nvPr/>
          </p:nvCxnSpPr>
          <p:spPr>
            <a:xfrm>
              <a:off x="4521200" y="1879600"/>
              <a:ext cx="0" cy="4064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5" idx="1"/>
              <a:endCxn id="5" idx="3"/>
            </p:cNvCxnSpPr>
            <p:nvPr/>
          </p:nvCxnSpPr>
          <p:spPr>
            <a:xfrm>
              <a:off x="1968500" y="3911600"/>
              <a:ext cx="5105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60600" y="4419600"/>
              <a:ext cx="2260600" cy="923330"/>
            </a:xfrm>
            <a:prstGeom prst="rect">
              <a:avLst/>
            </a:prstGeom>
            <a:noFill/>
          </p:spPr>
          <p:txBody>
            <a:bodyPr wrap="square" rtlCol="0">
              <a:spAutoFit/>
            </a:bodyPr>
            <a:lstStyle/>
            <a:p>
              <a:r>
                <a:rPr lang="en-US" dirty="0" smtClean="0"/>
                <a:t>Unit Tests</a:t>
              </a:r>
            </a:p>
            <a:p>
              <a:r>
                <a:rPr lang="en-US" dirty="0" smtClean="0"/>
                <a:t>Component tests</a:t>
              </a:r>
            </a:p>
            <a:p>
              <a:r>
                <a:rPr lang="en-US" dirty="0" smtClean="0"/>
                <a:t>TDD</a:t>
              </a:r>
            </a:p>
          </p:txBody>
        </p:sp>
        <p:sp>
          <p:nvSpPr>
            <p:cNvPr id="9" name="TextBox 8"/>
            <p:cNvSpPr txBox="1"/>
            <p:nvPr/>
          </p:nvSpPr>
          <p:spPr>
            <a:xfrm>
              <a:off x="2336800" y="2311082"/>
              <a:ext cx="1818017" cy="1477328"/>
            </a:xfrm>
            <a:prstGeom prst="rect">
              <a:avLst/>
            </a:prstGeom>
            <a:noFill/>
          </p:spPr>
          <p:txBody>
            <a:bodyPr wrap="none" rtlCol="0">
              <a:spAutoFit/>
            </a:bodyPr>
            <a:lstStyle/>
            <a:p>
              <a:r>
                <a:rPr lang="en-US" dirty="0" smtClean="0"/>
                <a:t>Functional Tests</a:t>
              </a:r>
            </a:p>
            <a:p>
              <a:r>
                <a:rPr lang="en-US" dirty="0" smtClean="0"/>
                <a:t>Story-level</a:t>
              </a:r>
            </a:p>
            <a:p>
              <a:r>
                <a:rPr lang="en-US" dirty="0" smtClean="0"/>
                <a:t>API-level </a:t>
              </a:r>
            </a:p>
            <a:p>
              <a:r>
                <a:rPr lang="en-US" dirty="0" smtClean="0"/>
                <a:t>(Behind the GUI)</a:t>
              </a:r>
            </a:p>
            <a:p>
              <a:r>
                <a:rPr lang="en-US" dirty="0" smtClean="0"/>
                <a:t>ATDD/BDD</a:t>
              </a:r>
            </a:p>
          </p:txBody>
        </p:sp>
        <p:sp>
          <p:nvSpPr>
            <p:cNvPr id="10" name="TextBox 9"/>
            <p:cNvSpPr txBox="1"/>
            <p:nvPr/>
          </p:nvSpPr>
          <p:spPr>
            <a:xfrm>
              <a:off x="5270500" y="2374900"/>
              <a:ext cx="1316497" cy="1200329"/>
            </a:xfrm>
            <a:prstGeom prst="rect">
              <a:avLst/>
            </a:prstGeom>
            <a:noFill/>
          </p:spPr>
          <p:txBody>
            <a:bodyPr wrap="none" rtlCol="0">
              <a:spAutoFit/>
            </a:bodyPr>
            <a:lstStyle/>
            <a:p>
              <a:r>
                <a:rPr lang="en-US" dirty="0" smtClean="0"/>
                <a:t>Exploratory</a:t>
              </a:r>
            </a:p>
            <a:p>
              <a:r>
                <a:rPr lang="en-US" dirty="0" smtClean="0"/>
                <a:t>Usability</a:t>
              </a:r>
            </a:p>
            <a:p>
              <a:r>
                <a:rPr lang="en-US" dirty="0" smtClean="0"/>
                <a:t>Scenarios</a:t>
              </a:r>
            </a:p>
            <a:p>
              <a:r>
                <a:rPr lang="en-US" dirty="0" smtClean="0"/>
                <a:t>UAT</a:t>
              </a:r>
              <a:endParaRPr lang="en-US" dirty="0"/>
            </a:p>
          </p:txBody>
        </p:sp>
        <p:sp>
          <p:nvSpPr>
            <p:cNvPr id="11" name="TextBox 10"/>
            <p:cNvSpPr txBox="1"/>
            <p:nvPr/>
          </p:nvSpPr>
          <p:spPr>
            <a:xfrm>
              <a:off x="5270500" y="4419600"/>
              <a:ext cx="1400594" cy="923330"/>
            </a:xfrm>
            <a:prstGeom prst="rect">
              <a:avLst/>
            </a:prstGeom>
            <a:noFill/>
          </p:spPr>
          <p:txBody>
            <a:bodyPr wrap="none" rtlCol="0">
              <a:spAutoFit/>
            </a:bodyPr>
            <a:lstStyle/>
            <a:p>
              <a:r>
                <a:rPr lang="en-US" dirty="0" smtClean="0"/>
                <a:t>Performance</a:t>
              </a:r>
            </a:p>
            <a:p>
              <a:r>
                <a:rPr lang="en-US" dirty="0" smtClean="0"/>
                <a:t>Load</a:t>
              </a:r>
            </a:p>
            <a:p>
              <a:r>
                <a:rPr lang="en-US" dirty="0" smtClean="0"/>
                <a:t>Security</a:t>
              </a:r>
              <a:endParaRPr lang="en-US" dirty="0"/>
            </a:p>
          </p:txBody>
        </p:sp>
        <p:sp>
          <p:nvSpPr>
            <p:cNvPr id="12" name="Cloud Callout 11"/>
            <p:cNvSpPr/>
            <p:nvPr/>
          </p:nvSpPr>
          <p:spPr>
            <a:xfrm>
              <a:off x="1395448" y="1636236"/>
              <a:ext cx="1747608" cy="723900"/>
            </a:xfrm>
            <a:prstGeom prst="cloudCallout">
              <a:avLst>
                <a:gd name="adj1" fmla="val 6207"/>
                <a:gd name="adj2" fmla="val 4846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loud Callout 13"/>
            <p:cNvSpPr/>
            <p:nvPr/>
          </p:nvSpPr>
          <p:spPr>
            <a:xfrm>
              <a:off x="6305550" y="5562600"/>
              <a:ext cx="1612512" cy="698500"/>
            </a:xfrm>
            <a:prstGeom prst="cloudCallout">
              <a:avLst>
                <a:gd name="adj1" fmla="val -32403"/>
                <a:gd name="adj2" fmla="val -5312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loud Callout 15"/>
            <p:cNvSpPr/>
            <p:nvPr/>
          </p:nvSpPr>
          <p:spPr>
            <a:xfrm>
              <a:off x="1530544" y="5562600"/>
              <a:ext cx="1612512" cy="698500"/>
            </a:xfrm>
            <a:prstGeom prst="cloudCallout">
              <a:avLst>
                <a:gd name="adj1" fmla="val -32403"/>
                <a:gd name="adj2" fmla="val -5312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Cloud Callout 18"/>
            <p:cNvSpPr/>
            <p:nvPr/>
          </p:nvSpPr>
          <p:spPr>
            <a:xfrm>
              <a:off x="6176740" y="1517650"/>
              <a:ext cx="1502946" cy="723900"/>
            </a:xfrm>
            <a:prstGeom prst="cloudCallout">
              <a:avLst>
                <a:gd name="adj1" fmla="val 6207"/>
                <a:gd name="adj2" fmla="val 4846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p:cNvSpPr txBox="1"/>
            <p:nvPr/>
          </p:nvSpPr>
          <p:spPr>
            <a:xfrm rot="16200000">
              <a:off x="660594" y="3777595"/>
              <a:ext cx="1839040" cy="383342"/>
            </a:xfrm>
            <a:prstGeom prst="rect">
              <a:avLst/>
            </a:prstGeom>
            <a:noFill/>
          </p:spPr>
          <p:txBody>
            <a:bodyPr wrap="none" rtlCol="0">
              <a:spAutoFit/>
            </a:bodyPr>
            <a:lstStyle/>
            <a:p>
              <a:r>
                <a:rPr lang="en-US" dirty="0" smtClean="0"/>
                <a:t>Support the team</a:t>
              </a:r>
              <a:endParaRPr lang="en-US" dirty="0"/>
            </a:p>
          </p:txBody>
        </p:sp>
        <p:sp>
          <p:nvSpPr>
            <p:cNvPr id="21" name="TextBox 20"/>
            <p:cNvSpPr txBox="1"/>
            <p:nvPr/>
          </p:nvSpPr>
          <p:spPr>
            <a:xfrm rot="5400000">
              <a:off x="6579246" y="3719929"/>
              <a:ext cx="2085990" cy="383342"/>
            </a:xfrm>
            <a:prstGeom prst="rect">
              <a:avLst/>
            </a:prstGeom>
            <a:noFill/>
          </p:spPr>
          <p:txBody>
            <a:bodyPr wrap="none" rtlCol="0">
              <a:spAutoFit/>
            </a:bodyPr>
            <a:lstStyle/>
            <a:p>
              <a:r>
                <a:rPr lang="en-US" dirty="0" smtClean="0"/>
                <a:t>Critique the product</a:t>
              </a:r>
              <a:endParaRPr lang="en-US" dirty="0"/>
            </a:p>
          </p:txBody>
        </p:sp>
        <p:sp>
          <p:nvSpPr>
            <p:cNvPr id="22" name="TextBox 21"/>
            <p:cNvSpPr txBox="1"/>
            <p:nvPr/>
          </p:nvSpPr>
          <p:spPr>
            <a:xfrm>
              <a:off x="3848100" y="1370568"/>
              <a:ext cx="1675834" cy="369332"/>
            </a:xfrm>
            <a:prstGeom prst="rect">
              <a:avLst/>
            </a:prstGeom>
            <a:noFill/>
          </p:spPr>
          <p:txBody>
            <a:bodyPr wrap="none" rtlCol="0">
              <a:spAutoFit/>
            </a:bodyPr>
            <a:lstStyle/>
            <a:p>
              <a:r>
                <a:rPr lang="en-US" dirty="0" smtClean="0"/>
                <a:t>Business-facing</a:t>
              </a:r>
              <a:endParaRPr lang="en-US" dirty="0"/>
            </a:p>
          </p:txBody>
        </p:sp>
        <p:sp>
          <p:nvSpPr>
            <p:cNvPr id="23" name="TextBox 22"/>
            <p:cNvSpPr txBox="1"/>
            <p:nvPr/>
          </p:nvSpPr>
          <p:spPr>
            <a:xfrm>
              <a:off x="3630004" y="6076434"/>
              <a:ext cx="1965771" cy="369332"/>
            </a:xfrm>
            <a:prstGeom prst="rect">
              <a:avLst/>
            </a:prstGeom>
            <a:noFill/>
          </p:spPr>
          <p:txBody>
            <a:bodyPr wrap="none" rtlCol="0">
              <a:spAutoFit/>
            </a:bodyPr>
            <a:lstStyle/>
            <a:p>
              <a:r>
                <a:rPr lang="en-US" dirty="0" smtClean="0"/>
                <a:t>Technology-facing</a:t>
              </a:r>
              <a:endParaRPr lang="en-US" dirty="0"/>
            </a:p>
          </p:txBody>
        </p:sp>
        <p:sp>
          <p:nvSpPr>
            <p:cNvPr id="24" name="TextBox 23"/>
            <p:cNvSpPr txBox="1"/>
            <p:nvPr/>
          </p:nvSpPr>
          <p:spPr>
            <a:xfrm>
              <a:off x="3987912" y="4037568"/>
              <a:ext cx="456976" cy="369332"/>
            </a:xfrm>
            <a:prstGeom prst="rect">
              <a:avLst/>
            </a:prstGeom>
            <a:noFill/>
          </p:spPr>
          <p:txBody>
            <a:bodyPr wrap="none" rtlCol="0">
              <a:spAutoFit/>
            </a:bodyPr>
            <a:lstStyle/>
            <a:p>
              <a:r>
                <a:rPr lang="en-US" dirty="0" smtClean="0"/>
                <a:t>Q1</a:t>
              </a:r>
              <a:endParaRPr lang="en-US" dirty="0"/>
            </a:p>
          </p:txBody>
        </p:sp>
        <p:sp>
          <p:nvSpPr>
            <p:cNvPr id="25" name="TextBox 24"/>
            <p:cNvSpPr txBox="1"/>
            <p:nvPr/>
          </p:nvSpPr>
          <p:spPr>
            <a:xfrm>
              <a:off x="3987912" y="3396734"/>
              <a:ext cx="456976" cy="369332"/>
            </a:xfrm>
            <a:prstGeom prst="rect">
              <a:avLst/>
            </a:prstGeom>
            <a:noFill/>
          </p:spPr>
          <p:txBody>
            <a:bodyPr wrap="none" rtlCol="0">
              <a:spAutoFit/>
            </a:bodyPr>
            <a:lstStyle/>
            <a:p>
              <a:r>
                <a:rPr lang="en-US" dirty="0" smtClean="0"/>
                <a:t>Q2</a:t>
              </a:r>
              <a:endParaRPr lang="en-US" dirty="0"/>
            </a:p>
          </p:txBody>
        </p:sp>
        <p:sp>
          <p:nvSpPr>
            <p:cNvPr id="26" name="TextBox 25"/>
            <p:cNvSpPr txBox="1"/>
            <p:nvPr/>
          </p:nvSpPr>
          <p:spPr>
            <a:xfrm>
              <a:off x="4699000" y="3396734"/>
              <a:ext cx="456976" cy="369332"/>
            </a:xfrm>
            <a:prstGeom prst="rect">
              <a:avLst/>
            </a:prstGeom>
            <a:noFill/>
          </p:spPr>
          <p:txBody>
            <a:bodyPr wrap="none" rtlCol="0">
              <a:spAutoFit/>
            </a:bodyPr>
            <a:lstStyle/>
            <a:p>
              <a:r>
                <a:rPr lang="en-US" dirty="0" smtClean="0"/>
                <a:t>Q3</a:t>
              </a:r>
              <a:endParaRPr lang="en-US" dirty="0"/>
            </a:p>
          </p:txBody>
        </p:sp>
        <p:sp>
          <p:nvSpPr>
            <p:cNvPr id="27" name="TextBox 26"/>
            <p:cNvSpPr txBox="1"/>
            <p:nvPr/>
          </p:nvSpPr>
          <p:spPr>
            <a:xfrm>
              <a:off x="4699000" y="4069834"/>
              <a:ext cx="456976" cy="369332"/>
            </a:xfrm>
            <a:prstGeom prst="rect">
              <a:avLst/>
            </a:prstGeom>
            <a:noFill/>
          </p:spPr>
          <p:txBody>
            <a:bodyPr wrap="none" rtlCol="0">
              <a:spAutoFit/>
            </a:bodyPr>
            <a:lstStyle/>
            <a:p>
              <a:r>
                <a:rPr lang="en-US" dirty="0" smtClean="0"/>
                <a:t>Q4</a:t>
              </a:r>
              <a:endParaRPr lang="en-US" dirty="0"/>
            </a:p>
          </p:txBody>
        </p:sp>
        <p:sp>
          <p:nvSpPr>
            <p:cNvPr id="17" name="TextBox 16"/>
            <p:cNvSpPr txBox="1"/>
            <p:nvPr/>
          </p:nvSpPr>
          <p:spPr>
            <a:xfrm>
              <a:off x="1691272" y="5727700"/>
              <a:ext cx="1294268" cy="369332"/>
            </a:xfrm>
            <a:prstGeom prst="rect">
              <a:avLst/>
            </a:prstGeom>
            <a:noFill/>
          </p:spPr>
          <p:txBody>
            <a:bodyPr wrap="none" rtlCol="0">
              <a:spAutoFit/>
            </a:bodyPr>
            <a:lstStyle/>
            <a:p>
              <a:r>
                <a:rPr lang="en-US" dirty="0" smtClean="0">
                  <a:solidFill>
                    <a:schemeClr val="accent4"/>
                  </a:solidFill>
                </a:rPr>
                <a:t>Automated</a:t>
              </a:r>
              <a:endParaRPr lang="en-US" dirty="0">
                <a:solidFill>
                  <a:schemeClr val="accent4"/>
                </a:solidFill>
              </a:endParaRPr>
            </a:p>
          </p:txBody>
        </p:sp>
        <p:sp>
          <p:nvSpPr>
            <p:cNvPr id="15" name="TextBox 14"/>
            <p:cNvSpPr txBox="1"/>
            <p:nvPr/>
          </p:nvSpPr>
          <p:spPr>
            <a:xfrm>
              <a:off x="6708389" y="5727700"/>
              <a:ext cx="971297" cy="369332"/>
            </a:xfrm>
            <a:prstGeom prst="rect">
              <a:avLst/>
            </a:prstGeom>
            <a:noFill/>
          </p:spPr>
          <p:txBody>
            <a:bodyPr wrap="square" rtlCol="0">
              <a:spAutoFit/>
            </a:bodyPr>
            <a:lstStyle/>
            <a:p>
              <a:r>
                <a:rPr lang="en-US" dirty="0" smtClean="0">
                  <a:solidFill>
                    <a:schemeClr val="accent4"/>
                  </a:solidFill>
                </a:rPr>
                <a:t>Tools</a:t>
              </a:r>
              <a:endParaRPr lang="en-US" dirty="0">
                <a:solidFill>
                  <a:schemeClr val="accent4"/>
                </a:solidFill>
              </a:endParaRPr>
            </a:p>
          </p:txBody>
        </p:sp>
        <p:sp>
          <p:nvSpPr>
            <p:cNvPr id="13" name="TextBox 12"/>
            <p:cNvSpPr txBox="1"/>
            <p:nvPr/>
          </p:nvSpPr>
          <p:spPr>
            <a:xfrm>
              <a:off x="6538884" y="1674336"/>
              <a:ext cx="932780" cy="369332"/>
            </a:xfrm>
            <a:prstGeom prst="rect">
              <a:avLst/>
            </a:prstGeom>
            <a:noFill/>
          </p:spPr>
          <p:txBody>
            <a:bodyPr wrap="none" rtlCol="0">
              <a:spAutoFit/>
            </a:bodyPr>
            <a:lstStyle/>
            <a:p>
              <a:r>
                <a:rPr lang="en-US" dirty="0" smtClean="0">
                  <a:solidFill>
                    <a:schemeClr val="accent4"/>
                  </a:solidFill>
                </a:rPr>
                <a:t>Manual</a:t>
              </a:r>
              <a:endParaRPr lang="en-US" dirty="0">
                <a:solidFill>
                  <a:schemeClr val="accent4"/>
                </a:solidFill>
              </a:endParaRPr>
            </a:p>
          </p:txBody>
        </p:sp>
        <p:sp>
          <p:nvSpPr>
            <p:cNvPr id="18" name="TextBox 17"/>
            <p:cNvSpPr txBox="1"/>
            <p:nvPr/>
          </p:nvSpPr>
          <p:spPr>
            <a:xfrm>
              <a:off x="1533102" y="1739900"/>
              <a:ext cx="1454995" cy="369332"/>
            </a:xfrm>
            <a:prstGeom prst="rect">
              <a:avLst/>
            </a:prstGeom>
            <a:noFill/>
          </p:spPr>
          <p:txBody>
            <a:bodyPr wrap="square" rtlCol="0">
              <a:spAutoFit/>
            </a:bodyPr>
            <a:lstStyle/>
            <a:p>
              <a:r>
                <a:rPr lang="en-US" dirty="0" smtClean="0">
                  <a:solidFill>
                    <a:schemeClr val="accent4"/>
                  </a:solidFill>
                </a:rPr>
                <a:t>Automated </a:t>
              </a:r>
            </a:p>
          </p:txBody>
        </p:sp>
      </p:grpSp>
      <p:sp>
        <p:nvSpPr>
          <p:cNvPr id="29" name="TextBox 28"/>
          <p:cNvSpPr txBox="1"/>
          <p:nvPr/>
        </p:nvSpPr>
        <p:spPr>
          <a:xfrm>
            <a:off x="1662904" y="1018144"/>
            <a:ext cx="5730956" cy="369332"/>
          </a:xfrm>
          <a:prstGeom prst="rect">
            <a:avLst/>
          </a:prstGeom>
          <a:noFill/>
        </p:spPr>
        <p:txBody>
          <a:bodyPr wrap="none" rtlCol="0">
            <a:spAutoFit/>
          </a:bodyPr>
          <a:lstStyle/>
          <a:p>
            <a:r>
              <a:rPr lang="en-US" dirty="0" smtClean="0">
                <a:solidFill>
                  <a:schemeClr val="accent6"/>
                </a:solidFill>
                <a:latin typeface="Open Sans Light"/>
                <a:cs typeface="Open Sans Light"/>
              </a:rPr>
              <a:t>Provides structure to ensure we meet all testing goals</a:t>
            </a:r>
            <a:endParaRPr lang="en-US" dirty="0">
              <a:solidFill>
                <a:schemeClr val="accent6"/>
              </a:solidFill>
              <a:latin typeface="Open Sans Light"/>
              <a:cs typeface="Open Sans Light"/>
            </a:endParaRPr>
          </a:p>
        </p:txBody>
      </p:sp>
      <p:sp>
        <p:nvSpPr>
          <p:cNvPr id="30" name="Slide Number Placeholder 2"/>
          <p:cNvSpPr txBox="1">
            <a:spLocks/>
          </p:cNvSpPr>
          <p:nvPr/>
        </p:nvSpPr>
        <p:spPr>
          <a:xfrm>
            <a:off x="8440858" y="6339609"/>
            <a:ext cx="974436"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0CD4F0E-8C11-4AC6-85B4-D348336428AD}" type="slidenum">
              <a:rPr lang="en-US" sz="2000" smtClean="0">
                <a:latin typeface="Open Sans Light"/>
              </a:rPr>
              <a:pPr>
                <a:defRPr/>
              </a:pPr>
              <a:t>31</a:t>
            </a:fld>
            <a:endParaRPr lang="en-US" sz="2000" dirty="0">
              <a:latin typeface="Open Sans Light"/>
            </a:endParaRPr>
          </a:p>
        </p:txBody>
      </p:sp>
    </p:spTree>
    <p:extLst>
      <p:ext uri="{BB962C8B-B14F-4D97-AF65-F5344CB8AC3E}">
        <p14:creationId xmlns:p14="http://schemas.microsoft.com/office/powerpoint/2010/main" val="232401680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txBox="1">
            <a:spLocks/>
          </p:cNvSpPr>
          <p:nvPr/>
        </p:nvSpPr>
        <p:spPr>
          <a:xfrm>
            <a:off x="8074526" y="6338888"/>
            <a:ext cx="97313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32</a:t>
            </a:fld>
            <a:endParaRPr lang="en-US" sz="2000" dirty="0">
              <a:latin typeface="Open Sans Light"/>
            </a:endParaRPr>
          </a:p>
        </p:txBody>
      </p:sp>
      <p:sp>
        <p:nvSpPr>
          <p:cNvPr id="30" name="Title 1"/>
          <p:cNvSpPr txBox="1">
            <a:spLocks/>
          </p:cNvSpPr>
          <p:nvPr/>
        </p:nvSpPr>
        <p:spPr>
          <a:xfrm>
            <a:off x="526470" y="289843"/>
            <a:ext cx="8229600" cy="754379"/>
          </a:xfrm>
          <a:prstGeom prst="rect">
            <a:avLst/>
          </a:prstGeo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2800" b="0" i="0" u="none" kern="1200">
                <a:solidFill>
                  <a:srgbClr val="008C99"/>
                </a:solidFill>
                <a:uFill>
                  <a:solidFill>
                    <a:srgbClr val="D5E04E"/>
                  </a:solidFill>
                </a:uFill>
                <a:latin typeface="Calibri"/>
                <a:ea typeface="+mj-ea"/>
                <a:cs typeface="Calibri"/>
              </a:defRPr>
            </a:lvl1pPr>
          </a:lstStyle>
          <a:p>
            <a:pPr algn="ctr"/>
            <a:r>
              <a:rPr lang="en-US" dirty="0">
                <a:solidFill>
                  <a:schemeClr val="tx2"/>
                </a:solidFill>
                <a:latin typeface="Open Sans"/>
                <a:cs typeface="Open Sans"/>
              </a:rPr>
              <a:t>Test Automation </a:t>
            </a:r>
            <a:r>
              <a:rPr lang="en-US" dirty="0" smtClean="0">
                <a:solidFill>
                  <a:schemeClr val="tx2"/>
                </a:solidFill>
                <a:latin typeface="Open Sans"/>
                <a:cs typeface="Open Sans"/>
              </a:rPr>
              <a:t>Strategy</a:t>
            </a:r>
            <a:endParaRPr lang="en-US" dirty="0">
              <a:solidFill>
                <a:schemeClr val="tx2"/>
              </a:solidFill>
              <a:latin typeface="Open Sans"/>
              <a:cs typeface="Open Sans"/>
            </a:endParaRPr>
          </a:p>
        </p:txBody>
      </p:sp>
      <p:grpSp>
        <p:nvGrpSpPr>
          <p:cNvPr id="3" name="Group 2"/>
          <p:cNvGrpSpPr/>
          <p:nvPr/>
        </p:nvGrpSpPr>
        <p:grpSpPr>
          <a:xfrm>
            <a:off x="154543" y="1254654"/>
            <a:ext cx="8711044" cy="5084234"/>
            <a:chOff x="154543" y="1254654"/>
            <a:chExt cx="8711044" cy="5086490"/>
          </a:xfrm>
        </p:grpSpPr>
        <p:sp>
          <p:nvSpPr>
            <p:cNvPr id="35" name="TextBox 34"/>
            <p:cNvSpPr txBox="1"/>
            <p:nvPr/>
          </p:nvSpPr>
          <p:spPr>
            <a:xfrm>
              <a:off x="6070315" y="3018698"/>
              <a:ext cx="1851310" cy="830997"/>
            </a:xfrm>
            <a:prstGeom prst="rect">
              <a:avLst/>
            </a:prstGeom>
            <a:noFill/>
          </p:spPr>
          <p:txBody>
            <a:bodyPr wrap="square" rtlCol="0">
              <a:spAutoFit/>
            </a:bodyPr>
            <a:lstStyle/>
            <a:p>
              <a:r>
                <a:rPr lang="en-US" sz="1600" dirty="0">
                  <a:latin typeface="Open Sans Light"/>
                </a:rPr>
                <a:t>S</a:t>
              </a:r>
              <a:r>
                <a:rPr lang="en-US" sz="1600" dirty="0" smtClean="0">
                  <a:latin typeface="Open Sans Light"/>
                </a:rPr>
                <a:t>ervice end-points, </a:t>
              </a:r>
              <a:r>
                <a:rPr lang="en-US" sz="1600" dirty="0">
                  <a:latin typeface="Open Sans Light"/>
                </a:rPr>
                <a:t>p</a:t>
              </a:r>
              <a:r>
                <a:rPr lang="en-US" sz="1600" dirty="0" smtClean="0">
                  <a:latin typeface="Open Sans Light"/>
                </a:rPr>
                <a:t>ublic interfaces</a:t>
              </a:r>
              <a:endParaRPr lang="en-US" sz="1600" dirty="0">
                <a:latin typeface="Open Sans Light"/>
              </a:endParaRPr>
            </a:p>
          </p:txBody>
        </p:sp>
        <p:sp>
          <p:nvSpPr>
            <p:cNvPr id="36" name="TextBox 35"/>
            <p:cNvSpPr txBox="1"/>
            <p:nvPr/>
          </p:nvSpPr>
          <p:spPr>
            <a:xfrm>
              <a:off x="6481654" y="4000952"/>
              <a:ext cx="1870775" cy="584776"/>
            </a:xfrm>
            <a:prstGeom prst="rect">
              <a:avLst/>
            </a:prstGeom>
            <a:noFill/>
          </p:spPr>
          <p:txBody>
            <a:bodyPr wrap="square" rtlCol="0">
              <a:spAutoFit/>
            </a:bodyPr>
            <a:lstStyle/>
            <a:p>
              <a:r>
                <a:rPr lang="en-US" sz="1600" dirty="0" err="1" smtClean="0">
                  <a:latin typeface="Open Sans Light"/>
                </a:rPr>
                <a:t>xUnit</a:t>
              </a:r>
              <a:r>
                <a:rPr lang="en-US" sz="1600" dirty="0" smtClean="0">
                  <a:latin typeface="Open Sans Light"/>
                </a:rPr>
                <a:t>, Mocks</a:t>
              </a:r>
            </a:p>
            <a:p>
              <a:r>
                <a:rPr lang="en-US" sz="1600" dirty="0" smtClean="0">
                  <a:latin typeface="Open Sans Light"/>
                </a:rPr>
                <a:t>Jasmine, Karma</a:t>
              </a:r>
            </a:p>
          </p:txBody>
        </p:sp>
        <p:sp>
          <p:nvSpPr>
            <p:cNvPr id="37" name="TextBox 36"/>
            <p:cNvSpPr txBox="1"/>
            <p:nvPr/>
          </p:nvSpPr>
          <p:spPr>
            <a:xfrm>
              <a:off x="5567310" y="2312427"/>
              <a:ext cx="2498517" cy="338554"/>
            </a:xfrm>
            <a:prstGeom prst="rect">
              <a:avLst/>
            </a:prstGeom>
            <a:noFill/>
          </p:spPr>
          <p:txBody>
            <a:bodyPr wrap="square" rtlCol="0">
              <a:spAutoFit/>
            </a:bodyPr>
            <a:lstStyle/>
            <a:p>
              <a:r>
                <a:rPr lang="en-US" sz="1600" dirty="0" smtClean="0">
                  <a:latin typeface="Open Sans Light"/>
                </a:rPr>
                <a:t>Selenium, PhantomJS etc.</a:t>
              </a:r>
              <a:endParaRPr lang="en-US" sz="1600" dirty="0">
                <a:latin typeface="Open Sans Light"/>
              </a:endParaRPr>
            </a:p>
          </p:txBody>
        </p:sp>
        <p:sp>
          <p:nvSpPr>
            <p:cNvPr id="41" name="TextBox 40"/>
            <p:cNvSpPr txBox="1"/>
            <p:nvPr/>
          </p:nvSpPr>
          <p:spPr>
            <a:xfrm>
              <a:off x="927874" y="4254326"/>
              <a:ext cx="2172433" cy="307777"/>
            </a:xfrm>
            <a:prstGeom prst="rect">
              <a:avLst/>
            </a:prstGeom>
            <a:noFill/>
          </p:spPr>
          <p:txBody>
            <a:bodyPr wrap="square" rtlCol="0">
              <a:spAutoFit/>
            </a:bodyPr>
            <a:lstStyle/>
            <a:p>
              <a:r>
                <a:rPr lang="en-US" sz="1400" dirty="0" smtClean="0">
                  <a:latin typeface="Open Sans Light"/>
                </a:rPr>
                <a:t>Developer-centric</a:t>
              </a:r>
            </a:p>
          </p:txBody>
        </p:sp>
        <p:sp>
          <p:nvSpPr>
            <p:cNvPr id="42" name="TextBox 41"/>
            <p:cNvSpPr txBox="1"/>
            <p:nvPr/>
          </p:nvSpPr>
          <p:spPr>
            <a:xfrm>
              <a:off x="927874" y="2777735"/>
              <a:ext cx="2217616" cy="307777"/>
            </a:xfrm>
            <a:prstGeom prst="rect">
              <a:avLst/>
            </a:prstGeom>
            <a:noFill/>
          </p:spPr>
          <p:txBody>
            <a:bodyPr wrap="square" rtlCol="0">
              <a:spAutoFit/>
            </a:bodyPr>
            <a:lstStyle/>
            <a:p>
              <a:r>
                <a:rPr lang="en-US" sz="1400" dirty="0" smtClean="0">
                  <a:latin typeface="Open Sans Light"/>
                </a:rPr>
                <a:t>Business-centric</a:t>
              </a:r>
              <a:endParaRPr lang="en-US" sz="1400" b="1" i="1" dirty="0" smtClean="0">
                <a:latin typeface="Open Sans Light"/>
              </a:endParaRPr>
            </a:p>
          </p:txBody>
        </p:sp>
        <p:cxnSp>
          <p:nvCxnSpPr>
            <p:cNvPr id="43" name="Straight Connector 42"/>
            <p:cNvCxnSpPr/>
            <p:nvPr/>
          </p:nvCxnSpPr>
          <p:spPr>
            <a:xfrm>
              <a:off x="845038" y="3843158"/>
              <a:ext cx="2299433" cy="0"/>
            </a:xfrm>
            <a:prstGeom prst="line">
              <a:avLst/>
            </a:prstGeom>
            <a:ln w="3175" cmpd="sng">
              <a:prstDash val="sysDash"/>
            </a:ln>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2549768" y="1254654"/>
              <a:ext cx="3931887" cy="3911169"/>
              <a:chOff x="2549768" y="1204491"/>
              <a:chExt cx="3931887" cy="3911169"/>
            </a:xfrm>
          </p:grpSpPr>
          <p:sp>
            <p:nvSpPr>
              <p:cNvPr id="34" name="Isosceles Triangle 33"/>
              <p:cNvSpPr/>
              <p:nvPr/>
            </p:nvSpPr>
            <p:spPr>
              <a:xfrm>
                <a:off x="2549768" y="1930890"/>
                <a:ext cx="3790461" cy="3184770"/>
              </a:xfrm>
              <a:prstGeom prst="triangl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600" dirty="0" smtClean="0">
                  <a:solidFill>
                    <a:schemeClr val="tx1"/>
                  </a:solidFill>
                  <a:latin typeface="Open Sans Light"/>
                </a:endParaRPr>
              </a:p>
              <a:p>
                <a:pPr algn="ctr"/>
                <a:endParaRPr lang="en-US" sz="1600" dirty="0">
                  <a:solidFill>
                    <a:schemeClr val="tx1"/>
                  </a:solidFill>
                  <a:latin typeface="Open Sans Light"/>
                </a:endParaRPr>
              </a:p>
              <a:p>
                <a:pPr algn="ctr"/>
                <a:endParaRPr lang="en-US" sz="1600" b="1" dirty="0" smtClean="0">
                  <a:solidFill>
                    <a:schemeClr val="tx1"/>
                  </a:solidFill>
                  <a:latin typeface="Open Sans Light"/>
                </a:endParaRPr>
              </a:p>
              <a:p>
                <a:pPr algn="ctr"/>
                <a:endParaRPr lang="en-US" sz="1600" b="1" dirty="0" smtClean="0">
                  <a:solidFill>
                    <a:schemeClr val="tx1"/>
                  </a:solidFill>
                  <a:latin typeface="Open Sans Light"/>
                </a:endParaRPr>
              </a:p>
              <a:p>
                <a:pPr algn="ctr"/>
                <a:r>
                  <a:rPr lang="en-US" sz="1600" b="1" dirty="0" smtClean="0">
                    <a:solidFill>
                      <a:schemeClr val="tx1"/>
                    </a:solidFill>
                    <a:latin typeface="Open Sans Light"/>
                  </a:rPr>
                  <a:t>Unit Tests</a:t>
                </a:r>
                <a:endParaRPr lang="en-US" sz="1600" b="1" dirty="0">
                  <a:solidFill>
                    <a:schemeClr val="tx1"/>
                  </a:solidFill>
                  <a:latin typeface="Open Sans Light"/>
                </a:endParaRPr>
              </a:p>
            </p:txBody>
          </p:sp>
          <p:cxnSp>
            <p:nvCxnSpPr>
              <p:cNvPr id="38" name="Straight Arrow Connector 37"/>
              <p:cNvCxnSpPr/>
              <p:nvPr/>
            </p:nvCxnSpPr>
            <p:spPr>
              <a:xfrm flipH="1">
                <a:off x="5031154" y="2554652"/>
                <a:ext cx="5275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5447323" y="3385037"/>
                <a:ext cx="5275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5954117" y="4358052"/>
                <a:ext cx="5275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Isosceles Triangle 44"/>
              <p:cNvSpPr/>
              <p:nvPr/>
            </p:nvSpPr>
            <p:spPr>
              <a:xfrm>
                <a:off x="3343701" y="1940661"/>
                <a:ext cx="2222893" cy="1859875"/>
              </a:xfrm>
              <a:prstGeom prst="triangle">
                <a:avLst>
                  <a:gd name="adj" fmla="val 50770"/>
                </a:avLst>
              </a:prstGeom>
              <a:solidFill>
                <a:schemeClr val="accent2">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latin typeface="Open Sans Light"/>
                </a:endParaRPr>
              </a:p>
            </p:txBody>
          </p:sp>
          <p:sp>
            <p:nvSpPr>
              <p:cNvPr id="46" name="Isosceles Triangle 45"/>
              <p:cNvSpPr/>
              <p:nvPr/>
            </p:nvSpPr>
            <p:spPr>
              <a:xfrm>
                <a:off x="3794339" y="1940660"/>
                <a:ext cx="1323146" cy="1121994"/>
              </a:xfrm>
              <a:prstGeom prst="triangl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latin typeface="Open Sans Light"/>
                </a:endParaRPr>
              </a:p>
            </p:txBody>
          </p:sp>
          <p:sp>
            <p:nvSpPr>
              <p:cNvPr id="47" name="Cloud 46"/>
              <p:cNvSpPr/>
              <p:nvPr/>
            </p:nvSpPr>
            <p:spPr>
              <a:xfrm>
                <a:off x="3144470" y="1204491"/>
                <a:ext cx="2648213" cy="1176887"/>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smtClean="0">
                    <a:solidFill>
                      <a:schemeClr val="tx1"/>
                    </a:solidFill>
                    <a:latin typeface="Open Sans Light"/>
                  </a:rPr>
                  <a:t>Exploratory Testing</a:t>
                </a:r>
                <a:endParaRPr lang="en-US" sz="1400" b="1" dirty="0">
                  <a:solidFill>
                    <a:schemeClr val="tx1"/>
                  </a:solidFill>
                  <a:latin typeface="Open Sans Light"/>
                </a:endParaRPr>
              </a:p>
            </p:txBody>
          </p:sp>
          <p:sp>
            <p:nvSpPr>
              <p:cNvPr id="48" name="TextBox 47"/>
              <p:cNvSpPr txBox="1"/>
              <p:nvPr/>
            </p:nvSpPr>
            <p:spPr>
              <a:xfrm>
                <a:off x="4015155" y="2400318"/>
                <a:ext cx="732692" cy="523220"/>
              </a:xfrm>
              <a:prstGeom prst="rect">
                <a:avLst/>
              </a:prstGeom>
              <a:noFill/>
            </p:spPr>
            <p:txBody>
              <a:bodyPr wrap="square" rtlCol="0">
                <a:spAutoFit/>
              </a:bodyPr>
              <a:lstStyle/>
              <a:p>
                <a:pPr algn="ctr"/>
                <a:r>
                  <a:rPr lang="en-US" sz="1400" b="1" dirty="0" smtClean="0">
                    <a:solidFill>
                      <a:srgbClr val="000000"/>
                    </a:solidFill>
                    <a:latin typeface="Open Sans Light"/>
                  </a:rPr>
                  <a:t>UI Tests</a:t>
                </a:r>
                <a:endParaRPr lang="en-US" sz="1400" b="1" dirty="0">
                  <a:solidFill>
                    <a:srgbClr val="000000"/>
                  </a:solidFill>
                  <a:latin typeface="Open Sans Light"/>
                </a:endParaRPr>
              </a:p>
            </p:txBody>
          </p:sp>
          <p:sp>
            <p:nvSpPr>
              <p:cNvPr id="49" name="TextBox 48"/>
              <p:cNvSpPr txBox="1"/>
              <p:nvPr/>
            </p:nvSpPr>
            <p:spPr>
              <a:xfrm>
                <a:off x="3656006" y="3215760"/>
                <a:ext cx="1633781" cy="584776"/>
              </a:xfrm>
              <a:prstGeom prst="rect">
                <a:avLst/>
              </a:prstGeom>
              <a:noFill/>
            </p:spPr>
            <p:txBody>
              <a:bodyPr wrap="none" rtlCol="0">
                <a:spAutoFit/>
              </a:bodyPr>
              <a:lstStyle/>
              <a:p>
                <a:pPr algn="ctr"/>
                <a:r>
                  <a:rPr lang="en-US" sz="1600" b="1" dirty="0" smtClean="0">
                    <a:solidFill>
                      <a:srgbClr val="000000"/>
                    </a:solidFill>
                    <a:latin typeface="Open Sans Light"/>
                  </a:rPr>
                  <a:t>Acceptance</a:t>
                </a:r>
              </a:p>
              <a:p>
                <a:pPr algn="ctr"/>
                <a:r>
                  <a:rPr lang="en-US" sz="1600" b="1" dirty="0" smtClean="0">
                    <a:solidFill>
                      <a:srgbClr val="000000"/>
                    </a:solidFill>
                    <a:latin typeface="Open Sans Light"/>
                  </a:rPr>
                  <a:t>Tests (API layer)</a:t>
                </a:r>
              </a:p>
            </p:txBody>
          </p:sp>
        </p:grpSp>
        <p:sp>
          <p:nvSpPr>
            <p:cNvPr id="21" name="TextBox 20"/>
            <p:cNvSpPr txBox="1"/>
            <p:nvPr/>
          </p:nvSpPr>
          <p:spPr>
            <a:xfrm>
              <a:off x="3630290" y="4060865"/>
              <a:ext cx="1736373" cy="338554"/>
            </a:xfrm>
            <a:prstGeom prst="rect">
              <a:avLst/>
            </a:prstGeom>
            <a:noFill/>
          </p:spPr>
          <p:txBody>
            <a:bodyPr wrap="none" rtlCol="0">
              <a:spAutoFit/>
            </a:bodyPr>
            <a:lstStyle/>
            <a:p>
              <a:pPr algn="ctr"/>
              <a:r>
                <a:rPr lang="en-US" sz="1600" b="1" dirty="0" smtClean="0">
                  <a:solidFill>
                    <a:srgbClr val="000000"/>
                  </a:solidFill>
                  <a:latin typeface="Open Sans Light"/>
                </a:rPr>
                <a:t>Integration Tests</a:t>
              </a:r>
            </a:p>
          </p:txBody>
        </p:sp>
        <p:cxnSp>
          <p:nvCxnSpPr>
            <p:cNvPr id="6" name="Straight Arrow Connector 5"/>
            <p:cNvCxnSpPr/>
            <p:nvPr/>
          </p:nvCxnSpPr>
          <p:spPr>
            <a:xfrm>
              <a:off x="523875" y="1981053"/>
              <a:ext cx="0" cy="3228855"/>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rot="16200000">
              <a:off x="-529084" y="3461362"/>
              <a:ext cx="1736586" cy="369332"/>
            </a:xfrm>
            <a:prstGeom prst="rect">
              <a:avLst/>
            </a:prstGeom>
            <a:noFill/>
          </p:spPr>
          <p:txBody>
            <a:bodyPr wrap="none" rtlCol="0">
              <a:spAutoFit/>
            </a:bodyPr>
            <a:lstStyle/>
            <a:p>
              <a:r>
                <a:rPr lang="en-US" dirty="0" smtClean="0"/>
                <a:t>Faster execution</a:t>
              </a:r>
              <a:endParaRPr lang="en-US" dirty="0"/>
            </a:p>
          </p:txBody>
        </p:sp>
        <p:cxnSp>
          <p:nvCxnSpPr>
            <p:cNvPr id="13" name="Straight Arrow Connector 12"/>
            <p:cNvCxnSpPr/>
            <p:nvPr/>
          </p:nvCxnSpPr>
          <p:spPr>
            <a:xfrm>
              <a:off x="2549768" y="5492750"/>
              <a:ext cx="3790461" cy="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695931" y="5461338"/>
              <a:ext cx="1702547" cy="369332"/>
            </a:xfrm>
            <a:prstGeom prst="rect">
              <a:avLst/>
            </a:prstGeom>
            <a:noFill/>
          </p:spPr>
          <p:txBody>
            <a:bodyPr wrap="none" rtlCol="0">
              <a:spAutoFit/>
            </a:bodyPr>
            <a:lstStyle/>
            <a:p>
              <a:r>
                <a:rPr lang="en-US" dirty="0" smtClean="0"/>
                <a:t>Number of tests</a:t>
              </a:r>
              <a:endParaRPr lang="en-US" dirty="0"/>
            </a:p>
          </p:txBody>
        </p:sp>
        <p:sp>
          <p:nvSpPr>
            <p:cNvPr id="5" name="TextBox 4"/>
            <p:cNvSpPr txBox="1"/>
            <p:nvPr/>
          </p:nvSpPr>
          <p:spPr>
            <a:xfrm>
              <a:off x="7427460" y="2695532"/>
              <a:ext cx="1438127" cy="646331"/>
            </a:xfrm>
            <a:prstGeom prst="rect">
              <a:avLst/>
            </a:prstGeom>
            <a:noFill/>
          </p:spPr>
          <p:txBody>
            <a:bodyPr wrap="none" rtlCol="0">
              <a:spAutoFit/>
            </a:bodyPr>
            <a:lstStyle/>
            <a:p>
              <a:r>
                <a:rPr lang="en-US" dirty="0" smtClean="0"/>
                <a:t>Cucumber,</a:t>
              </a:r>
            </a:p>
            <a:p>
              <a:r>
                <a:rPr lang="en-US" dirty="0" err="1" smtClean="0"/>
                <a:t>FitNesse</a:t>
              </a:r>
              <a:r>
                <a:rPr lang="en-US" dirty="0" smtClean="0"/>
                <a:t>, etc.</a:t>
              </a:r>
            </a:p>
          </p:txBody>
        </p:sp>
        <p:sp>
          <p:nvSpPr>
            <p:cNvPr id="7" name="TextBox 6"/>
            <p:cNvSpPr txBox="1"/>
            <p:nvPr/>
          </p:nvSpPr>
          <p:spPr>
            <a:xfrm>
              <a:off x="1022651" y="4661119"/>
              <a:ext cx="1704730" cy="800219"/>
            </a:xfrm>
            <a:prstGeom prst="rect">
              <a:avLst/>
            </a:prstGeom>
            <a:noFill/>
          </p:spPr>
          <p:txBody>
            <a:bodyPr wrap="square" rtlCol="0">
              <a:spAutoFit/>
            </a:bodyPr>
            <a:lstStyle/>
            <a:p>
              <a:r>
                <a:rPr lang="en-US" sz="1400" b="1" i="1" dirty="0" smtClean="0">
                  <a:solidFill>
                    <a:srgbClr val="F79646"/>
                  </a:solidFill>
                  <a:latin typeface="Open Sans Light"/>
                </a:rPr>
                <a:t>Are we building the </a:t>
              </a:r>
              <a:r>
                <a:rPr lang="en-US" sz="1400" b="1" i="1" u="sng" dirty="0" smtClean="0">
                  <a:solidFill>
                    <a:srgbClr val="F79646"/>
                  </a:solidFill>
                  <a:latin typeface="Open Sans Light"/>
                </a:rPr>
                <a:t>code right</a:t>
              </a:r>
              <a:r>
                <a:rPr lang="en-US" sz="1400" b="1" i="1" dirty="0" smtClean="0">
                  <a:solidFill>
                    <a:srgbClr val="F79646"/>
                  </a:solidFill>
                  <a:latin typeface="Open Sans Light"/>
                </a:rPr>
                <a:t>?</a:t>
              </a:r>
              <a:endParaRPr lang="en-US" sz="1400" b="1" dirty="0" smtClean="0">
                <a:solidFill>
                  <a:srgbClr val="F79646"/>
                </a:solidFill>
                <a:latin typeface="Open Sans Light"/>
              </a:endParaRPr>
            </a:p>
            <a:p>
              <a:endParaRPr lang="en-US" dirty="0"/>
            </a:p>
          </p:txBody>
        </p:sp>
        <p:sp>
          <p:nvSpPr>
            <p:cNvPr id="8" name="TextBox 7"/>
            <p:cNvSpPr txBox="1"/>
            <p:nvPr/>
          </p:nvSpPr>
          <p:spPr>
            <a:xfrm>
              <a:off x="1022651" y="3240242"/>
              <a:ext cx="1935645" cy="523220"/>
            </a:xfrm>
            <a:prstGeom prst="rect">
              <a:avLst/>
            </a:prstGeom>
            <a:noFill/>
          </p:spPr>
          <p:txBody>
            <a:bodyPr wrap="square" rtlCol="0">
              <a:spAutoFit/>
            </a:bodyPr>
            <a:lstStyle/>
            <a:p>
              <a:r>
                <a:rPr lang="en-US" sz="1400" i="1" dirty="0" smtClean="0">
                  <a:solidFill>
                    <a:srgbClr val="F79646"/>
                  </a:solidFill>
                  <a:latin typeface="Open Sans Light"/>
                  <a:cs typeface="Open Sans Light"/>
                </a:rPr>
                <a:t>Are we building the </a:t>
              </a:r>
              <a:r>
                <a:rPr lang="en-US" sz="1400" i="1" u="sng" dirty="0" smtClean="0">
                  <a:solidFill>
                    <a:srgbClr val="F79646"/>
                  </a:solidFill>
                  <a:latin typeface="Open Sans Light"/>
                  <a:cs typeface="Open Sans Light"/>
                </a:rPr>
                <a:t>right code</a:t>
              </a:r>
              <a:r>
                <a:rPr lang="en-US" sz="1400" i="1" dirty="0" smtClean="0">
                  <a:solidFill>
                    <a:srgbClr val="F79646"/>
                  </a:solidFill>
                  <a:latin typeface="Open Sans Light"/>
                  <a:cs typeface="Open Sans Light"/>
                </a:rPr>
                <a:t>?</a:t>
              </a:r>
              <a:endParaRPr lang="en-US" sz="1400" i="1" dirty="0">
                <a:solidFill>
                  <a:srgbClr val="F79646"/>
                </a:solidFill>
                <a:latin typeface="Open Sans Light"/>
                <a:cs typeface="Open Sans Light"/>
              </a:endParaRPr>
            </a:p>
          </p:txBody>
        </p:sp>
        <p:sp>
          <p:nvSpPr>
            <p:cNvPr id="32" name="Rectangle 31"/>
            <p:cNvSpPr/>
            <p:nvPr/>
          </p:nvSpPr>
          <p:spPr>
            <a:xfrm>
              <a:off x="2068146" y="6064145"/>
              <a:ext cx="4999609" cy="276999"/>
            </a:xfrm>
            <a:prstGeom prst="rect">
              <a:avLst/>
            </a:prstGeom>
          </p:spPr>
          <p:txBody>
            <a:bodyPr wrap="square">
              <a:spAutoFit/>
            </a:bodyPr>
            <a:lstStyle/>
            <a:p>
              <a:pPr algn="ctr"/>
              <a:r>
                <a:rPr lang="en-US" sz="1200" dirty="0" smtClean="0">
                  <a:latin typeface="Open Sans Light"/>
                </a:rPr>
                <a:t>Adaptation of Mike </a:t>
              </a:r>
              <a:r>
                <a:rPr lang="en-US" sz="1200" dirty="0">
                  <a:latin typeface="Open Sans Light"/>
                </a:rPr>
                <a:t>Cohn's </a:t>
              </a:r>
              <a:r>
                <a:rPr lang="en-US" sz="1200" dirty="0" smtClean="0">
                  <a:latin typeface="Open Sans Light"/>
                </a:rPr>
                <a:t>Test </a:t>
              </a:r>
              <a:r>
                <a:rPr lang="en-US" sz="1200" dirty="0">
                  <a:latin typeface="Open Sans Light"/>
                </a:rPr>
                <a:t>A</a:t>
              </a:r>
              <a:r>
                <a:rPr lang="en-US" sz="1200" dirty="0" smtClean="0">
                  <a:latin typeface="Open Sans Light"/>
                </a:rPr>
                <a:t>utomation Pyramid</a:t>
              </a:r>
              <a:endParaRPr lang="en-US" sz="1200" dirty="0">
                <a:latin typeface="Open Sans Light"/>
              </a:endParaRPr>
            </a:p>
          </p:txBody>
        </p:sp>
      </p:grpSp>
    </p:spTree>
    <p:extLst>
      <p:ext uri="{BB962C8B-B14F-4D97-AF65-F5344CB8AC3E}">
        <p14:creationId xmlns:p14="http://schemas.microsoft.com/office/powerpoint/2010/main" val="172786126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1" y="269406"/>
            <a:ext cx="8229600" cy="1143000"/>
          </a:xfrm>
        </p:spPr>
        <p:txBody>
          <a:bodyPr/>
          <a:lstStyle/>
          <a:p>
            <a:r>
              <a:rPr lang="en-US" dirty="0" smtClean="0"/>
              <a:t>Pipeline Construction</a:t>
            </a:r>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828587413"/>
              </p:ext>
            </p:extLst>
          </p:nvPr>
        </p:nvGraphicFramePr>
        <p:xfrm>
          <a:off x="264597" y="1519003"/>
          <a:ext cx="8633880" cy="4492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Arrow Connector 9"/>
          <p:cNvCxnSpPr/>
          <p:nvPr/>
        </p:nvCxnSpPr>
        <p:spPr>
          <a:xfrm>
            <a:off x="1988849" y="3759201"/>
            <a:ext cx="5249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072467" y="3031067"/>
            <a:ext cx="524934"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072467" y="4047067"/>
            <a:ext cx="705773" cy="44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22" idx="0"/>
          </p:cNvCxnSpPr>
          <p:nvPr/>
        </p:nvCxnSpPr>
        <p:spPr>
          <a:xfrm>
            <a:off x="6293327" y="3031067"/>
            <a:ext cx="474544" cy="40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420737" y="4047067"/>
            <a:ext cx="338667" cy="44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Decision 21"/>
          <p:cNvSpPr/>
          <p:nvPr/>
        </p:nvSpPr>
        <p:spPr>
          <a:xfrm>
            <a:off x="6420737" y="3434419"/>
            <a:ext cx="694267" cy="612648"/>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7078523" y="3759201"/>
            <a:ext cx="34254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Left Arrow 38"/>
          <p:cNvSpPr/>
          <p:nvPr/>
        </p:nvSpPr>
        <p:spPr>
          <a:xfrm>
            <a:off x="557775" y="5512963"/>
            <a:ext cx="6080092" cy="684792"/>
          </a:xfrm>
          <a:prstGeom prst="lef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449" tIns="22224" rIns="44449" bIns="22224" rtlCol="0" anchor="ctr"/>
          <a:lstStyle/>
          <a:p>
            <a:pPr algn="ctr"/>
            <a:r>
              <a:rPr lang="en-US" dirty="0">
                <a:solidFill>
                  <a:srgbClr val="FFFFFF"/>
                </a:solidFill>
                <a:latin typeface="Open Sans"/>
                <a:cs typeface="Open Sans"/>
              </a:rPr>
              <a:t>Faster Feedback</a:t>
            </a:r>
            <a:r>
              <a:rPr lang="en-US" b="1" dirty="0">
                <a:solidFill>
                  <a:schemeClr val="bg1"/>
                </a:solidFill>
                <a:latin typeface="Open Sans"/>
                <a:cs typeface="Open Sans"/>
              </a:rPr>
              <a:t>		</a:t>
            </a:r>
            <a:r>
              <a:rPr lang="en-US" sz="1400" b="1" dirty="0">
                <a:solidFill>
                  <a:schemeClr val="bg1"/>
                </a:solidFill>
                <a:latin typeface="Open Sans"/>
                <a:cs typeface="Open Sans"/>
              </a:rPr>
              <a:t>	</a:t>
            </a:r>
          </a:p>
        </p:txBody>
      </p:sp>
      <p:sp>
        <p:nvSpPr>
          <p:cNvPr id="40" name="Right Arrow 39"/>
          <p:cNvSpPr/>
          <p:nvPr/>
        </p:nvSpPr>
        <p:spPr>
          <a:xfrm>
            <a:off x="493082" y="1412406"/>
            <a:ext cx="6144785" cy="74281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449" tIns="22224" rIns="44449" bIns="22224" rtlCol="0" anchor="ctr"/>
          <a:lstStyle/>
          <a:p>
            <a:pPr algn="ctr"/>
            <a:r>
              <a:rPr lang="en-US" dirty="0" smtClean="0">
                <a:solidFill>
                  <a:schemeClr val="bg1"/>
                </a:solidFill>
              </a:rPr>
              <a:t>		</a:t>
            </a:r>
            <a:r>
              <a:rPr lang="en-US" sz="1600" dirty="0" smtClean="0">
                <a:solidFill>
                  <a:schemeClr val="bg1"/>
                </a:solidFill>
                <a:latin typeface="Open Sans"/>
                <a:cs typeface="Open Sans"/>
              </a:rPr>
              <a:t>Higher Confidence / More </a:t>
            </a:r>
            <a:r>
              <a:rPr lang="en-US" sz="1600" dirty="0">
                <a:solidFill>
                  <a:schemeClr val="bg1"/>
                </a:solidFill>
                <a:latin typeface="Open Sans"/>
                <a:cs typeface="Open Sans"/>
              </a:rPr>
              <a:t>Production-Like Environments</a:t>
            </a:r>
          </a:p>
        </p:txBody>
      </p:sp>
      <p:sp>
        <p:nvSpPr>
          <p:cNvPr id="41" name="TextBox 40"/>
          <p:cNvSpPr txBox="1"/>
          <p:nvPr/>
        </p:nvSpPr>
        <p:spPr>
          <a:xfrm>
            <a:off x="1154434" y="6216289"/>
            <a:ext cx="6266634" cy="523220"/>
          </a:xfrm>
          <a:prstGeom prst="rect">
            <a:avLst/>
          </a:prstGeom>
          <a:noFill/>
        </p:spPr>
        <p:txBody>
          <a:bodyPr wrap="none" rtlCol="0">
            <a:spAutoFit/>
          </a:bodyPr>
          <a:lstStyle/>
          <a:p>
            <a:r>
              <a:rPr lang="en-US" sz="2800" dirty="0" smtClean="0"/>
              <a:t>Pipeline stages = feedback opportunities</a:t>
            </a:r>
            <a:endParaRPr lang="en-US" sz="2800" dirty="0"/>
          </a:p>
        </p:txBody>
      </p:sp>
    </p:spTree>
    <p:extLst>
      <p:ext uri="{BB962C8B-B14F-4D97-AF65-F5344CB8AC3E}">
        <p14:creationId xmlns:p14="http://schemas.microsoft.com/office/powerpoint/2010/main" val="95142878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8305" y="762000"/>
            <a:ext cx="8771889" cy="5321300"/>
          </a:xfrm>
          <a:prstGeom prst="rect">
            <a:avLst/>
          </a:prstGeom>
        </p:spPr>
      </p:pic>
    </p:spTree>
    <p:extLst>
      <p:ext uri="{BB962C8B-B14F-4D97-AF65-F5344CB8AC3E}">
        <p14:creationId xmlns:p14="http://schemas.microsoft.com/office/powerpoint/2010/main" val="495935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43000"/>
          </a:xfrm>
        </p:spPr>
        <p:txBody>
          <a:bodyPr/>
          <a:lstStyle/>
          <a:p>
            <a:r>
              <a:rPr lang="en-US" dirty="0" smtClean="0"/>
              <a:t>Commit Stage</a:t>
            </a:r>
            <a:endParaRPr lang="en-US" dirty="0"/>
          </a:p>
        </p:txBody>
      </p:sp>
      <p:grpSp>
        <p:nvGrpSpPr>
          <p:cNvPr id="13" name="Group 12"/>
          <p:cNvGrpSpPr/>
          <p:nvPr/>
        </p:nvGrpSpPr>
        <p:grpSpPr>
          <a:xfrm>
            <a:off x="457200" y="1502780"/>
            <a:ext cx="7934372" cy="2737385"/>
            <a:chOff x="457200" y="1757693"/>
            <a:chExt cx="7934372" cy="2737385"/>
          </a:xfrm>
        </p:grpSpPr>
        <p:grpSp>
          <p:nvGrpSpPr>
            <p:cNvPr id="4" name="Group 3"/>
            <p:cNvGrpSpPr/>
            <p:nvPr/>
          </p:nvGrpSpPr>
          <p:grpSpPr>
            <a:xfrm>
              <a:off x="3090266" y="1757693"/>
              <a:ext cx="2654169" cy="2405963"/>
              <a:chOff x="282" y="1171087"/>
              <a:chExt cx="1723827" cy="2146129"/>
            </a:xfrm>
            <a:scene3d>
              <a:camera prst="orthographicFront">
                <a:rot lat="0" lon="0" rev="0"/>
              </a:camera>
              <a:lightRig rig="contrasting" dir="t">
                <a:rot lat="0" lon="0" rev="1200000"/>
              </a:lightRig>
            </a:scene3d>
          </p:grpSpPr>
          <p:sp>
            <p:nvSpPr>
              <p:cNvPr id="5" name="Rounded Rectangle 4"/>
              <p:cNvSpPr/>
              <p:nvPr/>
            </p:nvSpPr>
            <p:spPr>
              <a:xfrm>
                <a:off x="282" y="1171087"/>
                <a:ext cx="1723827" cy="2146129"/>
              </a:xfrm>
              <a:prstGeom prst="roundRect">
                <a:avLst/>
              </a:prstGeom>
              <a:solidFill>
                <a:srgbClr val="3366FF"/>
              </a:solid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sp>
          <p:sp>
            <p:nvSpPr>
              <p:cNvPr id="6" name="Rounded Rectangle 4"/>
              <p:cNvSpPr/>
              <p:nvPr/>
            </p:nvSpPr>
            <p:spPr>
              <a:xfrm>
                <a:off x="84432" y="1406284"/>
                <a:ext cx="1555527" cy="17947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b="1" kern="1200" dirty="0" smtClean="0"/>
                  <a:t>Commit</a:t>
                </a:r>
                <a:r>
                  <a:rPr lang="en-US" sz="2400" b="1" kern="1200" baseline="0" dirty="0" smtClean="0"/>
                  <a:t> stage</a:t>
                </a:r>
              </a:p>
              <a:p>
                <a:pPr lvl="0" algn="ctr" defTabSz="889000">
                  <a:lnSpc>
                    <a:spcPct val="90000"/>
                  </a:lnSpc>
                  <a:spcBef>
                    <a:spcPct val="0"/>
                  </a:spcBef>
                  <a:spcAft>
                    <a:spcPct val="35000"/>
                  </a:spcAft>
                </a:pPr>
                <a:r>
                  <a:rPr lang="en-US" sz="2000" kern="1200" baseline="0" dirty="0" smtClean="0"/>
                  <a:t>Compile</a:t>
                </a:r>
              </a:p>
              <a:p>
                <a:pPr lvl="0" algn="ctr" defTabSz="889000">
                  <a:lnSpc>
                    <a:spcPct val="90000"/>
                  </a:lnSpc>
                  <a:spcBef>
                    <a:spcPct val="0"/>
                  </a:spcBef>
                  <a:spcAft>
                    <a:spcPct val="35000"/>
                  </a:spcAft>
                </a:pPr>
                <a:r>
                  <a:rPr lang="en-US" sz="2000" kern="1200" baseline="0" dirty="0" smtClean="0"/>
                  <a:t>Unit Tests</a:t>
                </a:r>
              </a:p>
              <a:p>
                <a:pPr lvl="0" algn="ctr" defTabSz="889000">
                  <a:lnSpc>
                    <a:spcPct val="90000"/>
                  </a:lnSpc>
                  <a:spcBef>
                    <a:spcPct val="0"/>
                  </a:spcBef>
                  <a:spcAft>
                    <a:spcPct val="35000"/>
                  </a:spcAft>
                </a:pPr>
                <a:r>
                  <a:rPr lang="en-US" sz="2000" dirty="0" smtClean="0"/>
                  <a:t>Assemble</a:t>
                </a:r>
                <a:endParaRPr lang="en-US" sz="2000" kern="1200" baseline="0" dirty="0" smtClean="0"/>
              </a:p>
              <a:p>
                <a:pPr lvl="0" algn="ctr" defTabSz="889000">
                  <a:lnSpc>
                    <a:spcPct val="90000"/>
                  </a:lnSpc>
                  <a:spcBef>
                    <a:spcPct val="0"/>
                  </a:spcBef>
                  <a:spcAft>
                    <a:spcPct val="35000"/>
                  </a:spcAft>
                </a:pPr>
                <a:r>
                  <a:rPr lang="en-US" sz="2000" kern="1200" baseline="0" dirty="0" smtClean="0"/>
                  <a:t>Code Analysis</a:t>
                </a:r>
              </a:p>
              <a:p>
                <a:pPr lvl="0" algn="ctr" defTabSz="889000">
                  <a:lnSpc>
                    <a:spcPct val="90000"/>
                  </a:lnSpc>
                  <a:spcBef>
                    <a:spcPct val="0"/>
                  </a:spcBef>
                  <a:spcAft>
                    <a:spcPct val="35000"/>
                  </a:spcAft>
                </a:pPr>
                <a:endParaRPr lang="en-US" sz="2000" kern="1200" dirty="0"/>
              </a:p>
            </p:txBody>
          </p:sp>
        </p:grpSp>
        <p:sp>
          <p:nvSpPr>
            <p:cNvPr id="7" name="Magnetic Disk 6"/>
            <p:cNvSpPr/>
            <p:nvPr/>
          </p:nvSpPr>
          <p:spPr>
            <a:xfrm>
              <a:off x="457200" y="2453388"/>
              <a:ext cx="1202266" cy="13546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Version control</a:t>
              </a:r>
              <a:endParaRPr lang="en-US" dirty="0"/>
            </a:p>
          </p:txBody>
        </p:sp>
        <p:sp>
          <p:nvSpPr>
            <p:cNvPr id="8" name="Magnetic Disk 7"/>
            <p:cNvSpPr/>
            <p:nvPr/>
          </p:nvSpPr>
          <p:spPr>
            <a:xfrm>
              <a:off x="7189306" y="2291248"/>
              <a:ext cx="1202266" cy="13546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Artifact</a:t>
              </a:r>
            </a:p>
            <a:p>
              <a:pPr algn="ctr"/>
              <a:r>
                <a:rPr lang="en-US" dirty="0" smtClean="0"/>
                <a:t>Repository</a:t>
              </a:r>
              <a:endParaRPr lang="en-US" dirty="0"/>
            </a:p>
          </p:txBody>
        </p:sp>
        <p:sp>
          <p:nvSpPr>
            <p:cNvPr id="9" name="Right Arrow 8"/>
            <p:cNvSpPr/>
            <p:nvPr/>
          </p:nvSpPr>
          <p:spPr>
            <a:xfrm>
              <a:off x="1949196" y="2871473"/>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5947635" y="2832357"/>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659466" y="3571748"/>
              <a:ext cx="1430800" cy="923330"/>
            </a:xfrm>
            <a:prstGeom prst="rect">
              <a:avLst/>
            </a:prstGeom>
            <a:noFill/>
          </p:spPr>
          <p:txBody>
            <a:bodyPr wrap="none" rtlCol="0">
              <a:spAutoFit/>
            </a:bodyPr>
            <a:lstStyle/>
            <a:p>
              <a:r>
                <a:rPr lang="en-US" dirty="0" smtClean="0"/>
                <a:t>Source code</a:t>
              </a:r>
            </a:p>
            <a:p>
              <a:r>
                <a:rPr lang="en-US" dirty="0" smtClean="0"/>
                <a:t>Commit tests</a:t>
              </a:r>
            </a:p>
            <a:p>
              <a:r>
                <a:rPr lang="en-US" dirty="0" smtClean="0"/>
                <a:t>Build scripts</a:t>
              </a:r>
              <a:endParaRPr lang="en-US" dirty="0"/>
            </a:p>
          </p:txBody>
        </p:sp>
        <p:sp>
          <p:nvSpPr>
            <p:cNvPr id="12" name="TextBox 11"/>
            <p:cNvSpPr txBox="1"/>
            <p:nvPr/>
          </p:nvSpPr>
          <p:spPr>
            <a:xfrm>
              <a:off x="5947635" y="3575539"/>
              <a:ext cx="1241671" cy="646331"/>
            </a:xfrm>
            <a:prstGeom prst="rect">
              <a:avLst/>
            </a:prstGeom>
            <a:noFill/>
          </p:spPr>
          <p:txBody>
            <a:bodyPr wrap="none" rtlCol="0">
              <a:spAutoFit/>
            </a:bodyPr>
            <a:lstStyle/>
            <a:p>
              <a:r>
                <a:rPr lang="en-US" dirty="0" smtClean="0"/>
                <a:t>Deployable </a:t>
              </a:r>
            </a:p>
            <a:p>
              <a:r>
                <a:rPr lang="en-US" dirty="0" smtClean="0"/>
                <a:t>binaries</a:t>
              </a:r>
              <a:endParaRPr lang="en-US" dirty="0"/>
            </a:p>
          </p:txBody>
        </p:sp>
      </p:grpSp>
      <p:sp>
        <p:nvSpPr>
          <p:cNvPr id="14" name="TextBox 13"/>
          <p:cNvSpPr txBox="1"/>
          <p:nvPr/>
        </p:nvSpPr>
        <p:spPr>
          <a:xfrm>
            <a:off x="643465" y="4453468"/>
            <a:ext cx="7467601" cy="2127762"/>
          </a:xfrm>
          <a:prstGeom prst="rect">
            <a:avLst/>
          </a:prstGeom>
          <a:noFill/>
        </p:spPr>
        <p:txBody>
          <a:bodyPr wrap="square" rtlCol="0">
            <a:spAutoFit/>
          </a:bodyPr>
          <a:lstStyle/>
          <a:p>
            <a:pPr>
              <a:lnSpc>
                <a:spcPct val="140000"/>
              </a:lnSpc>
            </a:pPr>
            <a:r>
              <a:rPr lang="en-US" sz="3200" dirty="0" smtClean="0"/>
              <a:t>Run against every check-in</a:t>
            </a:r>
          </a:p>
          <a:p>
            <a:pPr>
              <a:lnSpc>
                <a:spcPct val="140000"/>
              </a:lnSpc>
            </a:pPr>
            <a:r>
              <a:rPr lang="en-US" sz="3200" dirty="0" smtClean="0"/>
              <a:t>Creates a release candidate</a:t>
            </a:r>
          </a:p>
          <a:p>
            <a:pPr>
              <a:lnSpc>
                <a:spcPct val="140000"/>
              </a:lnSpc>
            </a:pPr>
            <a:r>
              <a:rPr lang="en-US" sz="3200" dirty="0" smtClean="0"/>
              <a:t>If it fails, fix it immediately</a:t>
            </a:r>
            <a:endParaRPr lang="en-US" sz="3200" dirty="0"/>
          </a:p>
        </p:txBody>
      </p:sp>
    </p:spTree>
    <p:extLst>
      <p:ext uri="{BB962C8B-B14F-4D97-AF65-F5344CB8AC3E}">
        <p14:creationId xmlns:p14="http://schemas.microsoft.com/office/powerpoint/2010/main" val="218927636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43000"/>
          </a:xfrm>
        </p:spPr>
        <p:txBody>
          <a:bodyPr/>
          <a:lstStyle/>
          <a:p>
            <a:r>
              <a:rPr lang="en-US" dirty="0" smtClean="0"/>
              <a:t>Acceptance Stage</a:t>
            </a:r>
            <a:endParaRPr lang="en-US" dirty="0"/>
          </a:p>
        </p:txBody>
      </p:sp>
      <p:sp>
        <p:nvSpPr>
          <p:cNvPr id="14" name="TextBox 13"/>
          <p:cNvSpPr txBox="1"/>
          <p:nvPr/>
        </p:nvSpPr>
        <p:spPr>
          <a:xfrm>
            <a:off x="457200" y="4453468"/>
            <a:ext cx="8568267" cy="2127762"/>
          </a:xfrm>
          <a:prstGeom prst="rect">
            <a:avLst/>
          </a:prstGeom>
          <a:noFill/>
        </p:spPr>
        <p:txBody>
          <a:bodyPr wrap="square" rtlCol="0">
            <a:spAutoFit/>
          </a:bodyPr>
          <a:lstStyle/>
          <a:p>
            <a:pPr>
              <a:lnSpc>
                <a:spcPct val="140000"/>
              </a:lnSpc>
            </a:pPr>
            <a:r>
              <a:rPr lang="en-US" sz="3200" dirty="0" smtClean="0"/>
              <a:t>End-to-end tests in production like environment</a:t>
            </a:r>
          </a:p>
          <a:p>
            <a:pPr>
              <a:lnSpc>
                <a:spcPct val="140000"/>
              </a:lnSpc>
            </a:pPr>
            <a:r>
              <a:rPr lang="en-US" sz="3200" dirty="0" smtClean="0"/>
              <a:t>Triggered whenever commit tests pass</a:t>
            </a:r>
          </a:p>
          <a:p>
            <a:pPr>
              <a:lnSpc>
                <a:spcPct val="140000"/>
              </a:lnSpc>
            </a:pPr>
            <a:r>
              <a:rPr lang="en-US" sz="3200" dirty="0" smtClean="0"/>
              <a:t>If it fails, fix it immediately</a:t>
            </a:r>
            <a:endParaRPr lang="en-US" sz="3200" dirty="0"/>
          </a:p>
        </p:txBody>
      </p:sp>
      <p:grpSp>
        <p:nvGrpSpPr>
          <p:cNvPr id="18" name="Group 17"/>
          <p:cNvGrpSpPr/>
          <p:nvPr/>
        </p:nvGrpSpPr>
        <p:grpSpPr>
          <a:xfrm>
            <a:off x="457200" y="1502781"/>
            <a:ext cx="7934372" cy="2625336"/>
            <a:chOff x="457200" y="1502781"/>
            <a:chExt cx="7934372" cy="2625336"/>
          </a:xfrm>
        </p:grpSpPr>
        <p:grpSp>
          <p:nvGrpSpPr>
            <p:cNvPr id="13" name="Group 12"/>
            <p:cNvGrpSpPr/>
            <p:nvPr/>
          </p:nvGrpSpPr>
          <p:grpSpPr>
            <a:xfrm>
              <a:off x="457200" y="1502781"/>
              <a:ext cx="7934372" cy="2275720"/>
              <a:chOff x="457200" y="1757694"/>
              <a:chExt cx="7934372" cy="2275720"/>
            </a:xfrm>
          </p:grpSpPr>
          <p:grpSp>
            <p:nvGrpSpPr>
              <p:cNvPr id="4" name="Group 3"/>
              <p:cNvGrpSpPr/>
              <p:nvPr/>
            </p:nvGrpSpPr>
            <p:grpSpPr>
              <a:xfrm>
                <a:off x="3420532" y="1757694"/>
                <a:ext cx="2524604" cy="2275720"/>
                <a:chOff x="214783" y="1171088"/>
                <a:chExt cx="1639677" cy="2029952"/>
              </a:xfrm>
              <a:scene3d>
                <a:camera prst="orthographicFront">
                  <a:rot lat="0" lon="0" rev="0"/>
                </a:camera>
                <a:lightRig rig="contrasting" dir="t">
                  <a:rot lat="0" lon="0" rev="1200000"/>
                </a:lightRig>
              </a:scene3d>
            </p:grpSpPr>
            <p:sp>
              <p:nvSpPr>
                <p:cNvPr id="5" name="Rounded Rectangle 4"/>
                <p:cNvSpPr/>
                <p:nvPr/>
              </p:nvSpPr>
              <p:spPr>
                <a:xfrm>
                  <a:off x="214783" y="1171088"/>
                  <a:ext cx="1639677" cy="2029952"/>
                </a:xfrm>
                <a:prstGeom prst="roundRect">
                  <a:avLst/>
                </a:prstGeom>
                <a:solidFill>
                  <a:srgbClr val="008000"/>
                </a:solid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sp>
            <p:sp>
              <p:nvSpPr>
                <p:cNvPr id="6" name="Rounded Rectangle 4"/>
                <p:cNvSpPr/>
                <p:nvPr/>
              </p:nvSpPr>
              <p:spPr>
                <a:xfrm>
                  <a:off x="298933" y="1353616"/>
                  <a:ext cx="1555527" cy="17947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b="1" kern="1200" dirty="0" smtClean="0"/>
                    <a:t>Acceptance test stage</a:t>
                  </a:r>
                  <a:endParaRPr lang="en-US" sz="2400" b="1" kern="1200" baseline="0" dirty="0" smtClean="0"/>
                </a:p>
                <a:p>
                  <a:pPr lvl="0" algn="ctr" defTabSz="889000">
                    <a:lnSpc>
                      <a:spcPct val="90000"/>
                    </a:lnSpc>
                    <a:spcBef>
                      <a:spcPct val="0"/>
                    </a:spcBef>
                    <a:spcAft>
                      <a:spcPct val="35000"/>
                    </a:spcAft>
                  </a:pPr>
                  <a:r>
                    <a:rPr lang="en-US" sz="2000" kern="1200" baseline="0" dirty="0" smtClean="0"/>
                    <a:t>Configure </a:t>
                  </a:r>
                  <a:r>
                    <a:rPr lang="en-US" sz="2000" kern="1200" baseline="0" dirty="0" err="1" smtClean="0"/>
                    <a:t>env</a:t>
                  </a:r>
                  <a:r>
                    <a:rPr lang="en-US" sz="2000" kern="1200" baseline="0" dirty="0" smtClean="0"/>
                    <a:t>.</a:t>
                  </a:r>
                </a:p>
                <a:p>
                  <a:pPr lvl="0" algn="ctr" defTabSz="889000">
                    <a:lnSpc>
                      <a:spcPct val="90000"/>
                    </a:lnSpc>
                    <a:spcBef>
                      <a:spcPct val="0"/>
                    </a:spcBef>
                    <a:spcAft>
                      <a:spcPct val="35000"/>
                    </a:spcAft>
                  </a:pPr>
                  <a:r>
                    <a:rPr lang="en-US" sz="2000" dirty="0" smtClean="0"/>
                    <a:t>Deploy &amp; smoke test</a:t>
                  </a:r>
                </a:p>
                <a:p>
                  <a:pPr lvl="0" algn="ctr" defTabSz="889000">
                    <a:lnSpc>
                      <a:spcPct val="90000"/>
                    </a:lnSpc>
                    <a:spcBef>
                      <a:spcPct val="0"/>
                    </a:spcBef>
                    <a:spcAft>
                      <a:spcPct val="35000"/>
                    </a:spcAft>
                  </a:pPr>
                  <a:r>
                    <a:rPr lang="en-US" sz="2000" kern="1200" baseline="0" dirty="0" err="1" smtClean="0"/>
                    <a:t>Accep</a:t>
                  </a:r>
                  <a:r>
                    <a:rPr lang="en-US" sz="2000" kern="1200" baseline="0" dirty="0" smtClean="0"/>
                    <a:t>.</a:t>
                  </a:r>
                  <a:r>
                    <a:rPr lang="en-US" sz="2000" kern="1200" dirty="0" smtClean="0"/>
                    <a:t> test</a:t>
                  </a:r>
                  <a:endParaRPr lang="en-US" sz="2000" kern="1200" baseline="0" dirty="0" smtClean="0"/>
                </a:p>
                <a:p>
                  <a:pPr lvl="0" algn="ctr" defTabSz="889000">
                    <a:lnSpc>
                      <a:spcPct val="90000"/>
                    </a:lnSpc>
                    <a:spcBef>
                      <a:spcPct val="0"/>
                    </a:spcBef>
                    <a:spcAft>
                      <a:spcPct val="35000"/>
                    </a:spcAft>
                  </a:pPr>
                  <a:endParaRPr lang="en-US" sz="2000" kern="1200" dirty="0"/>
                </a:p>
              </p:txBody>
            </p:sp>
          </p:grpSp>
          <p:sp>
            <p:nvSpPr>
              <p:cNvPr id="7" name="Magnetic Disk 6"/>
              <p:cNvSpPr/>
              <p:nvPr/>
            </p:nvSpPr>
            <p:spPr>
              <a:xfrm>
                <a:off x="457200" y="1962321"/>
                <a:ext cx="1202266" cy="118819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Version control</a:t>
                </a:r>
                <a:endParaRPr lang="en-US" dirty="0"/>
              </a:p>
            </p:txBody>
          </p:sp>
          <p:sp>
            <p:nvSpPr>
              <p:cNvPr id="8" name="Magnetic Disk 7"/>
              <p:cNvSpPr/>
              <p:nvPr/>
            </p:nvSpPr>
            <p:spPr>
              <a:xfrm>
                <a:off x="7189306" y="2291248"/>
                <a:ext cx="1202266" cy="13546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Artifact</a:t>
                </a:r>
              </a:p>
              <a:p>
                <a:pPr algn="ctr"/>
                <a:r>
                  <a:rPr lang="en-US" dirty="0" smtClean="0"/>
                  <a:t>Repository</a:t>
                </a:r>
                <a:endParaRPr lang="en-US" dirty="0"/>
              </a:p>
            </p:txBody>
          </p:sp>
          <p:sp>
            <p:nvSpPr>
              <p:cNvPr id="9" name="Right Arrow 8"/>
              <p:cNvSpPr/>
              <p:nvPr/>
            </p:nvSpPr>
            <p:spPr>
              <a:xfrm>
                <a:off x="2387599" y="2569691"/>
                <a:ext cx="832232"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6075432" y="2832357"/>
                <a:ext cx="83336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947635" y="3477141"/>
                <a:ext cx="1318202" cy="369332"/>
              </a:xfrm>
              <a:prstGeom prst="rect">
                <a:avLst/>
              </a:prstGeom>
              <a:noFill/>
            </p:spPr>
            <p:txBody>
              <a:bodyPr wrap="none" rtlCol="0">
                <a:spAutoFit/>
              </a:bodyPr>
              <a:lstStyle/>
              <a:p>
                <a:r>
                  <a:rPr lang="en-US" dirty="0" smtClean="0"/>
                  <a:t>Test reports</a:t>
                </a:r>
                <a:endParaRPr lang="en-US" dirty="0"/>
              </a:p>
            </p:txBody>
          </p:sp>
        </p:grpSp>
        <p:sp>
          <p:nvSpPr>
            <p:cNvPr id="15" name="Magnetic Disk 14"/>
            <p:cNvSpPr/>
            <p:nvPr/>
          </p:nvSpPr>
          <p:spPr>
            <a:xfrm>
              <a:off x="457200" y="3062076"/>
              <a:ext cx="1202266" cy="106604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Artifact</a:t>
              </a:r>
            </a:p>
            <a:p>
              <a:pPr algn="ctr"/>
              <a:r>
                <a:rPr lang="en-US" dirty="0" smtClean="0"/>
                <a:t>repository</a:t>
              </a:r>
              <a:endParaRPr lang="en-US" dirty="0"/>
            </a:p>
          </p:txBody>
        </p:sp>
        <p:sp>
          <p:nvSpPr>
            <p:cNvPr id="3" name="TextBox 2"/>
            <p:cNvSpPr txBox="1"/>
            <p:nvPr/>
          </p:nvSpPr>
          <p:spPr>
            <a:xfrm>
              <a:off x="1659465" y="1623337"/>
              <a:ext cx="1761067" cy="738664"/>
            </a:xfrm>
            <a:prstGeom prst="rect">
              <a:avLst/>
            </a:prstGeom>
            <a:noFill/>
          </p:spPr>
          <p:txBody>
            <a:bodyPr wrap="square" rtlCol="0">
              <a:spAutoFit/>
            </a:bodyPr>
            <a:lstStyle/>
            <a:p>
              <a:r>
                <a:rPr lang="en-US" sz="1400" dirty="0" smtClean="0"/>
                <a:t>Acceptance tests</a:t>
              </a:r>
            </a:p>
            <a:p>
              <a:r>
                <a:rPr lang="en-US" sz="1400" dirty="0" smtClean="0"/>
                <a:t>Deployment scripts</a:t>
              </a:r>
            </a:p>
            <a:p>
              <a:r>
                <a:rPr lang="en-US" sz="1400" dirty="0" err="1" smtClean="0"/>
                <a:t>Config</a:t>
              </a:r>
              <a:r>
                <a:rPr lang="en-US" sz="1400" dirty="0" smtClean="0"/>
                <a:t>. data</a:t>
              </a:r>
              <a:endParaRPr lang="en-US" sz="1400" dirty="0"/>
            </a:p>
          </p:txBody>
        </p:sp>
        <p:sp>
          <p:nvSpPr>
            <p:cNvPr id="16" name="TextBox 15"/>
            <p:cNvSpPr txBox="1"/>
            <p:nvPr/>
          </p:nvSpPr>
          <p:spPr>
            <a:xfrm>
              <a:off x="1776749" y="3589867"/>
              <a:ext cx="929348" cy="369332"/>
            </a:xfrm>
            <a:prstGeom prst="rect">
              <a:avLst/>
            </a:prstGeom>
            <a:noFill/>
          </p:spPr>
          <p:txBody>
            <a:bodyPr wrap="none" rtlCol="0">
              <a:spAutoFit/>
            </a:bodyPr>
            <a:lstStyle/>
            <a:p>
              <a:r>
                <a:rPr lang="en-US" dirty="0" smtClean="0"/>
                <a:t>binaries</a:t>
              </a:r>
              <a:endParaRPr lang="en-US" dirty="0"/>
            </a:p>
          </p:txBody>
        </p:sp>
        <p:sp>
          <p:nvSpPr>
            <p:cNvPr id="17" name="Right Arrow 16"/>
            <p:cNvSpPr/>
            <p:nvPr/>
          </p:nvSpPr>
          <p:spPr>
            <a:xfrm>
              <a:off x="2387599" y="3062076"/>
              <a:ext cx="832231"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431198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43000"/>
          </a:xfrm>
        </p:spPr>
        <p:txBody>
          <a:bodyPr/>
          <a:lstStyle/>
          <a:p>
            <a:r>
              <a:rPr lang="en-US" dirty="0" smtClean="0"/>
              <a:t>Manual Stage</a:t>
            </a:r>
            <a:endParaRPr lang="en-US" dirty="0"/>
          </a:p>
        </p:txBody>
      </p:sp>
      <p:sp>
        <p:nvSpPr>
          <p:cNvPr id="14" name="TextBox 13"/>
          <p:cNvSpPr txBox="1"/>
          <p:nvPr/>
        </p:nvSpPr>
        <p:spPr>
          <a:xfrm>
            <a:off x="457200" y="4639735"/>
            <a:ext cx="8568267" cy="1438342"/>
          </a:xfrm>
          <a:prstGeom prst="rect">
            <a:avLst/>
          </a:prstGeom>
          <a:noFill/>
        </p:spPr>
        <p:txBody>
          <a:bodyPr wrap="square" rtlCol="0">
            <a:spAutoFit/>
          </a:bodyPr>
          <a:lstStyle/>
          <a:p>
            <a:pPr>
              <a:lnSpc>
                <a:spcPct val="140000"/>
              </a:lnSpc>
            </a:pPr>
            <a:r>
              <a:rPr lang="en-US" sz="3200" dirty="0" smtClean="0"/>
              <a:t>UAT, staging, production</a:t>
            </a:r>
          </a:p>
          <a:p>
            <a:pPr>
              <a:lnSpc>
                <a:spcPct val="140000"/>
              </a:lnSpc>
            </a:pPr>
            <a:r>
              <a:rPr lang="en-US" sz="3200" dirty="0" smtClean="0"/>
              <a:t>Deployments self-serviced</a:t>
            </a:r>
          </a:p>
        </p:txBody>
      </p:sp>
      <p:grpSp>
        <p:nvGrpSpPr>
          <p:cNvPr id="18" name="Group 17"/>
          <p:cNvGrpSpPr/>
          <p:nvPr/>
        </p:nvGrpSpPr>
        <p:grpSpPr>
          <a:xfrm>
            <a:off x="457200" y="1502781"/>
            <a:ext cx="7934372" cy="2625336"/>
            <a:chOff x="457200" y="1502781"/>
            <a:chExt cx="7934372" cy="2625336"/>
          </a:xfrm>
        </p:grpSpPr>
        <p:grpSp>
          <p:nvGrpSpPr>
            <p:cNvPr id="13" name="Group 12"/>
            <p:cNvGrpSpPr/>
            <p:nvPr/>
          </p:nvGrpSpPr>
          <p:grpSpPr>
            <a:xfrm>
              <a:off x="457200" y="1502781"/>
              <a:ext cx="7934372" cy="2275720"/>
              <a:chOff x="457200" y="1757694"/>
              <a:chExt cx="7934372" cy="2275720"/>
            </a:xfrm>
          </p:grpSpPr>
          <p:grpSp>
            <p:nvGrpSpPr>
              <p:cNvPr id="4" name="Group 3"/>
              <p:cNvGrpSpPr/>
              <p:nvPr/>
            </p:nvGrpSpPr>
            <p:grpSpPr>
              <a:xfrm>
                <a:off x="3420532" y="1757694"/>
                <a:ext cx="2524604" cy="2275720"/>
                <a:chOff x="214783" y="1171088"/>
                <a:chExt cx="1639677" cy="2029952"/>
              </a:xfrm>
              <a:scene3d>
                <a:camera prst="orthographicFront">
                  <a:rot lat="0" lon="0" rev="0"/>
                </a:camera>
                <a:lightRig rig="contrasting" dir="t">
                  <a:rot lat="0" lon="0" rev="1200000"/>
                </a:lightRig>
              </a:scene3d>
            </p:grpSpPr>
            <p:sp>
              <p:nvSpPr>
                <p:cNvPr id="5" name="Rounded Rectangle 4"/>
                <p:cNvSpPr/>
                <p:nvPr/>
              </p:nvSpPr>
              <p:spPr>
                <a:xfrm>
                  <a:off x="214783" y="1171088"/>
                  <a:ext cx="1639677" cy="2029952"/>
                </a:xfrm>
                <a:prstGeom prst="roundRect">
                  <a:avLst/>
                </a:prstGeom>
                <a:solidFill>
                  <a:schemeClr val="accent5"/>
                </a:solid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sp>
            <p:sp>
              <p:nvSpPr>
                <p:cNvPr id="6" name="Rounded Rectangle 4"/>
                <p:cNvSpPr/>
                <p:nvPr/>
              </p:nvSpPr>
              <p:spPr>
                <a:xfrm>
                  <a:off x="298933" y="1353616"/>
                  <a:ext cx="1555527" cy="17947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b="1" kern="1200" dirty="0" smtClean="0"/>
                    <a:t>Later stages</a:t>
                  </a:r>
                  <a:endParaRPr lang="en-US" sz="2400" b="1" kern="1200" baseline="0" dirty="0" smtClean="0"/>
                </a:p>
                <a:p>
                  <a:pPr lvl="0" algn="ctr" defTabSz="889000">
                    <a:lnSpc>
                      <a:spcPct val="90000"/>
                    </a:lnSpc>
                    <a:spcBef>
                      <a:spcPct val="0"/>
                    </a:spcBef>
                    <a:spcAft>
                      <a:spcPct val="35000"/>
                    </a:spcAft>
                  </a:pPr>
                  <a:r>
                    <a:rPr lang="en-US" sz="2000" kern="1200" baseline="0" dirty="0" smtClean="0"/>
                    <a:t>Configure </a:t>
                  </a:r>
                  <a:r>
                    <a:rPr lang="en-US" sz="2000" kern="1200" baseline="0" dirty="0" err="1" smtClean="0"/>
                    <a:t>env</a:t>
                  </a:r>
                  <a:r>
                    <a:rPr lang="en-US" sz="2000" kern="1200" baseline="0" dirty="0" smtClean="0"/>
                    <a:t>.</a:t>
                  </a:r>
                </a:p>
                <a:p>
                  <a:pPr lvl="0" algn="ctr" defTabSz="889000">
                    <a:lnSpc>
                      <a:spcPct val="90000"/>
                    </a:lnSpc>
                    <a:spcBef>
                      <a:spcPct val="0"/>
                    </a:spcBef>
                    <a:spcAft>
                      <a:spcPct val="35000"/>
                    </a:spcAft>
                  </a:pPr>
                  <a:r>
                    <a:rPr lang="en-US" sz="2000" dirty="0" smtClean="0"/>
                    <a:t>Deploy &amp; smoke test</a:t>
                  </a:r>
                </a:p>
                <a:p>
                  <a:pPr lvl="0" algn="ctr" defTabSz="889000">
                    <a:lnSpc>
                      <a:spcPct val="90000"/>
                    </a:lnSpc>
                    <a:spcBef>
                      <a:spcPct val="0"/>
                    </a:spcBef>
                    <a:spcAft>
                      <a:spcPct val="35000"/>
                    </a:spcAft>
                  </a:pPr>
                  <a:r>
                    <a:rPr lang="en-US" sz="2000" kern="1200" dirty="0" smtClean="0"/>
                    <a:t>Other tests</a:t>
                  </a:r>
                  <a:endParaRPr lang="en-US" sz="2000" kern="1200" dirty="0"/>
                </a:p>
              </p:txBody>
            </p:sp>
          </p:grpSp>
          <p:sp>
            <p:nvSpPr>
              <p:cNvPr id="7" name="Magnetic Disk 6"/>
              <p:cNvSpPr/>
              <p:nvPr/>
            </p:nvSpPr>
            <p:spPr>
              <a:xfrm>
                <a:off x="457200" y="1962321"/>
                <a:ext cx="1202266" cy="118819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Version control</a:t>
                </a:r>
                <a:endParaRPr lang="en-US" dirty="0"/>
              </a:p>
            </p:txBody>
          </p:sp>
          <p:sp>
            <p:nvSpPr>
              <p:cNvPr id="8" name="Magnetic Disk 7"/>
              <p:cNvSpPr/>
              <p:nvPr/>
            </p:nvSpPr>
            <p:spPr>
              <a:xfrm>
                <a:off x="7189306" y="2291248"/>
                <a:ext cx="1202266" cy="13546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Artifact</a:t>
                </a:r>
              </a:p>
              <a:p>
                <a:pPr algn="ctr"/>
                <a:r>
                  <a:rPr lang="en-US" dirty="0" smtClean="0"/>
                  <a:t>Repository</a:t>
                </a:r>
                <a:endParaRPr lang="en-US" dirty="0"/>
              </a:p>
            </p:txBody>
          </p:sp>
          <p:sp>
            <p:nvSpPr>
              <p:cNvPr id="9" name="Right Arrow 8"/>
              <p:cNvSpPr/>
              <p:nvPr/>
            </p:nvSpPr>
            <p:spPr>
              <a:xfrm>
                <a:off x="2387599" y="2569691"/>
                <a:ext cx="832232"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6075432" y="2832357"/>
                <a:ext cx="83336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947635" y="3477141"/>
                <a:ext cx="1318202" cy="369332"/>
              </a:xfrm>
              <a:prstGeom prst="rect">
                <a:avLst/>
              </a:prstGeom>
              <a:noFill/>
            </p:spPr>
            <p:txBody>
              <a:bodyPr wrap="none" rtlCol="0">
                <a:spAutoFit/>
              </a:bodyPr>
              <a:lstStyle/>
              <a:p>
                <a:r>
                  <a:rPr lang="en-US" dirty="0" smtClean="0"/>
                  <a:t>Test reports</a:t>
                </a:r>
                <a:endParaRPr lang="en-US" dirty="0"/>
              </a:p>
            </p:txBody>
          </p:sp>
        </p:grpSp>
        <p:sp>
          <p:nvSpPr>
            <p:cNvPr id="15" name="Magnetic Disk 14"/>
            <p:cNvSpPr/>
            <p:nvPr/>
          </p:nvSpPr>
          <p:spPr>
            <a:xfrm>
              <a:off x="457200" y="3062076"/>
              <a:ext cx="1202266" cy="106604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Artifact</a:t>
              </a:r>
            </a:p>
            <a:p>
              <a:pPr algn="ctr"/>
              <a:r>
                <a:rPr lang="en-US" dirty="0" smtClean="0"/>
                <a:t>repository</a:t>
              </a:r>
              <a:endParaRPr lang="en-US" dirty="0"/>
            </a:p>
          </p:txBody>
        </p:sp>
        <p:sp>
          <p:nvSpPr>
            <p:cNvPr id="3" name="TextBox 2"/>
            <p:cNvSpPr txBox="1"/>
            <p:nvPr/>
          </p:nvSpPr>
          <p:spPr>
            <a:xfrm>
              <a:off x="1659465" y="1623337"/>
              <a:ext cx="1761067" cy="523220"/>
            </a:xfrm>
            <a:prstGeom prst="rect">
              <a:avLst/>
            </a:prstGeom>
            <a:noFill/>
          </p:spPr>
          <p:txBody>
            <a:bodyPr wrap="square" rtlCol="0">
              <a:spAutoFit/>
            </a:bodyPr>
            <a:lstStyle/>
            <a:p>
              <a:r>
                <a:rPr lang="en-US" sz="1400" dirty="0" smtClean="0"/>
                <a:t>Deployment scripts</a:t>
              </a:r>
            </a:p>
            <a:p>
              <a:r>
                <a:rPr lang="en-US" sz="1400" dirty="0" err="1" smtClean="0"/>
                <a:t>Config</a:t>
              </a:r>
              <a:r>
                <a:rPr lang="en-US" sz="1400" dirty="0" smtClean="0"/>
                <a:t>. data</a:t>
              </a:r>
              <a:endParaRPr lang="en-US" sz="1400" dirty="0"/>
            </a:p>
          </p:txBody>
        </p:sp>
        <p:sp>
          <p:nvSpPr>
            <p:cNvPr id="16" name="TextBox 15"/>
            <p:cNvSpPr txBox="1"/>
            <p:nvPr/>
          </p:nvSpPr>
          <p:spPr>
            <a:xfrm>
              <a:off x="1776749" y="3589867"/>
              <a:ext cx="929348" cy="369332"/>
            </a:xfrm>
            <a:prstGeom prst="rect">
              <a:avLst/>
            </a:prstGeom>
            <a:noFill/>
          </p:spPr>
          <p:txBody>
            <a:bodyPr wrap="none" rtlCol="0">
              <a:spAutoFit/>
            </a:bodyPr>
            <a:lstStyle/>
            <a:p>
              <a:r>
                <a:rPr lang="en-US" dirty="0" smtClean="0"/>
                <a:t>binaries</a:t>
              </a:r>
              <a:endParaRPr lang="en-US" dirty="0"/>
            </a:p>
          </p:txBody>
        </p:sp>
        <p:sp>
          <p:nvSpPr>
            <p:cNvPr id="17" name="Right Arrow 16"/>
            <p:cNvSpPr/>
            <p:nvPr/>
          </p:nvSpPr>
          <p:spPr>
            <a:xfrm>
              <a:off x="2387599" y="3062076"/>
              <a:ext cx="832231"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680018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 Benefits</a:t>
            </a:r>
            <a:endParaRPr lang="en-US" dirty="0"/>
          </a:p>
        </p:txBody>
      </p:sp>
      <p:sp>
        <p:nvSpPr>
          <p:cNvPr id="3" name="Content Placeholder 2"/>
          <p:cNvSpPr>
            <a:spLocks noGrp="1"/>
          </p:cNvSpPr>
          <p:nvPr>
            <p:ph idx="1"/>
          </p:nvPr>
        </p:nvSpPr>
        <p:spPr/>
        <p:txBody>
          <a:bodyPr/>
          <a:lstStyle/>
          <a:p>
            <a:pPr>
              <a:lnSpc>
                <a:spcPct val="140000"/>
              </a:lnSpc>
            </a:pPr>
            <a:r>
              <a:rPr lang="en-US" sz="2800" dirty="0" smtClean="0"/>
              <a:t>Build the right product</a:t>
            </a:r>
          </a:p>
          <a:p>
            <a:pPr lvl="1">
              <a:lnSpc>
                <a:spcPct val="140000"/>
              </a:lnSpc>
            </a:pPr>
            <a:r>
              <a:rPr lang="en-US" dirty="0" smtClean="0"/>
              <a:t>Constant feedback from customers</a:t>
            </a:r>
          </a:p>
          <a:p>
            <a:pPr>
              <a:lnSpc>
                <a:spcPct val="140000"/>
              </a:lnSpc>
            </a:pPr>
            <a:r>
              <a:rPr lang="en-US" sz="2800" dirty="0" smtClean="0"/>
              <a:t>Higher Quality</a:t>
            </a:r>
          </a:p>
          <a:p>
            <a:pPr lvl="1">
              <a:lnSpc>
                <a:spcPct val="140000"/>
              </a:lnSpc>
            </a:pPr>
            <a:r>
              <a:rPr lang="en-US" dirty="0" smtClean="0"/>
              <a:t>Find bugs earlier</a:t>
            </a:r>
          </a:p>
          <a:p>
            <a:pPr>
              <a:lnSpc>
                <a:spcPct val="140000"/>
              </a:lnSpc>
            </a:pPr>
            <a:r>
              <a:rPr lang="en-US" sz="2800" dirty="0" smtClean="0"/>
              <a:t>Ability to react quickly to change</a:t>
            </a:r>
          </a:p>
          <a:p>
            <a:pPr>
              <a:lnSpc>
                <a:spcPct val="140000"/>
              </a:lnSpc>
            </a:pPr>
            <a:r>
              <a:rPr lang="en-US" sz="2800" dirty="0" smtClean="0"/>
              <a:t>Save money and time</a:t>
            </a:r>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38</a:t>
            </a:fld>
            <a:endParaRPr lang="en-US" dirty="0"/>
          </a:p>
        </p:txBody>
      </p:sp>
    </p:spTree>
    <p:extLst>
      <p:ext uri="{BB962C8B-B14F-4D97-AF65-F5344CB8AC3E}">
        <p14:creationId xmlns:p14="http://schemas.microsoft.com/office/powerpoint/2010/main" val="185496173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CD: Tools</a:t>
            </a:r>
            <a:endParaRPr lang="en-US" dirty="0"/>
          </a:p>
        </p:txBody>
      </p:sp>
      <p:sp>
        <p:nvSpPr>
          <p:cNvPr id="5" name="Slide Number Placeholder 4"/>
          <p:cNvSpPr>
            <a:spLocks noGrp="1"/>
          </p:cNvSpPr>
          <p:nvPr>
            <p:ph type="sldNum" sz="quarter" idx="10"/>
          </p:nvPr>
        </p:nvSpPr>
        <p:spPr/>
        <p:txBody>
          <a:bodyPr/>
          <a:lstStyle/>
          <a:p>
            <a:pPr>
              <a:defRPr/>
            </a:pPr>
            <a:fld id="{814667DD-A432-455A-B321-E79691502DFA}" type="slidenum">
              <a:rPr lang="en-US" smtClean="0">
                <a:solidFill>
                  <a:srgbClr val="FFFFFF"/>
                </a:solidFill>
              </a:rPr>
              <a:pPr>
                <a:defRPr/>
              </a:pPr>
              <a:t>39</a:t>
            </a:fld>
            <a:endParaRPr lang="en-US" dirty="0">
              <a:solidFill>
                <a:srgbClr val="FFFFFF"/>
              </a:solidFill>
            </a:endParaRPr>
          </a:p>
        </p:txBody>
      </p:sp>
      <p:pic>
        <p:nvPicPr>
          <p:cNvPr id="6" name="Picture 5" descr="graphic of 45 logos of software tools that are used in the continusou delivery process" title="logos graphi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85" y="907906"/>
            <a:ext cx="8868891" cy="5348889"/>
          </a:xfrm>
          <a:prstGeom prst="rect">
            <a:avLst/>
          </a:prstGeom>
        </p:spPr>
      </p:pic>
    </p:spTree>
    <p:extLst>
      <p:ext uri="{BB962C8B-B14F-4D97-AF65-F5344CB8AC3E}">
        <p14:creationId xmlns:p14="http://schemas.microsoft.com/office/powerpoint/2010/main" val="32253792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a:t>
            </a:fld>
            <a:endParaRPr lang="en-US" dirty="0">
              <a:solidFill>
                <a:srgbClr val="FFFFFF"/>
              </a:solidFill>
            </a:endParaRPr>
          </a:p>
        </p:txBody>
      </p:sp>
      <p:pic>
        <p:nvPicPr>
          <p:cNvPr id="6" name="Picture 5"/>
          <p:cNvPicPr>
            <a:picLocks noChangeAspect="1"/>
          </p:cNvPicPr>
          <p:nvPr/>
        </p:nvPicPr>
        <p:blipFill>
          <a:blip r:embed="rId3"/>
          <a:stretch>
            <a:fillRect/>
          </a:stretch>
        </p:blipFill>
        <p:spPr>
          <a:xfrm>
            <a:off x="956667" y="1482755"/>
            <a:ext cx="7711611" cy="4158703"/>
          </a:xfrm>
          <a:prstGeom prst="rect">
            <a:avLst/>
          </a:prstGeom>
        </p:spPr>
      </p:pic>
    </p:spTree>
    <p:extLst>
      <p:ext uri="{BB962C8B-B14F-4D97-AF65-F5344CB8AC3E}">
        <p14:creationId xmlns:p14="http://schemas.microsoft.com/office/powerpoint/2010/main" val="2076442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Third Way</a:t>
            </a:r>
            <a:endParaRPr lang="en-US" dirty="0"/>
          </a:p>
        </p:txBody>
      </p:sp>
      <p:graphicFrame>
        <p:nvGraphicFramePr>
          <p:cNvPr id="22" name="Diagram 21"/>
          <p:cNvGraphicFramePr/>
          <p:nvPr>
            <p:extLst>
              <p:ext uri="{D42A27DB-BD31-4B8C-83A1-F6EECF244321}">
                <p14:modId xmlns:p14="http://schemas.microsoft.com/office/powerpoint/2010/main" val="986471609"/>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descr="A graphic that starts with &quot;idea, innovation, feature, fix&quot; on the left.  Then design, code, build, test, release, deploy, operate as a row of boxes.  Then an arrow, labeled feedback/continuous improvement, that points back from operate to design.  Above this is a line labeled &quot;DevOps&quot; that stretches from design to operate. Below this is a line labeled &quot;continuous delivery&quot; that stretches from design to deploy.  Below this line is another line labeled &quot;continuous integration&quot; that stretches from design to release.  Below this is a fourth line labeled &quot;agile development&quot; that stretches from design to build." title="CI/CD to DevOps graphic"/>
          <p:cNvGrpSpPr/>
          <p:nvPr/>
        </p:nvGrpSpPr>
        <p:grpSpPr>
          <a:xfrm>
            <a:off x="83730" y="909411"/>
            <a:ext cx="8889064" cy="5148986"/>
            <a:chOff x="83730" y="909411"/>
            <a:chExt cx="8889064" cy="514898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82672"/>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46659"/>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2001121"/>
              <a:ext cx="571929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760127" y="1345377"/>
              <a:ext cx="8212667" cy="0"/>
            </a:xfrm>
            <a:prstGeom prst="straightConnector1">
              <a:avLst/>
            </a:prstGeom>
            <a:ln w="44450">
              <a:solidFill>
                <a:srgbClr val="FF8000"/>
              </a:solidFill>
              <a:headEnd type="arrow"/>
              <a:tailEnd type="arrow"/>
            </a:ln>
            <a:effectLst>
              <a:outerShdw blurRad="50800" dist="38100" dir="5400000" algn="t" rotWithShape="0">
                <a:srgbClr val="FF8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32427"/>
              <a:ext cx="1969672" cy="369332"/>
            </a:xfrm>
            <a:prstGeom prst="rect">
              <a:avLst/>
            </a:prstGeom>
            <a:noFill/>
          </p:spPr>
          <p:txBody>
            <a:bodyPr wrap="none" rtlCol="0">
              <a:spAutoFit/>
            </a:bodyPr>
            <a:lstStyle/>
            <a:p>
              <a:r>
                <a:rPr lang="en-US" dirty="0" smtClean="0"/>
                <a:t>Agile Development</a:t>
              </a:r>
              <a:endParaRPr lang="en-US" dirty="0"/>
            </a:p>
          </p:txBody>
        </p:sp>
        <p:sp>
          <p:nvSpPr>
            <p:cNvPr id="34" name="TextBox 33"/>
            <p:cNvSpPr txBox="1"/>
            <p:nvPr/>
          </p:nvSpPr>
          <p:spPr>
            <a:xfrm>
              <a:off x="1103991" y="2279958"/>
              <a:ext cx="2350298" cy="369332"/>
            </a:xfrm>
            <a:prstGeom prst="rect">
              <a:avLst/>
            </a:prstGeom>
            <a:noFill/>
          </p:spPr>
          <p:txBody>
            <a:bodyPr wrap="none" rtlCol="0">
              <a:spAutoFit/>
            </a:bodyPr>
            <a:lstStyle/>
            <a:p>
              <a:r>
                <a:rPr lang="en-US" dirty="0" smtClean="0"/>
                <a:t>Continuous Integration</a:t>
              </a:r>
              <a:endParaRPr lang="en-US" dirty="0"/>
            </a:p>
          </p:txBody>
        </p:sp>
        <p:sp>
          <p:nvSpPr>
            <p:cNvPr id="35" name="TextBox 34"/>
            <p:cNvSpPr txBox="1"/>
            <p:nvPr/>
          </p:nvSpPr>
          <p:spPr>
            <a:xfrm>
              <a:off x="1103991" y="1508765"/>
              <a:ext cx="2074268" cy="369332"/>
            </a:xfrm>
            <a:prstGeom prst="rect">
              <a:avLst/>
            </a:prstGeom>
            <a:noFill/>
          </p:spPr>
          <p:txBody>
            <a:bodyPr wrap="none" rtlCol="0">
              <a:spAutoFit/>
            </a:bodyPr>
            <a:lstStyle/>
            <a:p>
              <a:r>
                <a:rPr lang="en-US" dirty="0" smtClean="0"/>
                <a:t>Continuous Delivery</a:t>
              </a:r>
              <a:endParaRPr lang="en-US" dirty="0"/>
            </a:p>
          </p:txBody>
        </p:sp>
        <p:sp>
          <p:nvSpPr>
            <p:cNvPr id="36" name="TextBox 35"/>
            <p:cNvSpPr txBox="1"/>
            <p:nvPr/>
          </p:nvSpPr>
          <p:spPr>
            <a:xfrm>
              <a:off x="1256391" y="909411"/>
              <a:ext cx="915635" cy="369332"/>
            </a:xfrm>
            <a:prstGeom prst="rect">
              <a:avLst/>
            </a:prstGeom>
            <a:noFill/>
          </p:spPr>
          <p:txBody>
            <a:bodyPr wrap="none" rtlCol="0">
              <a:spAutoFit/>
            </a:bodyPr>
            <a:lstStyle/>
            <a:p>
              <a:r>
                <a:rPr lang="en-US" dirty="0" smtClean="0"/>
                <a:t>DevOps</a:t>
              </a:r>
              <a:endParaRPr lang="en-US"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sp>
          <p:nvSpPr>
            <p:cNvPr id="3" name="Smiley Face 2"/>
            <p:cNvSpPr/>
            <p:nvPr/>
          </p:nvSpPr>
          <p:spPr>
            <a:xfrm>
              <a:off x="6566636" y="2473311"/>
              <a:ext cx="1954953" cy="1002692"/>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Collaborate</a:t>
              </a:r>
              <a:endParaRPr lang="en-US" dirty="0"/>
            </a:p>
          </p:txBody>
        </p:sp>
      </p:grpSp>
      <p:sp>
        <p:nvSpPr>
          <p:cNvPr id="5" name="Slide Number Placeholder 4"/>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40</a:t>
            </a:fld>
            <a:endParaRPr lang="en-US" dirty="0">
              <a:solidFill>
                <a:srgbClr val="FFFFFF"/>
              </a:solidFill>
            </a:endParaRPr>
          </a:p>
        </p:txBody>
      </p:sp>
      <p:sp>
        <p:nvSpPr>
          <p:cNvPr id="6" name="TextBox 5"/>
          <p:cNvSpPr txBox="1"/>
          <p:nvPr/>
        </p:nvSpPr>
        <p:spPr>
          <a:xfrm>
            <a:off x="3780988" y="3160237"/>
            <a:ext cx="698178" cy="369332"/>
          </a:xfrm>
          <a:prstGeom prst="rect">
            <a:avLst/>
          </a:prstGeom>
          <a:noFill/>
        </p:spPr>
        <p:txBody>
          <a:bodyPr wrap="none" rtlCol="0">
            <a:spAutoFit/>
          </a:bodyPr>
          <a:lstStyle/>
          <a:p>
            <a:r>
              <a:rPr lang="en-US" dirty="0" smtClean="0"/>
              <a:t>2001 </a:t>
            </a:r>
            <a:endParaRPr lang="en-US" dirty="0"/>
          </a:p>
        </p:txBody>
      </p:sp>
      <p:sp>
        <p:nvSpPr>
          <p:cNvPr id="42" name="TextBox 41"/>
          <p:cNvSpPr txBox="1"/>
          <p:nvPr/>
        </p:nvSpPr>
        <p:spPr>
          <a:xfrm>
            <a:off x="5261063" y="2547831"/>
            <a:ext cx="698178" cy="369332"/>
          </a:xfrm>
          <a:prstGeom prst="rect">
            <a:avLst/>
          </a:prstGeom>
          <a:noFill/>
        </p:spPr>
        <p:txBody>
          <a:bodyPr wrap="none" rtlCol="0">
            <a:spAutoFit/>
          </a:bodyPr>
          <a:lstStyle/>
          <a:p>
            <a:r>
              <a:rPr lang="en-US" dirty="0" smtClean="0"/>
              <a:t>2001 </a:t>
            </a:r>
            <a:endParaRPr lang="en-US" dirty="0"/>
          </a:p>
        </p:txBody>
      </p:sp>
      <p:sp>
        <p:nvSpPr>
          <p:cNvPr id="43" name="TextBox 42"/>
          <p:cNvSpPr txBox="1"/>
          <p:nvPr/>
        </p:nvSpPr>
        <p:spPr>
          <a:xfrm>
            <a:off x="6539101" y="1791122"/>
            <a:ext cx="698178" cy="369332"/>
          </a:xfrm>
          <a:prstGeom prst="rect">
            <a:avLst/>
          </a:prstGeom>
          <a:noFill/>
        </p:spPr>
        <p:txBody>
          <a:bodyPr wrap="none" rtlCol="0">
            <a:spAutoFit/>
          </a:bodyPr>
          <a:lstStyle/>
          <a:p>
            <a:r>
              <a:rPr lang="en-US" dirty="0" smtClean="0"/>
              <a:t>2010 </a:t>
            </a:r>
            <a:endParaRPr lang="en-US" dirty="0"/>
          </a:p>
        </p:txBody>
      </p:sp>
      <p:sp>
        <p:nvSpPr>
          <p:cNvPr id="44" name="TextBox 43"/>
          <p:cNvSpPr txBox="1"/>
          <p:nvPr/>
        </p:nvSpPr>
        <p:spPr>
          <a:xfrm>
            <a:off x="8322231" y="1496182"/>
            <a:ext cx="698178" cy="369332"/>
          </a:xfrm>
          <a:prstGeom prst="rect">
            <a:avLst/>
          </a:prstGeom>
          <a:noFill/>
        </p:spPr>
        <p:txBody>
          <a:bodyPr wrap="none" rtlCol="0">
            <a:spAutoFit/>
          </a:bodyPr>
          <a:lstStyle/>
          <a:p>
            <a:r>
              <a:rPr lang="en-US" dirty="0" smtClean="0"/>
              <a:t>2012 </a:t>
            </a:r>
            <a:endParaRPr lang="en-US" dirty="0"/>
          </a:p>
        </p:txBody>
      </p:sp>
    </p:spTree>
    <p:extLst>
      <p:ext uri="{BB962C8B-B14F-4D97-AF65-F5344CB8AC3E}">
        <p14:creationId xmlns:p14="http://schemas.microsoft.com/office/powerpoint/2010/main" val="12941715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41</a:t>
            </a:fld>
            <a:endParaRPr lang="en-US" dirty="0">
              <a:solidFill>
                <a:srgbClr val="FFFFFF"/>
              </a:solidFill>
            </a:endParaRPr>
          </a:p>
        </p:txBody>
      </p:sp>
      <p:sp>
        <p:nvSpPr>
          <p:cNvPr id="5" name="Rectangle 3"/>
          <p:cNvSpPr txBox="1">
            <a:spLocks noChangeArrowheads="1"/>
          </p:cNvSpPr>
          <p:nvPr/>
        </p:nvSpPr>
        <p:spPr bwMode="auto">
          <a:xfrm>
            <a:off x="0" y="695242"/>
            <a:ext cx="8216900" cy="709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889000"/>
            <a:r>
              <a:rPr lang="en-US" sz="2800" dirty="0" smtClean="0"/>
              <a:t>The DevOps movement</a:t>
            </a:r>
            <a:endParaRPr lang="en-US" sz="2800" dirty="0" smtClean="0">
              <a:ea typeface="ヒラギノ角ゴ ProN W6" charset="0"/>
              <a:cs typeface="ヒラギノ角ゴ ProN W6" charset="0"/>
            </a:endParaRPr>
          </a:p>
          <a:p>
            <a:pPr marL="1333500" lvl="1">
              <a:spcBef>
                <a:spcPts val="2175"/>
              </a:spcBef>
            </a:pPr>
            <a:r>
              <a:rPr lang="en-US" sz="2400" dirty="0" smtClean="0"/>
              <a:t>Shares common goals</a:t>
            </a:r>
          </a:p>
          <a:p>
            <a:pPr marL="1333500" lvl="1">
              <a:spcBef>
                <a:spcPts val="2175"/>
              </a:spcBef>
            </a:pPr>
            <a:r>
              <a:rPr lang="en-US" sz="2400" dirty="0" smtClean="0"/>
              <a:t>Development vs. Operations</a:t>
            </a:r>
          </a:p>
          <a:p>
            <a:pPr marL="889000">
              <a:spcBef>
                <a:spcPts val="2175"/>
              </a:spcBef>
            </a:pPr>
            <a:r>
              <a:rPr lang="en-US" sz="2800" dirty="0" smtClean="0"/>
              <a:t>Deployment automation</a:t>
            </a:r>
            <a:endParaRPr lang="en-US" sz="2800" dirty="0" smtClean="0">
              <a:ea typeface="ヒラギノ角ゴ ProN W6" charset="0"/>
              <a:cs typeface="ヒラギノ角ゴ ProN W6" charset="0"/>
            </a:endParaRPr>
          </a:p>
          <a:p>
            <a:pPr marL="1333500" lvl="1">
              <a:spcBef>
                <a:spcPts val="2175"/>
              </a:spcBef>
            </a:pPr>
            <a:r>
              <a:rPr lang="en-US" sz="2400" dirty="0" smtClean="0"/>
              <a:t>Loads of scripts, tools, commercial and open source products</a:t>
            </a:r>
          </a:p>
          <a:p>
            <a:pPr marL="1333500" lvl="1">
              <a:spcBef>
                <a:spcPts val="2175"/>
              </a:spcBef>
            </a:pPr>
            <a:r>
              <a:rPr lang="en-US" sz="2400" dirty="0" smtClean="0"/>
              <a:t>Part/Extension of Continuous Delivery</a:t>
            </a:r>
          </a:p>
          <a:p>
            <a:pPr marL="1333500" lvl="1">
              <a:spcBef>
                <a:spcPts val="2175"/>
              </a:spcBef>
            </a:pPr>
            <a:r>
              <a:rPr lang="en-US" sz="2400" dirty="0" smtClean="0"/>
              <a:t>Goal:  Minimize cycle time, amplify feedback and deliver value smarter/faster</a:t>
            </a:r>
            <a:endParaRPr lang="en-US" sz="2400" dirty="0"/>
          </a:p>
        </p:txBody>
      </p:sp>
      <p:pic>
        <p:nvPicPr>
          <p:cNvPr id="6" name="Picture 4" descr="Stick man on one side of wall saying &quot;I want change&quot; and labeled &quot;Development.&quot;  Stick man on other side of wall saying &quot;I want stablity&quot; and labeled &quot;Operations.&quot;" title="Wall of Confusion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366" y="818865"/>
            <a:ext cx="3078633" cy="2573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52750224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CALMS Model</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42</a:t>
            </a:fld>
            <a:endParaRPr lang="en-US" dirty="0">
              <a:solidFill>
                <a:srgbClr val="FFFFFF"/>
              </a:solidFill>
            </a:endParaRPr>
          </a:p>
        </p:txBody>
      </p:sp>
      <p:pic>
        <p:nvPicPr>
          <p:cNvPr id="5" name="Picture 4"/>
          <p:cNvPicPr>
            <a:picLocks noChangeAspect="1"/>
          </p:cNvPicPr>
          <p:nvPr/>
        </p:nvPicPr>
        <p:blipFill>
          <a:blip r:embed="rId2"/>
          <a:stretch>
            <a:fillRect/>
          </a:stretch>
        </p:blipFill>
        <p:spPr>
          <a:xfrm>
            <a:off x="353945" y="793665"/>
            <a:ext cx="3903274" cy="5169655"/>
          </a:xfrm>
          <a:prstGeom prst="rect">
            <a:avLst/>
          </a:prstGeom>
        </p:spPr>
      </p:pic>
      <p:pic>
        <p:nvPicPr>
          <p:cNvPr id="6" name="Picture 5"/>
          <p:cNvPicPr>
            <a:picLocks noChangeAspect="1"/>
          </p:cNvPicPr>
          <p:nvPr/>
        </p:nvPicPr>
        <p:blipFill>
          <a:blip r:embed="rId3"/>
          <a:stretch>
            <a:fillRect/>
          </a:stretch>
        </p:blipFill>
        <p:spPr>
          <a:xfrm>
            <a:off x="5718943" y="1922891"/>
            <a:ext cx="2641600" cy="3086100"/>
          </a:xfrm>
          <a:prstGeom prst="rect">
            <a:avLst/>
          </a:prstGeom>
        </p:spPr>
      </p:pic>
    </p:spTree>
    <p:extLst>
      <p:ext uri="{BB962C8B-B14F-4D97-AF65-F5344CB8AC3E}">
        <p14:creationId xmlns:p14="http://schemas.microsoft.com/office/powerpoint/2010/main" val="3387649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CALMS Model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Culture</a:t>
            </a:r>
          </a:p>
          <a:p>
            <a:pPr lvl="1"/>
            <a:r>
              <a:rPr lang="en-US" dirty="0" smtClean="0"/>
              <a:t>Hearts and minds, Embrace</a:t>
            </a:r>
          </a:p>
          <a:p>
            <a:r>
              <a:rPr lang="en-US" dirty="0" smtClean="0"/>
              <a:t>Automation</a:t>
            </a:r>
          </a:p>
          <a:p>
            <a:pPr lvl="1"/>
            <a:r>
              <a:rPr lang="en-US" dirty="0" smtClean="0"/>
              <a:t>Of all (most) things; testing, deployment, infrastructure</a:t>
            </a:r>
          </a:p>
          <a:p>
            <a:r>
              <a:rPr lang="en-US" dirty="0" smtClean="0"/>
              <a:t>Lean</a:t>
            </a:r>
          </a:p>
          <a:p>
            <a:pPr lvl="1"/>
            <a:r>
              <a:rPr lang="en-US" dirty="0" smtClean="0"/>
              <a:t>Small batch sizes, value for end-users</a:t>
            </a:r>
          </a:p>
          <a:p>
            <a:r>
              <a:rPr lang="en-US" dirty="0" smtClean="0"/>
              <a:t>Measurement</a:t>
            </a:r>
          </a:p>
          <a:p>
            <a:pPr lvl="1"/>
            <a:r>
              <a:rPr lang="en-US" dirty="0" smtClean="0"/>
              <a:t>Of all things; show the improvement (adaption)</a:t>
            </a:r>
          </a:p>
          <a:p>
            <a:r>
              <a:rPr lang="en-US" dirty="0" smtClean="0"/>
              <a:t>Sharing</a:t>
            </a:r>
          </a:p>
          <a:p>
            <a:pPr lvl="1"/>
            <a:r>
              <a:rPr lang="en-US" dirty="0" smtClean="0"/>
              <a:t>Transparent, Open</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43</a:t>
            </a:fld>
            <a:endParaRPr lang="en-US" dirty="0">
              <a:solidFill>
                <a:srgbClr val="FFFFFF"/>
              </a:solidFill>
            </a:endParaRPr>
          </a:p>
        </p:txBody>
      </p:sp>
    </p:spTree>
    <p:extLst>
      <p:ext uri="{BB962C8B-B14F-4D97-AF65-F5344CB8AC3E}">
        <p14:creationId xmlns:p14="http://schemas.microsoft.com/office/powerpoint/2010/main" val="2259542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Create a “High Trust” Culture</a:t>
            </a:r>
            <a:endParaRPr lang="en-US" dirty="0"/>
          </a:p>
        </p:txBody>
      </p:sp>
      <p:sp>
        <p:nvSpPr>
          <p:cNvPr id="3" name="Content Placeholder 2"/>
          <p:cNvSpPr>
            <a:spLocks noGrp="1"/>
          </p:cNvSpPr>
          <p:nvPr>
            <p:ph idx="1"/>
          </p:nvPr>
        </p:nvSpPr>
        <p:spPr>
          <a:xfrm>
            <a:off x="457200" y="1046018"/>
            <a:ext cx="8229600" cy="4525963"/>
          </a:xfrm>
        </p:spPr>
        <p:txBody>
          <a:bodyPr>
            <a:normAutofit fontScale="77500" lnSpcReduction="20000"/>
          </a:bodyPr>
          <a:lstStyle/>
          <a:p>
            <a:r>
              <a:rPr lang="en-US" dirty="0" smtClean="0"/>
              <a:t>Need Right circumstances</a:t>
            </a:r>
          </a:p>
          <a:p>
            <a:pPr lvl="1"/>
            <a:r>
              <a:rPr lang="en-US" dirty="0" smtClean="0"/>
              <a:t>Remove silos</a:t>
            </a:r>
          </a:p>
          <a:p>
            <a:pPr lvl="1"/>
            <a:r>
              <a:rPr lang="en-US" dirty="0" smtClean="0"/>
              <a:t>Clarify goals and limits</a:t>
            </a:r>
          </a:p>
          <a:p>
            <a:pPr lvl="1"/>
            <a:r>
              <a:rPr lang="en-US" dirty="0" smtClean="0"/>
              <a:t>Strike a balance between technology and employee interaction</a:t>
            </a:r>
          </a:p>
          <a:p>
            <a:pPr lvl="1"/>
            <a:endParaRPr lang="en-US" dirty="0"/>
          </a:p>
          <a:p>
            <a:r>
              <a:rPr lang="en-US" dirty="0" smtClean="0"/>
              <a:t>Empower Teams</a:t>
            </a:r>
          </a:p>
          <a:p>
            <a:pPr lvl="1"/>
            <a:r>
              <a:rPr lang="en-US" dirty="0" smtClean="0"/>
              <a:t>Focus on organizational business goals with teams driving towards them</a:t>
            </a:r>
          </a:p>
          <a:p>
            <a:pPr lvl="1"/>
            <a:r>
              <a:rPr lang="en-US" dirty="0" smtClean="0"/>
              <a:t>Cross-functional business aligned teams</a:t>
            </a:r>
          </a:p>
          <a:p>
            <a:pPr lvl="1"/>
            <a:r>
              <a:rPr lang="en-US" dirty="0" smtClean="0"/>
              <a:t>Experiment/Freedom– take risks – train with each other…</a:t>
            </a:r>
          </a:p>
          <a:p>
            <a:pPr lvl="1"/>
            <a:r>
              <a:rPr lang="en-US" dirty="0" smtClean="0"/>
              <a:t>Maximize your IT professionals collective skills and experience</a:t>
            </a:r>
            <a:r>
              <a:rPr lang="en-US" dirty="0"/>
              <a:t>.</a:t>
            </a:r>
            <a:endParaRPr lang="en-US" dirty="0" smtClean="0"/>
          </a:p>
          <a:p>
            <a:r>
              <a:rPr lang="en-US" dirty="0" smtClean="0"/>
              <a:t>You don’t do DevOps!  There is no recipe….</a:t>
            </a:r>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44</a:t>
            </a:fld>
            <a:endParaRPr lang="en-US" dirty="0">
              <a:solidFill>
                <a:srgbClr val="FFFFFF"/>
              </a:solidFill>
            </a:endParaRPr>
          </a:p>
        </p:txBody>
      </p:sp>
    </p:spTree>
    <p:extLst>
      <p:ext uri="{BB962C8B-B14F-4D97-AF65-F5344CB8AC3E}">
        <p14:creationId xmlns:p14="http://schemas.microsoft.com/office/powerpoint/2010/main" val="5923368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your Team Look like?</a:t>
            </a:r>
            <a:endParaRPr lang="en-US" dirty="0"/>
          </a:p>
        </p:txBody>
      </p:sp>
      <p:pic>
        <p:nvPicPr>
          <p:cNvPr id="4" name="Picture 3" descr="Screen Shot 2015-05-04 at 11.53.0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417638"/>
            <a:ext cx="8409709" cy="5047816"/>
          </a:xfrm>
          <a:prstGeom prst="rect">
            <a:avLst/>
          </a:prstGeom>
        </p:spPr>
      </p:pic>
    </p:spTree>
    <p:extLst>
      <p:ext uri="{BB962C8B-B14F-4D97-AF65-F5344CB8AC3E}">
        <p14:creationId xmlns:p14="http://schemas.microsoft.com/office/powerpoint/2010/main" val="2030624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1206500" y="901700"/>
            <a:ext cx="6718300" cy="5041900"/>
          </a:xfrm>
          <a:prstGeom prst="rect">
            <a:avLst/>
          </a:prstGeom>
        </p:spPr>
      </p:pic>
    </p:spTree>
    <p:extLst>
      <p:ext uri="{BB962C8B-B14F-4D97-AF65-F5344CB8AC3E}">
        <p14:creationId xmlns:p14="http://schemas.microsoft.com/office/powerpoint/2010/main" val="2208118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Slow down First, then speed up.</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47</a:t>
            </a:fld>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0" y="1511300"/>
            <a:ext cx="9144000" cy="3814980"/>
          </a:xfrm>
          <a:prstGeom prst="rect">
            <a:avLst/>
          </a:prstGeom>
        </p:spPr>
      </p:pic>
    </p:spTree>
    <p:extLst>
      <p:ext uri="{BB962C8B-B14F-4D97-AF65-F5344CB8AC3E}">
        <p14:creationId xmlns:p14="http://schemas.microsoft.com/office/powerpoint/2010/main" val="932091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Myths</a:t>
            </a:r>
            <a:endParaRPr lang="en-US" dirty="0"/>
          </a:p>
        </p:txBody>
      </p:sp>
      <p:sp>
        <p:nvSpPr>
          <p:cNvPr id="3" name="Content Placeholder 2"/>
          <p:cNvSpPr>
            <a:spLocks noGrp="1"/>
          </p:cNvSpPr>
          <p:nvPr>
            <p:ph idx="1"/>
          </p:nvPr>
        </p:nvSpPr>
        <p:spPr>
          <a:xfrm>
            <a:off x="457200" y="1346199"/>
            <a:ext cx="8229600" cy="4525963"/>
          </a:xfrm>
        </p:spPr>
        <p:txBody>
          <a:bodyPr/>
          <a:lstStyle/>
          <a:p>
            <a:r>
              <a:rPr lang="en-US" dirty="0"/>
              <a:t>DevOps replaces Agile</a:t>
            </a:r>
          </a:p>
          <a:p>
            <a:r>
              <a:rPr lang="en-US" dirty="0"/>
              <a:t>DevOps replaces ITIL</a:t>
            </a:r>
          </a:p>
          <a:p>
            <a:r>
              <a:rPr lang="en-US" dirty="0"/>
              <a:t>DevOps means </a:t>
            </a:r>
            <a:r>
              <a:rPr lang="en-US" dirty="0" err="1"/>
              <a:t>NoOps</a:t>
            </a:r>
            <a:endParaRPr lang="en-US" dirty="0"/>
          </a:p>
          <a:p>
            <a:r>
              <a:rPr lang="en-US" dirty="0"/>
              <a:t>DevOps is only for open source software</a:t>
            </a:r>
          </a:p>
          <a:p>
            <a:r>
              <a:rPr lang="en-US" dirty="0"/>
              <a:t>DevOps is just “infrastructure as code” or automation</a:t>
            </a:r>
          </a:p>
          <a:p>
            <a:r>
              <a:rPr lang="en-US" dirty="0"/>
              <a:t>DevOps is only for startups and unicorns</a:t>
            </a:r>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48</a:t>
            </a:fld>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5472545" y="1339274"/>
            <a:ext cx="2361104" cy="1763911"/>
          </a:xfrm>
          <a:prstGeom prst="rect">
            <a:avLst/>
          </a:prstGeom>
        </p:spPr>
      </p:pic>
    </p:spTree>
    <p:extLst>
      <p:ext uri="{BB962C8B-B14F-4D97-AF65-F5344CB8AC3E}">
        <p14:creationId xmlns:p14="http://schemas.microsoft.com/office/powerpoint/2010/main" val="2761252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Inspiration!!</a:t>
            </a:r>
            <a:endParaRPr lang="en-US" dirty="0"/>
          </a:p>
        </p:txBody>
      </p:sp>
      <p:sp>
        <p:nvSpPr>
          <p:cNvPr id="3" name="Content Placeholder 2"/>
          <p:cNvSpPr>
            <a:spLocks noGrp="1"/>
          </p:cNvSpPr>
          <p:nvPr>
            <p:ph idx="1"/>
          </p:nvPr>
        </p:nvSpPr>
        <p:spPr/>
        <p:txBody>
          <a:bodyPr/>
          <a:lstStyle/>
          <a:p>
            <a:r>
              <a:rPr lang="en-US" dirty="0"/>
              <a:t>"Simply put, all unicorns were once horses. DevOps is how any horse can become a unicorn, if they want to become one. And in fact, the list of enterprises adopting DevOps continues to grow." </a:t>
            </a:r>
            <a:r>
              <a:rPr lang="en-US" b="1" dirty="0"/>
              <a:t>Gene Kim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49</a:t>
            </a:fld>
            <a:endParaRPr lang="en-US" dirty="0">
              <a:solidFill>
                <a:srgbClr val="FFFFFF"/>
              </a:solidFill>
            </a:endParaRPr>
          </a:p>
        </p:txBody>
      </p:sp>
      <p:pic>
        <p:nvPicPr>
          <p:cNvPr id="5" name="Picture 4"/>
          <p:cNvPicPr>
            <a:picLocks noChangeAspect="1"/>
          </p:cNvPicPr>
          <p:nvPr/>
        </p:nvPicPr>
        <p:blipFill>
          <a:blip r:embed="rId2"/>
          <a:stretch>
            <a:fillRect/>
          </a:stretch>
        </p:blipFill>
        <p:spPr>
          <a:xfrm>
            <a:off x="0" y="2640744"/>
            <a:ext cx="9144000" cy="3434411"/>
          </a:xfrm>
          <a:prstGeom prst="rect">
            <a:avLst/>
          </a:prstGeom>
        </p:spPr>
      </p:pic>
    </p:spTree>
    <p:extLst>
      <p:ext uri="{BB962C8B-B14F-4D97-AF65-F5344CB8AC3E}">
        <p14:creationId xmlns:p14="http://schemas.microsoft.com/office/powerpoint/2010/main" val="19899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271479" y="1156739"/>
            <a:ext cx="8644466" cy="2123658"/>
          </a:xfrm>
          <a:prstGeom prst="rect">
            <a:avLst/>
          </a:prstGeom>
          <a:noFill/>
          <a:ln w="9525">
            <a:noFill/>
            <a:miter lim="800000"/>
            <a:headEnd/>
            <a:tailEnd/>
          </a:ln>
        </p:spPr>
        <p:txBody>
          <a:bodyPr wrap="square">
            <a:spAutoFit/>
          </a:bodyPr>
          <a:lstStyle/>
          <a:p>
            <a:pPr algn="ctr">
              <a:defRPr/>
            </a:pPr>
            <a:r>
              <a:rPr lang="en-US" sz="6600" spc="-300" dirty="0" smtClean="0">
                <a:solidFill>
                  <a:srgbClr val="52BCAA">
                    <a:lumMod val="75000"/>
                  </a:srgbClr>
                </a:solidFill>
                <a:latin typeface="Calibri"/>
              </a:rPr>
              <a:t/>
            </a:r>
            <a:br>
              <a:rPr lang="en-US" sz="6600" spc="-300" dirty="0" smtClean="0">
                <a:solidFill>
                  <a:srgbClr val="52BCAA">
                    <a:lumMod val="75000"/>
                  </a:srgbClr>
                </a:solidFill>
                <a:latin typeface="Calibri"/>
              </a:rPr>
            </a:br>
            <a:endParaRPr lang="en-US" sz="6600" spc="-300" dirty="0">
              <a:solidFill>
                <a:srgbClr val="52BCAA">
                  <a:lumMod val="75000"/>
                </a:srgbClr>
              </a:solidFill>
              <a:latin typeface="Arial" charset="0"/>
            </a:endParaRPr>
          </a:p>
        </p:txBody>
      </p:sp>
      <p:sp>
        <p:nvSpPr>
          <p:cNvPr id="7" name="Subtitle 6"/>
          <p:cNvSpPr>
            <a:spLocks noGrp="1"/>
          </p:cNvSpPr>
          <p:nvPr>
            <p:ph type="subTitle" idx="1"/>
          </p:nvPr>
        </p:nvSpPr>
        <p:spPr/>
        <p:txBody>
          <a:bodyPr/>
          <a:lstStyle/>
          <a:p>
            <a:r>
              <a:rPr lang="en-US" dirty="0" smtClean="0"/>
              <a:t>The Three Ways</a:t>
            </a:r>
            <a:endParaRPr lang="en-US" dirty="0"/>
          </a:p>
        </p:txBody>
      </p:sp>
      <p:sp>
        <p:nvSpPr>
          <p:cNvPr id="2" name="TextBox 1"/>
          <p:cNvSpPr txBox="1"/>
          <p:nvPr/>
        </p:nvSpPr>
        <p:spPr>
          <a:xfrm>
            <a:off x="1627905" y="3668922"/>
            <a:ext cx="6189665" cy="707886"/>
          </a:xfrm>
          <a:prstGeom prst="rect">
            <a:avLst/>
          </a:prstGeom>
          <a:noFill/>
        </p:spPr>
        <p:txBody>
          <a:bodyPr wrap="none" rtlCol="0">
            <a:spAutoFit/>
          </a:bodyPr>
          <a:lstStyle/>
          <a:p>
            <a:r>
              <a:rPr lang="en-US" sz="4000" dirty="0" smtClean="0">
                <a:solidFill>
                  <a:srgbClr val="F79646"/>
                </a:solidFill>
              </a:rPr>
              <a:t>Guiding Principles of </a:t>
            </a:r>
            <a:r>
              <a:rPr lang="en-US" sz="4000" dirty="0" err="1" smtClean="0">
                <a:solidFill>
                  <a:srgbClr val="F79646"/>
                </a:solidFill>
              </a:rPr>
              <a:t>DevOps</a:t>
            </a:r>
            <a:endParaRPr lang="en-US" sz="4000" dirty="0">
              <a:solidFill>
                <a:srgbClr val="F79646"/>
              </a:solidFill>
            </a:endParaRPr>
          </a:p>
        </p:txBody>
      </p:sp>
    </p:spTree>
    <p:extLst>
      <p:ext uri="{BB962C8B-B14F-4D97-AF65-F5344CB8AC3E}">
        <p14:creationId xmlns:p14="http://schemas.microsoft.com/office/powerpoint/2010/main" val="8676303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2508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46" y="0"/>
            <a:ext cx="8229600" cy="1143000"/>
          </a:xfrm>
        </p:spPr>
        <p:txBody>
          <a:bodyPr>
            <a:normAutofit/>
          </a:bodyPr>
          <a:lstStyle/>
          <a:p>
            <a:r>
              <a:rPr lang="en-US" dirty="0" smtClean="0"/>
              <a:t>The First Way</a:t>
            </a:r>
            <a:endParaRPr lang="en-US" dirty="0"/>
          </a:p>
        </p:txBody>
      </p:sp>
      <p:pic>
        <p:nvPicPr>
          <p:cNvPr id="4" name="Picture 3"/>
          <p:cNvPicPr>
            <a:picLocks noChangeAspect="1"/>
          </p:cNvPicPr>
          <p:nvPr/>
        </p:nvPicPr>
        <p:blipFill>
          <a:blip r:embed="rId3"/>
          <a:stretch>
            <a:fillRect/>
          </a:stretch>
        </p:blipFill>
        <p:spPr>
          <a:xfrm>
            <a:off x="1665919" y="1680688"/>
            <a:ext cx="5940908" cy="2218513"/>
          </a:xfrm>
          <a:prstGeom prst="rect">
            <a:avLst/>
          </a:prstGeom>
        </p:spPr>
      </p:pic>
      <p:sp>
        <p:nvSpPr>
          <p:cNvPr id="6" name="TextBox 5"/>
          <p:cNvSpPr txBox="1"/>
          <p:nvPr/>
        </p:nvSpPr>
        <p:spPr>
          <a:xfrm>
            <a:off x="530104" y="4155241"/>
            <a:ext cx="3855542" cy="2677656"/>
          </a:xfrm>
          <a:prstGeom prst="rect">
            <a:avLst/>
          </a:prstGeom>
          <a:noFill/>
        </p:spPr>
        <p:txBody>
          <a:bodyPr wrap="square" rtlCol="0">
            <a:spAutoFit/>
          </a:bodyPr>
          <a:lstStyle/>
          <a:p>
            <a:pPr marL="742950" lvl="1" indent="-285750">
              <a:lnSpc>
                <a:spcPct val="120000"/>
              </a:lnSpc>
              <a:buFont typeface="Arial"/>
              <a:buChar char="•"/>
            </a:pPr>
            <a:r>
              <a:rPr lang="en-US" sz="2400" dirty="0" smtClean="0"/>
              <a:t>Performance of entire system (no silos)</a:t>
            </a:r>
          </a:p>
          <a:p>
            <a:pPr marL="742950" lvl="1" indent="-285750">
              <a:lnSpc>
                <a:spcPct val="120000"/>
              </a:lnSpc>
              <a:buFont typeface="Arial"/>
              <a:buChar char="•"/>
            </a:pPr>
            <a:r>
              <a:rPr lang="en-US" sz="2400" dirty="0" smtClean="0"/>
              <a:t>Business value streams are continuous</a:t>
            </a:r>
          </a:p>
          <a:p>
            <a:pPr marL="742950" lvl="1" indent="-285750">
              <a:lnSpc>
                <a:spcPct val="120000"/>
              </a:lnSpc>
              <a:buFont typeface="Arial"/>
              <a:buChar char="•"/>
            </a:pPr>
            <a:r>
              <a:rPr lang="en-US" sz="2400" dirty="0" smtClean="0"/>
              <a:t>Continuous Integration</a:t>
            </a:r>
          </a:p>
          <a:p>
            <a:pPr lvl="1"/>
            <a:endParaRPr lang="en-US" sz="2400" dirty="0" smtClean="0"/>
          </a:p>
        </p:txBody>
      </p:sp>
      <p:sp>
        <p:nvSpPr>
          <p:cNvPr id="8" name="TextBox 7"/>
          <p:cNvSpPr txBox="1"/>
          <p:nvPr/>
        </p:nvSpPr>
        <p:spPr>
          <a:xfrm>
            <a:off x="4755714" y="4155241"/>
            <a:ext cx="4125120" cy="2653034"/>
          </a:xfrm>
          <a:prstGeom prst="rect">
            <a:avLst/>
          </a:prstGeom>
          <a:noFill/>
        </p:spPr>
        <p:txBody>
          <a:bodyPr wrap="square" rtlCol="0">
            <a:spAutoFit/>
          </a:bodyPr>
          <a:lstStyle/>
          <a:p>
            <a:pPr marL="742950" lvl="1" indent="-285750">
              <a:lnSpc>
                <a:spcPct val="140000"/>
              </a:lnSpc>
              <a:buFont typeface="Arial"/>
              <a:buChar char="•"/>
            </a:pPr>
            <a:r>
              <a:rPr lang="en-US" sz="2400" dirty="0" smtClean="0"/>
              <a:t>No downstream defects</a:t>
            </a:r>
          </a:p>
          <a:p>
            <a:pPr marL="742950" lvl="1" indent="-285750">
              <a:lnSpc>
                <a:spcPct val="140000"/>
              </a:lnSpc>
              <a:buFont typeface="Arial"/>
              <a:buChar char="•"/>
            </a:pPr>
            <a:r>
              <a:rPr lang="en-US" sz="2400" dirty="0" smtClean="0"/>
              <a:t>Increase flow</a:t>
            </a:r>
          </a:p>
          <a:p>
            <a:pPr marL="742950" lvl="1" indent="-285750">
              <a:lnSpc>
                <a:spcPct val="140000"/>
              </a:lnSpc>
              <a:buFont typeface="Arial"/>
              <a:buChar char="•"/>
            </a:pPr>
            <a:r>
              <a:rPr lang="en-US" sz="2400" dirty="0" smtClean="0"/>
              <a:t>Increase system understanding</a:t>
            </a:r>
          </a:p>
          <a:p>
            <a:pPr>
              <a:lnSpc>
                <a:spcPct val="140000"/>
              </a:lnSpc>
            </a:pPr>
            <a:endParaRPr lang="en-US" sz="2400" dirty="0" smtClean="0"/>
          </a:p>
        </p:txBody>
      </p:sp>
      <p:sp>
        <p:nvSpPr>
          <p:cNvPr id="9" name="TextBox 8"/>
          <p:cNvSpPr txBox="1"/>
          <p:nvPr/>
        </p:nvSpPr>
        <p:spPr>
          <a:xfrm>
            <a:off x="6093306" y="3750742"/>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sp>
        <p:nvSpPr>
          <p:cNvPr id="11" name="TextBox 10"/>
          <p:cNvSpPr txBox="1"/>
          <p:nvPr/>
        </p:nvSpPr>
        <p:spPr>
          <a:xfrm>
            <a:off x="1665919" y="917082"/>
            <a:ext cx="5912646" cy="461665"/>
          </a:xfrm>
          <a:prstGeom prst="rect">
            <a:avLst/>
          </a:prstGeom>
          <a:noFill/>
        </p:spPr>
        <p:txBody>
          <a:bodyPr wrap="none" rtlCol="0">
            <a:spAutoFit/>
          </a:bodyPr>
          <a:lstStyle/>
          <a:p>
            <a:r>
              <a:rPr lang="en-US" sz="2400" dirty="0" smtClean="0">
                <a:solidFill>
                  <a:srgbClr val="F79646"/>
                </a:solidFill>
              </a:rPr>
              <a:t>Emphasizes performance of the entire system</a:t>
            </a:r>
            <a:endParaRPr lang="en-US" sz="2400" dirty="0">
              <a:solidFill>
                <a:srgbClr val="F79646"/>
              </a:solidFill>
            </a:endParaRPr>
          </a:p>
        </p:txBody>
      </p:sp>
    </p:spTree>
    <p:extLst>
      <p:ext uri="{BB962C8B-B14F-4D97-AF65-F5344CB8AC3E}">
        <p14:creationId xmlns:p14="http://schemas.microsoft.com/office/powerpoint/2010/main" val="22900089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Second Way</a:t>
            </a:r>
            <a:endParaRPr lang="en-US" dirty="0"/>
          </a:p>
        </p:txBody>
      </p:sp>
      <p:sp>
        <p:nvSpPr>
          <p:cNvPr id="5" name="TextBox 4"/>
          <p:cNvSpPr txBox="1"/>
          <p:nvPr/>
        </p:nvSpPr>
        <p:spPr>
          <a:xfrm>
            <a:off x="2178325" y="955972"/>
            <a:ext cx="515477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the right to left feedback loops</a:t>
            </a:r>
            <a:endParaRPr lang="en-US" sz="2400" dirty="0">
              <a:solidFill>
                <a:srgbClr val="F79646"/>
              </a:solidFill>
            </a:endParaRPr>
          </a:p>
        </p:txBody>
      </p:sp>
      <p:sp>
        <p:nvSpPr>
          <p:cNvPr id="6" name="TextBox 5"/>
          <p:cNvSpPr txBox="1"/>
          <p:nvPr/>
        </p:nvSpPr>
        <p:spPr>
          <a:xfrm>
            <a:off x="530104" y="4155241"/>
            <a:ext cx="3855542" cy="2012859"/>
          </a:xfrm>
          <a:prstGeom prst="rect">
            <a:avLst/>
          </a:prstGeom>
          <a:noFill/>
        </p:spPr>
        <p:txBody>
          <a:bodyPr wrap="square" rtlCol="0">
            <a:spAutoFit/>
          </a:bodyPr>
          <a:lstStyle/>
          <a:p>
            <a:pPr marL="742950" lvl="1" indent="-285750">
              <a:lnSpc>
                <a:spcPct val="140000"/>
              </a:lnSpc>
              <a:buFont typeface="Arial"/>
              <a:buChar char="•"/>
            </a:pPr>
            <a:r>
              <a:rPr lang="en-US" sz="2400" dirty="0" smtClean="0"/>
              <a:t>Shorten and Amplify feedback loops </a:t>
            </a:r>
          </a:p>
          <a:p>
            <a:pPr marL="742950" lvl="1" indent="-285750">
              <a:lnSpc>
                <a:spcPct val="140000"/>
              </a:lnSpc>
              <a:buFont typeface="Arial"/>
              <a:buChar char="•"/>
            </a:pPr>
            <a:r>
              <a:rPr lang="en-US" sz="2400" dirty="0" smtClean="0"/>
              <a:t>Continuous Delivery</a:t>
            </a:r>
          </a:p>
          <a:p>
            <a:pPr lvl="1"/>
            <a:endParaRPr lang="en-US" sz="2400" dirty="0" smtClean="0"/>
          </a:p>
        </p:txBody>
      </p:sp>
      <p:sp>
        <p:nvSpPr>
          <p:cNvPr id="7" name="TextBox 6"/>
          <p:cNvSpPr txBox="1"/>
          <p:nvPr/>
        </p:nvSpPr>
        <p:spPr>
          <a:xfrm>
            <a:off x="4204210" y="4155241"/>
            <a:ext cx="4758354" cy="2135969"/>
          </a:xfrm>
          <a:prstGeom prst="rect">
            <a:avLst/>
          </a:prstGeom>
          <a:noFill/>
        </p:spPr>
        <p:txBody>
          <a:bodyPr wrap="square" rtlCol="0">
            <a:spAutoFit/>
          </a:bodyPr>
          <a:lstStyle/>
          <a:p>
            <a:pPr marL="742950" lvl="1" indent="-285750">
              <a:lnSpc>
                <a:spcPct val="140000"/>
              </a:lnSpc>
              <a:buFont typeface="Arial"/>
              <a:buChar char="•"/>
            </a:pPr>
            <a:r>
              <a:rPr lang="en-US" sz="2400" dirty="0" smtClean="0"/>
              <a:t>Understand &amp; respond to customers (internal/external)</a:t>
            </a:r>
          </a:p>
          <a:p>
            <a:pPr marL="742950" lvl="1" indent="-285750">
              <a:lnSpc>
                <a:spcPct val="140000"/>
              </a:lnSpc>
              <a:buFont typeface="Arial"/>
              <a:buChar char="•"/>
            </a:pPr>
            <a:r>
              <a:rPr lang="en-US" sz="2400" dirty="0" smtClean="0"/>
              <a:t>Knowledge is embedded </a:t>
            </a:r>
          </a:p>
          <a:p>
            <a:pPr>
              <a:lnSpc>
                <a:spcPct val="140000"/>
              </a:lnSpc>
            </a:pPr>
            <a:endParaRPr lang="en-US" sz="2400" dirty="0" smtClean="0"/>
          </a:p>
        </p:txBody>
      </p:sp>
      <p:sp>
        <p:nvSpPr>
          <p:cNvPr id="8" name="TextBox 7"/>
          <p:cNvSpPr txBox="1"/>
          <p:nvPr/>
        </p:nvSpPr>
        <p:spPr>
          <a:xfrm>
            <a:off x="5654638" y="3773503"/>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9" name="Picture 8"/>
          <p:cNvPicPr>
            <a:picLocks noChangeAspect="1"/>
          </p:cNvPicPr>
          <p:nvPr/>
        </p:nvPicPr>
        <p:blipFill>
          <a:blip r:embed="rId3"/>
          <a:stretch>
            <a:fillRect/>
          </a:stretch>
        </p:blipFill>
        <p:spPr>
          <a:xfrm>
            <a:off x="2235523" y="1475541"/>
            <a:ext cx="5080000" cy="2275201"/>
          </a:xfrm>
          <a:prstGeom prst="rect">
            <a:avLst/>
          </a:prstGeom>
        </p:spPr>
      </p:pic>
    </p:spTree>
    <p:extLst>
      <p:ext uri="{BB962C8B-B14F-4D97-AF65-F5344CB8AC3E}">
        <p14:creationId xmlns:p14="http://schemas.microsoft.com/office/powerpoint/2010/main" val="241825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Third Way</a:t>
            </a:r>
            <a:endParaRPr lang="en-US" dirty="0"/>
          </a:p>
        </p:txBody>
      </p:sp>
      <p:sp>
        <p:nvSpPr>
          <p:cNvPr id="5" name="TextBox 4"/>
          <p:cNvSpPr txBox="1"/>
          <p:nvPr/>
        </p:nvSpPr>
        <p:spPr>
          <a:xfrm>
            <a:off x="857525" y="927906"/>
            <a:ext cx="744506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a culture that fosters experimentation &amp; mastery</a:t>
            </a:r>
            <a:endParaRPr lang="en-US" sz="2400" dirty="0">
              <a:solidFill>
                <a:srgbClr val="F79646"/>
              </a:solidFill>
            </a:endParaRPr>
          </a:p>
        </p:txBody>
      </p:sp>
      <p:sp>
        <p:nvSpPr>
          <p:cNvPr id="6" name="TextBox 5"/>
          <p:cNvSpPr txBox="1"/>
          <p:nvPr/>
        </p:nvSpPr>
        <p:spPr>
          <a:xfrm>
            <a:off x="304800" y="4013759"/>
            <a:ext cx="3747009" cy="2529923"/>
          </a:xfrm>
          <a:prstGeom prst="rect">
            <a:avLst/>
          </a:prstGeom>
          <a:noFill/>
        </p:spPr>
        <p:txBody>
          <a:bodyPr wrap="square" rtlCol="0">
            <a:spAutoFit/>
          </a:bodyPr>
          <a:lstStyle/>
          <a:p>
            <a:pPr marL="285750" indent="-285750">
              <a:lnSpc>
                <a:spcPct val="140000"/>
              </a:lnSpc>
              <a:buFont typeface="Arial"/>
              <a:buChar char="•"/>
            </a:pPr>
            <a:r>
              <a:rPr lang="en-US" sz="2400" dirty="0" smtClean="0"/>
              <a:t>Experimentation, fail fast and often</a:t>
            </a:r>
          </a:p>
          <a:p>
            <a:pPr marL="285750" indent="-285750">
              <a:lnSpc>
                <a:spcPct val="140000"/>
              </a:lnSpc>
              <a:buFont typeface="Arial"/>
              <a:buChar char="•"/>
            </a:pPr>
            <a:r>
              <a:rPr lang="en-US" sz="2400" dirty="0" smtClean="0"/>
              <a:t>Repetition/Practice = Mastery precursor</a:t>
            </a:r>
          </a:p>
          <a:p>
            <a:pPr lvl="1"/>
            <a:endParaRPr lang="en-US" sz="2400" dirty="0" smtClean="0"/>
          </a:p>
        </p:txBody>
      </p:sp>
      <p:sp>
        <p:nvSpPr>
          <p:cNvPr id="7" name="TextBox 6"/>
          <p:cNvSpPr txBox="1"/>
          <p:nvPr/>
        </p:nvSpPr>
        <p:spPr>
          <a:xfrm>
            <a:off x="3780877" y="3979893"/>
            <a:ext cx="5363123" cy="3170099"/>
          </a:xfrm>
          <a:prstGeom prst="rect">
            <a:avLst/>
          </a:prstGeom>
          <a:noFill/>
        </p:spPr>
        <p:txBody>
          <a:bodyPr wrap="square" rtlCol="0">
            <a:spAutoFit/>
          </a:bodyPr>
          <a:lstStyle/>
          <a:p>
            <a:pPr marL="742950" lvl="1" indent="-285750">
              <a:lnSpc>
                <a:spcPct val="140000"/>
              </a:lnSpc>
              <a:buFont typeface="Arial"/>
              <a:buChar char="•"/>
            </a:pPr>
            <a:r>
              <a:rPr lang="en-US" sz="2400" dirty="0" smtClean="0"/>
              <a:t>Time allocated to improve daily work</a:t>
            </a:r>
          </a:p>
          <a:p>
            <a:pPr marL="742950" lvl="1" indent="-285750">
              <a:lnSpc>
                <a:spcPct val="140000"/>
              </a:lnSpc>
              <a:buFont typeface="Arial"/>
              <a:buChar char="•"/>
            </a:pPr>
            <a:r>
              <a:rPr lang="en-US" sz="2400" dirty="0" smtClean="0"/>
              <a:t>Rewards for taking risks (culture)</a:t>
            </a:r>
          </a:p>
          <a:p>
            <a:pPr marL="742950" lvl="1" indent="-285750">
              <a:lnSpc>
                <a:spcPct val="140000"/>
              </a:lnSpc>
              <a:buFont typeface="Arial"/>
              <a:buChar char="•"/>
            </a:pPr>
            <a:r>
              <a:rPr lang="en-US" sz="2400" dirty="0" smtClean="0"/>
              <a:t>Introduce faults into system to harden </a:t>
            </a:r>
          </a:p>
          <a:p>
            <a:pPr>
              <a:lnSpc>
                <a:spcPct val="140000"/>
              </a:lnSpc>
            </a:pPr>
            <a:endParaRPr lang="en-US" sz="2400" dirty="0" smtClean="0"/>
          </a:p>
        </p:txBody>
      </p:sp>
      <p:sp>
        <p:nvSpPr>
          <p:cNvPr id="8" name="TextBox 7"/>
          <p:cNvSpPr txBox="1"/>
          <p:nvPr/>
        </p:nvSpPr>
        <p:spPr>
          <a:xfrm>
            <a:off x="5502238" y="3632021"/>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3" name="Picture 2"/>
          <p:cNvPicPr>
            <a:picLocks noChangeAspect="1"/>
          </p:cNvPicPr>
          <p:nvPr/>
        </p:nvPicPr>
        <p:blipFill>
          <a:blip r:embed="rId3"/>
          <a:stretch>
            <a:fillRect/>
          </a:stretch>
        </p:blipFill>
        <p:spPr>
          <a:xfrm>
            <a:off x="2099733" y="1570236"/>
            <a:ext cx="5080969" cy="2071469"/>
          </a:xfrm>
          <a:prstGeom prst="rect">
            <a:avLst/>
          </a:prstGeom>
        </p:spPr>
      </p:pic>
    </p:spTree>
    <p:extLst>
      <p:ext uri="{BB962C8B-B14F-4D97-AF65-F5344CB8AC3E}">
        <p14:creationId xmlns:p14="http://schemas.microsoft.com/office/powerpoint/2010/main" val="419121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First Way</a:t>
            </a:r>
            <a:endParaRPr lang="en-US" dirty="0"/>
          </a:p>
        </p:txBody>
      </p:sp>
      <p:sp>
        <p:nvSpPr>
          <p:cNvPr id="39" name="Explosion 2 38"/>
          <p:cNvSpPr/>
          <p:nvPr/>
        </p:nvSpPr>
        <p:spPr>
          <a:xfrm>
            <a:off x="0" y="3005834"/>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diagram is a line labeled &quot;continuous integration&quot; that stretches from design to release.  Below this is another line labeled &quot;agile development&quot; that stretches from design to build." title="Continuous Integration diagram"/>
          <p:cNvGrpSpPr/>
          <p:nvPr/>
        </p:nvGrpSpPr>
        <p:grpSpPr>
          <a:xfrm>
            <a:off x="83730" y="1707721"/>
            <a:ext cx="8889064" cy="4494300"/>
            <a:chOff x="83730" y="1707721"/>
            <a:chExt cx="8889064" cy="4494300"/>
          </a:xfrm>
        </p:grpSpPr>
        <p:graphicFrame>
          <p:nvGraphicFramePr>
            <p:cNvPr id="22" name="Diagram 21"/>
            <p:cNvGraphicFramePr/>
            <p:nvPr>
              <p:extLst>
                <p:ext uri="{D42A27DB-BD31-4B8C-83A1-F6EECF244321}">
                  <p14:modId xmlns:p14="http://schemas.microsoft.com/office/powerpoint/2010/main" val="897403645"/>
                </p:ext>
              </p:extLst>
            </p:nvPr>
          </p:nvGraphicFramePr>
          <p:xfrm>
            <a:off x="760127" y="1940465"/>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Curved Up Arrow 22"/>
            <p:cNvSpPr/>
            <p:nvPr/>
          </p:nvSpPr>
          <p:spPr>
            <a:xfrm rot="10800000">
              <a:off x="1447004"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30275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2838349"/>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216293"/>
              <a:ext cx="446203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416018"/>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1707721"/>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7" name="Curved Up Arrow 36"/>
            <p:cNvSpPr/>
            <p:nvPr/>
          </p:nvSpPr>
          <p:spPr>
            <a:xfrm flipH="1">
              <a:off x="1069889" y="4448986"/>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4559132"/>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3679424"/>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186613"/>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9</a:t>
            </a:fld>
            <a:endParaRPr lang="en-US" dirty="0">
              <a:solidFill>
                <a:srgbClr val="FFFFFF"/>
              </a:solidFill>
            </a:endParaRPr>
          </a:p>
        </p:txBody>
      </p:sp>
    </p:spTree>
    <p:extLst>
      <p:ext uri="{BB962C8B-B14F-4D97-AF65-F5344CB8AC3E}">
        <p14:creationId xmlns:p14="http://schemas.microsoft.com/office/powerpoint/2010/main" val="13884888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1199</TotalTime>
  <Words>3267</Words>
  <Application>Microsoft Macintosh PowerPoint</Application>
  <PresentationFormat>On-screen Show (4:3)</PresentationFormat>
  <Paragraphs>554</Paragraphs>
  <Slides>50</Slides>
  <Notes>33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DevOps Tearing Down the Walls</vt:lpstr>
      <vt:lpstr>DevOps is…</vt:lpstr>
      <vt:lpstr>What is DevOps?</vt:lpstr>
      <vt:lpstr>DevOps</vt:lpstr>
      <vt:lpstr>PowerPoint Presentation</vt:lpstr>
      <vt:lpstr>The First Way</vt:lpstr>
      <vt:lpstr>The Second Way</vt:lpstr>
      <vt:lpstr>The Third Way</vt:lpstr>
      <vt:lpstr>Exploring the First Way</vt:lpstr>
      <vt:lpstr>What is Agile Development?</vt:lpstr>
      <vt:lpstr>Agile Manifesto – February 2001</vt:lpstr>
      <vt:lpstr>Shared Context drives Quality</vt:lpstr>
      <vt:lpstr>At it’s Simplest</vt:lpstr>
      <vt:lpstr>Build Automation &amp; Continuous Integration</vt:lpstr>
      <vt:lpstr>Continuous Integration (CI)</vt:lpstr>
      <vt:lpstr>CI: Basics</vt:lpstr>
      <vt:lpstr>CI: Benefits</vt:lpstr>
      <vt:lpstr>CI: Desired Habits</vt:lpstr>
      <vt:lpstr>CI: Ten Principles</vt:lpstr>
      <vt:lpstr>CI: Prerequisites </vt:lpstr>
      <vt:lpstr>CI: Tools</vt:lpstr>
      <vt:lpstr>Exploring the Second Way</vt:lpstr>
      <vt:lpstr>PowerPoint Presentation</vt:lpstr>
      <vt:lpstr>1st Agile Principle</vt:lpstr>
      <vt:lpstr>Continuous…</vt:lpstr>
      <vt:lpstr>PowerPoint Presentation</vt:lpstr>
      <vt:lpstr>Continuous Delivery: Overview</vt:lpstr>
      <vt:lpstr>Principles</vt:lpstr>
      <vt:lpstr>Prerequisites</vt:lpstr>
      <vt:lpstr>Deployment Pipeline</vt:lpstr>
      <vt:lpstr>Agile Test Quadrants</vt:lpstr>
      <vt:lpstr>PowerPoint Presentation</vt:lpstr>
      <vt:lpstr>Pipeline Construction</vt:lpstr>
      <vt:lpstr>PowerPoint Presentation</vt:lpstr>
      <vt:lpstr>Commit Stage</vt:lpstr>
      <vt:lpstr>Acceptance Stage</vt:lpstr>
      <vt:lpstr>Manual Stage</vt:lpstr>
      <vt:lpstr>CD: Benefits</vt:lpstr>
      <vt:lpstr>CD: Tools</vt:lpstr>
      <vt:lpstr>Exploring The Third Way</vt:lpstr>
      <vt:lpstr>DevOps</vt:lpstr>
      <vt:lpstr>DevOps – CALMS Model</vt:lpstr>
      <vt:lpstr>DevOps – CALMS Model</vt:lpstr>
      <vt:lpstr>Create a “High Trust” Culture</vt:lpstr>
      <vt:lpstr>What does your Team Look like?</vt:lpstr>
      <vt:lpstr>PowerPoint Presentation</vt:lpstr>
      <vt:lpstr>Slow down First, then speed up.</vt:lpstr>
      <vt:lpstr>DevOps Myths</vt:lpstr>
      <vt:lpstr>DevOps – Inspiration!!</vt:lpstr>
      <vt:lpstr>PowerPoint Presentation</vt:lpstr>
    </vt:vector>
  </TitlesOfParts>
  <Company>LitheSpeed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Raj Indugula</dc:creator>
  <cp:lastModifiedBy>ROB Brown</cp:lastModifiedBy>
  <cp:revision>96</cp:revision>
  <dcterms:created xsi:type="dcterms:W3CDTF">2015-05-02T11:53:24Z</dcterms:created>
  <dcterms:modified xsi:type="dcterms:W3CDTF">2015-05-04T17:10:33Z</dcterms:modified>
</cp:coreProperties>
</file>