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_rels/notesSlide2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_rels/presentation.xml.rels" ContentType="application/vnd.openxmlformats-package.relationships+xml"/>
  <Override PartName="/ppt/media/image28.png" ContentType="image/png"/>
  <Override PartName="/ppt/media/image1.wmf" ContentType="image/x-wmf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20.wmf" ContentType="image/x-wmf"/>
  <Override PartName="/ppt/media/image21.png" ContentType="image/png"/>
  <Override PartName="/ppt/media/image58.png" ContentType="image/png"/>
  <Override PartName="/ppt/media/image19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2.wmf" ContentType="image/x-wmf"/>
  <Override PartName="/ppt/media/image29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14.wmf" ContentType="image/x-wmf"/>
  <Override PartName="/ppt/media/image53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37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1.wmf" ContentType="image/x-wmf"/>
  <Override PartName="/ppt/media/image50.png" ContentType="image/png"/>
  <Override PartName="/ppt/media/image38.png" ContentType="image/png"/>
  <Override PartName="/ppt/media/image41.png" ContentType="image/png"/>
  <Override PartName="/ppt/media/image44.png" ContentType="image/png"/>
  <Override PartName="/ppt/media/image46.png" ContentType="image/png"/>
  <Override PartName="/ppt/media/image48.png" ContentType="image/png"/>
  <Override PartName="/ppt/media/image13.png" ContentType="image/png"/>
  <Override PartName="/ppt/media/image40.png" ContentType="image/png"/>
  <Override PartName="/ppt/media/image8.wmf" ContentType="image/x-wmf"/>
  <Override PartName="/ppt/media/image51.png" ContentType="image/png"/>
  <Override PartName="/ppt/media/image52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5.png" ContentType="image/png"/>
  <Override PartName="/ppt/media/image5.wmf" ContentType="image/x-wmf"/>
  <Override PartName="/ppt/media/image57.png" ContentType="image/png"/>
  <Override PartName="/ppt/media/image35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10.png" ContentType="image/png"/>
  <Override PartName="/ppt/media/image47.png" ContentType="image/png"/>
  <Override PartName="/ppt/media/image49.png" ContentType="image/png"/>
  <Override PartName="/ppt/media/image12.png" ContentType="image/png"/>
  <Override PartName="/ppt/media/image39.png" ContentType="image/png"/>
  <Override PartName="/ppt/media/image9.png" ContentType="image/png"/>
  <Override PartName="/ppt/media/image17.wmf" ContentType="image/x-wmf"/>
  <Override PartName="/ppt/media/image56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1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2E7389F-FCDF-4BEE-B1CA-DF6282EC4FA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677619-976A-463E-86DC-4237BE957FD8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88FE1B-53A1-436A-96AA-E51D19285AE8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BCCD44-893D-4791-9B36-0972752EE36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NOAA = National Oceanic and Atmospheric Administration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ECB929-610A-4AB9-8516-BA58763EE8B2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50F70F-04DF-4A37-BF2B-20DB1AF27059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DFEDCC-A5FD-4199-BF97-5B1D54D97BE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Means percentile below 300: 96.69988213864781%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Medians percentile below 300: 97.78206364513018%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Minimums percentile below 300: 98.74638379942141%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Maximums percentile below 300: 81.58148505303761%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Means percentile below 300: 96.69988213864781%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Medians percentile below 300: 97.78206364513018%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Minimums percentile below 300: 98.74638379942141%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Maximums percentile below 300: 81.58148505303761%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Means percentile below 300: 96.69988213864781%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Medians percentile below 300: 97.78206364513018%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Minimums percentile below 300: 98.74638379942141%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Maximums percentile below 300: 81.58148505303761%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Means percentile below 300: 96.69988213864781%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Medians percentile below 300: 97.78206364513018%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Minimums percentile below 300: 98.74638379942141%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Maximums percentile below 300: 81.58148505303761%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79717E-35C5-4407-A713-7C370638D1A6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503109-AC95-480B-9185-48DD3BC1E7B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392C5B-82F8-4A29-AB8A-8D99B5BA17A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29C22B-CC47-4CF8-BC74-84EC76F579D6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642E72-2CBA-40DE-9E95-DF60B169429C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13E06F-E517-424A-86B4-FBEDD7346F5D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F6436D-C761-40CC-96B6-7AE060D528BB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5E08BF-E2B6-42C9-8910-42F5A559255B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E0D1DC-9EAE-47BC-B322-14DF940E1A71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B8FF12-06D3-4FE9-86B3-CA2BF9265D1B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80FEAA-3AD6-490E-8101-5D7DD11C257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F98405-BD75-4C8A-8370-0334126398D7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2CA556-EDCA-486B-939C-297ADE31333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A1E939-56BC-48B0-9C0A-1321F68ED10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11F98D-D427-40B8-9BDD-BA7965F90BF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6F1A9E-C2CF-4CDA-903A-A24C7FBD11C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D9C27C-1B49-4746-8370-F89ABE1BE7FD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526BA8-DCAC-4684-99C0-656081D4EC09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DD305C-AD2C-4C68-92FD-463ABDAC3E6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CF60F5-B6FA-462A-865F-B35F6AF33B0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E6F888-5279-49A3-8FB2-CA009F2B95F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55B5E6-C666-4CB1-A3DE-2AE3BD91E60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wmf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wmf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image" Target="../media/image17.wmf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png"/><Relationship Id="rId3" Type="http://schemas.openxmlformats.org/officeDocument/2006/relationships/image" Target="../media/image20.wmf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0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-7560" y="-7560"/>
            <a:ext cx="2742120" cy="913320"/>
          </a:xfrm>
          <a:prstGeom prst="rect">
            <a:avLst/>
          </a:prstGeom>
          <a:ln w="0">
            <a:noFill/>
          </a:ln>
        </p:spPr>
      </p:pic>
      <p:sp>
        <p:nvSpPr>
          <p:cNvPr id="2" name="Line"/>
          <p:cNvSpPr/>
          <p:nvPr/>
        </p:nvSpPr>
        <p:spPr>
          <a:xfrm>
            <a:off x="3442680" y="1371600"/>
            <a:ext cx="360" cy="502920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UND Logo" descr="University of North Dakota Logo"/>
          <p:cNvPicPr/>
          <p:nvPr/>
        </p:nvPicPr>
        <p:blipFill>
          <a:blip r:embed="rId4"/>
          <a:stretch/>
        </p:blipFill>
        <p:spPr>
          <a:xfrm>
            <a:off x="251640" y="2208240"/>
            <a:ext cx="3146400" cy="3146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45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85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87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127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129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169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0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171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</a:t>
            </a:r>
            <a:r>
              <a:rPr b="0" lang="en-US" sz="1800" spc="-1" strike="noStrike">
                <a:latin typeface="Arial"/>
              </a:rPr>
              <a:t>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212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214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254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256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</a:t>
            </a:r>
            <a:r>
              <a:rPr b="0" lang="en-US" sz="1800" spc="-1" strike="noStrike">
                <a:latin typeface="Arial"/>
              </a:rPr>
              <a:t>nth </a:t>
            </a:r>
            <a:r>
              <a:rPr b="0" lang="en-US" sz="1800" spc="-1" strike="noStrike">
                <a:latin typeface="Arial"/>
              </a:rPr>
              <a:t>Outlin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7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76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76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76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3787560" y="1371600"/>
            <a:ext cx="4898160" cy="314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ffffff"/>
                </a:solidFill>
                <a:latin typeface="Arial"/>
              </a:rPr>
              <a:t>Sun Based Localization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3787560" y="4533840"/>
            <a:ext cx="4898160" cy="186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Position Based On Lat and Lon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914400" y="251460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Calculate the solar position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will need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Latitude and Longitude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(Iterative)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Current Date and UTC Time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at Location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Elapsed Julian Days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(calculated by subtracting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date from January 1</a:t>
            </a:r>
            <a:r>
              <a:rPr b="0" lang="en-US" sz="2400" spc="-1" strike="noStrike" baseline="33000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2000)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Declination Angle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Hour Angle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12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5816BE3-C3BE-45E4-A15C-469954173052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Testing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ldNum" idx="13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F6FEAA5-218E-48D6-B402-25D8D0E98C70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489600" y="1960200"/>
            <a:ext cx="7967880" cy="41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For Testing we used a manually imported expected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azimuth and elevation.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In the future we hope to integrate this for use with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camera calculations as previously discussed.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Tested on different global cities at there local noon in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UTC time.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Ran each city 1800 times stepping 0.1 degrees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between -3 and 3 for each alt and az.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Small Scale Testing With Intentional Error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Num" idx="14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2426103-2B83-45C2-B3B9-7C2474EB7B11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41" name="PlaceHolder 12"/>
          <p:cNvSpPr txBox="1"/>
          <p:nvPr/>
        </p:nvSpPr>
        <p:spPr>
          <a:xfrm>
            <a:off x="915120" y="251568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NOAA data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was used for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small scale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website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provided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azimuths and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altitudes for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specific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locations and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times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Allowed for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testing on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several cities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around the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world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Example Result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ldNum" idx="15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97059A8-13C3-4686-BE63-D3BA2A31F3C9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44" name="Slide Subhead 2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Bismark, ND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325080" y="2971800"/>
            <a:ext cx="3002040" cy="2971800"/>
          </a:xfrm>
          <a:prstGeom prst="rect">
            <a:avLst/>
          </a:prstGeom>
          <a:ln w="0">
            <a:noFill/>
          </a:ln>
        </p:spPr>
      </p:pic>
      <p:pic>
        <p:nvPicPr>
          <p:cNvPr id="346" name="" descr=""/>
          <p:cNvPicPr/>
          <p:nvPr/>
        </p:nvPicPr>
        <p:blipFill>
          <a:blip r:embed="rId2"/>
          <a:stretch/>
        </p:blipFill>
        <p:spPr>
          <a:xfrm>
            <a:off x="3494520" y="2743200"/>
            <a:ext cx="5669640" cy="340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Testing more locations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ldNum" idx="16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AF8C40A-0208-4C7D-8255-CEF92C6DDE9F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49" name="PlaceHolder 25"/>
          <p:cNvSpPr txBox="1"/>
          <p:nvPr/>
        </p:nvSpPr>
        <p:spPr>
          <a:xfrm>
            <a:off x="914400" y="251460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Once single run tests were working we than ran a large scale test on randomly generated Cities.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We randomly generated over 9,000 (9,334 to be exact)  random combinations of cities and times to be ran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Each city followed the same parameters as the individual tests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36"/>
          <p:cNvSpPr/>
          <p:nvPr/>
        </p:nvSpPr>
        <p:spPr>
          <a:xfrm>
            <a:off x="462960" y="1143360"/>
            <a:ext cx="822852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Large Scale Testing Results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911520" y="1954080"/>
            <a:ext cx="7318080" cy="467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5"/>
          <p:cNvSpPr/>
          <p:nvPr/>
        </p:nvSpPr>
        <p:spPr>
          <a:xfrm>
            <a:off x="228600" y="1143360"/>
            <a:ext cx="846288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Large Scale Testing Results </a:t>
            </a: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(Zoomed)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934200" y="1885680"/>
            <a:ext cx="7066800" cy="451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30"/>
          <p:cNvSpPr/>
          <p:nvPr/>
        </p:nvSpPr>
        <p:spPr>
          <a:xfrm>
            <a:off x="457200" y="1143360"/>
            <a:ext cx="823428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 </a:t>
            </a: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Personal Testing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685800" y="2057400"/>
            <a:ext cx="4343400" cy="316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For personal testing we measured the shadows of various object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Roads Signs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Cardboard Boxes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Shoes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Phones were used as a compass to find north and the corresponding azimuth angles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5229720" y="2105280"/>
            <a:ext cx="2999880" cy="269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29"/>
          <p:cNvSpPr/>
          <p:nvPr/>
        </p:nvSpPr>
        <p:spPr>
          <a:xfrm>
            <a:off x="228600" y="1143360"/>
            <a:ext cx="846288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 </a:t>
            </a: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Personal Testing Results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1"/>
          <a:stretch/>
        </p:blipFill>
        <p:spPr>
          <a:xfrm>
            <a:off x="1184760" y="1895400"/>
            <a:ext cx="6359040" cy="427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31"/>
          <p:cNvSpPr/>
          <p:nvPr/>
        </p:nvSpPr>
        <p:spPr>
          <a:xfrm>
            <a:off x="457200" y="1143360"/>
            <a:ext cx="823428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Work To Be Done and Applications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457200" y="2286000"/>
            <a:ext cx="800100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More extensive personal testing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More shadow measurements with different and more precise tools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Measurements using gimble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Automated localization using gimble and sun detection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1379520"/>
            <a:ext cx="8225280" cy="589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Premise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921600" y="1985760"/>
            <a:ext cx="7309080" cy="441396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91440" bIns="9144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algorithms being used will assume that the object to be localized is in a GPS denied environment with no prior knowledge of location.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find a general location based on calculable information relating to the position of the sun and current UTC time.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4"/>
          </p:nvPr>
        </p:nvSpPr>
        <p:spPr>
          <a:xfrm>
            <a:off x="8458200" y="6180120"/>
            <a:ext cx="68472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4815DDB-69BF-4877-8AE2-F81AA1DA2D4D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Appendix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914400" y="251460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Supporting Math (21 -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23)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Single Test Images (24 -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33)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Large Test Result graphs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(34 – 37)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Personal Testing Results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(38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17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AF9A252-EC68-4ABD-8361-E0A1D653F1C1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Declination Angle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ldNum" idx="18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A01E9F4-0729-4A0C-A44E-2B4C61FA74B3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66" name="Slide Subhead 4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The angular distance from the zenith of the observer at the equator and the sun at solar noon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685800" y="2554920"/>
            <a:ext cx="7967880" cy="41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dOmega = 2.1429 - 0.0010394594 * dElapsedJulianDays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dMeanLongitude = 4.8950630 + 0.017202791698 * dElapsedJulianDays # Radians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dMeanAnomaly = (6.2400600 + 0.0172019699 * dElapsedJulianDays)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dEclipticLongitude = dMeanLongitude + 0.03341607 * math.sin(dMeanAnomaly) + 0.00034894 * math.sin(2 * dMeanAnomaly) - 0.0001134 - 0.0000203 * math.sin(dOmega)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dEclipticObliquity = 0.4090928 - 6.2140e-9 * dElapsedJulianDays + 0.0000396 * math.cos(dOmega)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dSin_EclipticLongitude = math.sin(dEclipticLongitude)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dY = math.cos(dEclipticObliquity) * dSin_EclipticLongitude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dX = math.cos(dEclipticLongitude)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dRightAscension = math.atan2(dY, dX) if dRightAscension &lt; 0.0: dRightAscension += (2 * math.pi)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dDeclination = math.asin(math.sin(dEclipticObliquity) * dSin_EclipticLongitude)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Hour Angle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ldNum" idx="19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04C62A6-BA36-4FF9-BE17-2DF3BB13593A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70" name="Slide Subhead 5"/>
          <p:cNvSpPr/>
          <p:nvPr/>
        </p:nvSpPr>
        <p:spPr>
          <a:xfrm>
            <a:off x="691560" y="2020680"/>
            <a:ext cx="776052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The angular displacement of the sun east or west of the local meridian due to rotation of the earth on its axis at 15° per hour with morning being negative and afternoon being positive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685800" y="2971800"/>
            <a:ext cx="7967880" cy="44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Local Standad Time Meridian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LSTM = 15 * abs(0) # LSTM = 15 * UTC Difference which is zero if given UTC Time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Equation of time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B = math.radians((360/365) * (day_of_year - 81))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EoT = 9.87*math.sin(2*B) - 7.53*math.cos(B) - 1.5*math.sin(B)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Time Correction Factor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TC = 4 * (longitude - LSTM) + EoT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Local Solar Time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LST = ((60 * datetime.hour) + datetime.minute + TC) / 60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Hour Angle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hour_angle = math.radians(15 * (LST - 12))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Alt, and Azm Angles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ldNum" idx="20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FB843E7-6B5A-4158-A576-8D8DA057FA49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489600" y="1960200"/>
            <a:ext cx="7967880" cy="44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altitude_angle = math.asin(math.sin(latitude) * math.sin(declination_angle) +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math.cos(latitude) * math.cos(declination_angle) *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math.cos(hour_angle))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azimuth_angle = math.atan2(-math.cos(declination_angle) * math.sin(hour_angle),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math.cos(latitude) * math.sin(declination_angle) -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math.sin(latitude) * math.cos(declination_angle) 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math.cos(hour_angle))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altitude_deg = math.degrees(altitude_angle)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azimuth_deg = math.degrees(azimuth_angle)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ldNum" idx="21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42E485D-E5D3-415A-ADE5-216C95322A21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77" name="Slide Subhead 6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Bismark, ND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78" name="" descr=""/>
          <p:cNvPicPr/>
          <p:nvPr/>
        </p:nvPicPr>
        <p:blipFill>
          <a:blip r:embed="rId1"/>
          <a:stretch/>
        </p:blipFill>
        <p:spPr>
          <a:xfrm>
            <a:off x="325080" y="2971800"/>
            <a:ext cx="3002040" cy="2971800"/>
          </a:xfrm>
          <a:prstGeom prst="rect">
            <a:avLst/>
          </a:prstGeom>
          <a:ln w="0">
            <a:noFill/>
          </a:ln>
        </p:spPr>
      </p:pic>
      <p:pic>
        <p:nvPicPr>
          <p:cNvPr id="379" name="" descr=""/>
          <p:cNvPicPr/>
          <p:nvPr/>
        </p:nvPicPr>
        <p:blipFill>
          <a:blip r:embed="rId2"/>
          <a:stretch/>
        </p:blipFill>
        <p:spPr>
          <a:xfrm>
            <a:off x="3494520" y="2743200"/>
            <a:ext cx="5669640" cy="340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sldNum" idx="22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01E145B-A5F9-44CC-AF48-0D04684E5985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82" name="Slide Subhead 13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Bismark, ND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84" name="" descr=""/>
          <p:cNvPicPr/>
          <p:nvPr/>
        </p:nvPicPr>
        <p:blipFill>
          <a:blip r:embed="rId2"/>
          <a:stretch/>
        </p:blipFill>
        <p:spPr>
          <a:xfrm>
            <a:off x="50292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85" name="" descr=""/>
          <p:cNvPicPr/>
          <p:nvPr/>
        </p:nvPicPr>
        <p:blipFill>
          <a:blip r:embed="rId3"/>
          <a:stretch/>
        </p:blipFill>
        <p:spPr>
          <a:xfrm>
            <a:off x="2514600" y="375768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ldNum" idx="23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670D7CF-1788-4440-9E04-E0EF2E469A92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88" name="Slide Subhead 7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Honolulu, HI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244800" y="2971800"/>
            <a:ext cx="3192840" cy="2743200"/>
          </a:xfrm>
          <a:prstGeom prst="rect">
            <a:avLst/>
          </a:prstGeom>
          <a:ln w="0">
            <a:noFill/>
          </a:ln>
        </p:spPr>
      </p:pic>
      <p:pic>
        <p:nvPicPr>
          <p:cNvPr id="390" name="" descr=""/>
          <p:cNvPicPr/>
          <p:nvPr/>
        </p:nvPicPr>
        <p:blipFill>
          <a:blip r:embed="rId2"/>
          <a:stretch/>
        </p:blipFill>
        <p:spPr>
          <a:xfrm>
            <a:off x="3657600" y="2743200"/>
            <a:ext cx="533412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ldNum" idx="24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0E98C12-47A3-43EE-9945-F129E75BB6B1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93" name="Slide Subhead 14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Honolulu, HI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96" name="" descr=""/>
          <p:cNvPicPr/>
          <p:nvPr/>
        </p:nvPicPr>
        <p:blipFill>
          <a:blip r:embed="rId3"/>
          <a:stretch/>
        </p:blipFill>
        <p:spPr>
          <a:xfrm>
            <a:off x="264348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ldNum" idx="25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9FB964B-10BA-4941-A7A1-95456277E0EF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99" name="Slide Subhead 8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Johannesberg, South Africa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238320" y="3324600"/>
            <a:ext cx="2962080" cy="2619000"/>
          </a:xfrm>
          <a:prstGeom prst="rect">
            <a:avLst/>
          </a:prstGeom>
          <a:ln w="0">
            <a:noFill/>
          </a:ln>
        </p:spPr>
      </p:pic>
      <p:pic>
        <p:nvPicPr>
          <p:cNvPr id="401" name="" descr=""/>
          <p:cNvPicPr/>
          <p:nvPr/>
        </p:nvPicPr>
        <p:blipFill>
          <a:blip r:embed="rId2"/>
          <a:stretch/>
        </p:blipFill>
        <p:spPr>
          <a:xfrm>
            <a:off x="3429000" y="2962440"/>
            <a:ext cx="5349600" cy="320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sldNum" idx="26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D06797E-D185-46AB-B925-BC6A2DF9026F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04" name="Slide Subhead 15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Johannesberg, South Africa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06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07" name="" descr=""/>
          <p:cNvPicPr/>
          <p:nvPr/>
        </p:nvPicPr>
        <p:blipFill>
          <a:blip r:embed="rId3"/>
          <a:stretch/>
        </p:blipFill>
        <p:spPr>
          <a:xfrm>
            <a:off x="274320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1379520"/>
            <a:ext cx="8225280" cy="589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Assumed Variables and Conditions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921600" y="1985760"/>
            <a:ext cx="7309080" cy="441396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91440" bIns="91440" anchor="t">
            <a:noAutofit/>
          </a:bodyPr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have a camera that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 track onto the sun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or we have the ability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gather object height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 shadow lengths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We have the ability to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know true north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have the current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time and date in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Coordinated Universal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Time (UTC)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5"/>
          </p:nvPr>
        </p:nvSpPr>
        <p:spPr>
          <a:xfrm>
            <a:off x="8458200" y="6180120"/>
            <a:ext cx="68472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6F81D27-FFAE-45DB-8789-1D47B7710F4D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sldNum" idx="27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BE64EC2-15FC-428C-8101-CAF900A6CA91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10" name="Slide Subhead 9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Lima, Peru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11" name="" descr=""/>
          <p:cNvPicPr/>
          <p:nvPr/>
        </p:nvPicPr>
        <p:blipFill>
          <a:blip r:embed="rId1"/>
          <a:stretch/>
        </p:blipFill>
        <p:spPr>
          <a:xfrm>
            <a:off x="437400" y="2971800"/>
            <a:ext cx="2991600" cy="2882160"/>
          </a:xfrm>
          <a:prstGeom prst="rect">
            <a:avLst/>
          </a:prstGeom>
          <a:ln w="0">
            <a:noFill/>
          </a:ln>
        </p:spPr>
      </p:pic>
      <p:pic>
        <p:nvPicPr>
          <p:cNvPr id="412" name="" descr=""/>
          <p:cNvPicPr/>
          <p:nvPr/>
        </p:nvPicPr>
        <p:blipFill>
          <a:blip r:embed="rId2"/>
          <a:stretch/>
        </p:blipFill>
        <p:spPr>
          <a:xfrm>
            <a:off x="3657600" y="2971800"/>
            <a:ext cx="4800600" cy="288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sldNum" idx="28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BE12375-E251-4B78-B331-B92807DD0BA4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15" name="Slide Subhead 16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Lima, Peru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16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17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18" name="" descr=""/>
          <p:cNvPicPr/>
          <p:nvPr/>
        </p:nvPicPr>
        <p:blipFill>
          <a:blip r:embed="rId3"/>
          <a:stretch/>
        </p:blipFill>
        <p:spPr>
          <a:xfrm>
            <a:off x="274320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5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ldNum" idx="29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7C37623-3950-4CE1-BEC9-2A1EFD84D6A6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21" name="Slide Subhead 10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London, England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22" name="" descr=""/>
          <p:cNvPicPr/>
          <p:nvPr/>
        </p:nvPicPr>
        <p:blipFill>
          <a:blip r:embed="rId1"/>
          <a:stretch/>
        </p:blipFill>
        <p:spPr>
          <a:xfrm>
            <a:off x="228600" y="2971800"/>
            <a:ext cx="3000240" cy="2890440"/>
          </a:xfrm>
          <a:prstGeom prst="rect">
            <a:avLst/>
          </a:prstGeom>
          <a:ln w="0">
            <a:noFill/>
          </a:ln>
        </p:spPr>
      </p:pic>
      <p:pic>
        <p:nvPicPr>
          <p:cNvPr id="423" name="" descr=""/>
          <p:cNvPicPr/>
          <p:nvPr/>
        </p:nvPicPr>
        <p:blipFill>
          <a:blip r:embed="rId2"/>
          <a:stretch/>
        </p:blipFill>
        <p:spPr>
          <a:xfrm>
            <a:off x="3429000" y="2880000"/>
            <a:ext cx="5106240" cy="306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ldNum" idx="30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F327707-F98A-4471-B493-8C46E05550E8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26" name="Slide Subhead 17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London, England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28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29" name="" descr=""/>
          <p:cNvPicPr/>
          <p:nvPr/>
        </p:nvPicPr>
        <p:blipFill>
          <a:blip r:embed="rId3"/>
          <a:stretch/>
        </p:blipFill>
        <p:spPr>
          <a:xfrm>
            <a:off x="274320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472680" y="1104840"/>
            <a:ext cx="8214120" cy="552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" descr=""/>
          <p:cNvPicPr/>
          <p:nvPr/>
        </p:nvPicPr>
        <p:blipFill>
          <a:blip r:embed="rId1"/>
          <a:stretch/>
        </p:blipFill>
        <p:spPr>
          <a:xfrm>
            <a:off x="333720" y="914400"/>
            <a:ext cx="8581680" cy="577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" descr=""/>
          <p:cNvPicPr/>
          <p:nvPr/>
        </p:nvPicPr>
        <p:blipFill>
          <a:blip r:embed="rId1"/>
          <a:stretch/>
        </p:blipFill>
        <p:spPr>
          <a:xfrm>
            <a:off x="685800" y="1183680"/>
            <a:ext cx="7756920" cy="521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7985520" cy="537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1184760" y="1895400"/>
            <a:ext cx="6359040" cy="427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1379520"/>
            <a:ext cx="8225280" cy="589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What Needs to be Calculated Pre Search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921600" y="2057400"/>
            <a:ext cx="7309080" cy="441396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91440" bIns="91440" anchor="t">
            <a:noAutofit/>
          </a:bodyPr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Solar Azimuth – This is the angle of the sun relative to North (Degrees)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Solar Altitude/Elevation – This is the angle of the sun over the horizon (Degrees)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Lat, Lon – Current Lat, Lon can be estimated using the calculated azimuth and elevation.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6"/>
          </p:nvPr>
        </p:nvSpPr>
        <p:spPr>
          <a:xfrm>
            <a:off x="8458200" y="6180120"/>
            <a:ext cx="68472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A067394-F081-4F78-A6F1-A03982FDCA3D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 Search Calculations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91200" y="2020320"/>
            <a:ext cx="776052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Solar Azimuth and Elevation with Camera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914400" y="2477520"/>
            <a:ext cx="7314120" cy="392220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Assuming the camera at our disposal is on a gimble, we can take that data to extract our angles.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will also need to account for the angle of the vehicle.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IMU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Horizon detection and leveling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sldNum" idx="7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76189D8-4468-4ACB-9A34-D3D2B310F90D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 Search Calculations Continued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691200" y="2020320"/>
            <a:ext cx="776052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Solar Azimuth with Shadow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914400" y="2477520"/>
            <a:ext cx="4342680" cy="392220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all we have is a shadow and object we can still find what we need.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solar azimuth can be calculated by measuring the angle clockwise from north that a shadow takes from a top down view of the casting object.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sldNum" idx="8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85D431B-0915-4030-BC8F-0C12CC56440A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5486400" y="2743200"/>
            <a:ext cx="2998080" cy="28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 Search Calculations Continued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91200" y="2020320"/>
            <a:ext cx="776052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Solar Elevation with Shadow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914400" y="2477520"/>
            <a:ext cx="4342680" cy="392220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all we have is a shadow and object we can still find what we need.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solar elevation can be found using the tangent between the height of an object and its corresponding shadow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sldNum" idx="9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375BC07-1D90-4576-8105-6AC62F1A626E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5496120" y="2743200"/>
            <a:ext cx="310680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Starting the Search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914400" y="2057400"/>
            <a:ext cx="7314480" cy="43423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Once a local azimuth and altitude have been found, we can use that along with our UTC time to begin testing for our current latitude and longitude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10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0BD6203-C1F6-47DB-8B26-E29B6B961432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How we are Finding Lat Lon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914400" y="2057400"/>
            <a:ext cx="7314480" cy="43423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find our Lat Lon, we are going to use an iterative refinement search.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Iterative Refinement – We will begin by taking large steps across the globe to find generalizations and then stepping down our search size as we get closer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***Note, we could cut down the testing size simply by eliminating certain lat lons based on day or night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11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FBBE530-FC1D-4A7C-AB01-FB9A015C4D6E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75de8b18-0d20-4bbd-afca-90ddc8012e31" xsi:nil="true"/>
    <Leaders xmlns="75de8b18-0d20-4bbd-afca-90ddc8012e31">
      <UserInfo>
        <DisplayName/>
        <AccountId xsi:nil="true"/>
        <AccountType/>
      </UserInfo>
    </Leaders>
    <Member_Groups xmlns="75de8b18-0d20-4bbd-afca-90ddc8012e31">
      <UserInfo>
        <DisplayName/>
        <AccountId xsi:nil="true"/>
        <AccountType/>
      </UserInfo>
    </Member_Groups>
    <Owner xmlns="75de8b18-0d20-4bbd-afca-90ddc8012e31">
      <UserInfo>
        <DisplayName/>
        <AccountId xsi:nil="true"/>
        <AccountType/>
      </UserInfo>
    </Owner>
    <Members xmlns="75de8b18-0d20-4bbd-afca-90ddc8012e31">
      <UserInfo>
        <DisplayName/>
        <AccountId xsi:nil="true"/>
        <AccountType/>
      </UserInfo>
    </Members>
    <AppVersion xmlns="75de8b18-0d20-4bbd-afca-90ddc8012e31" xsi:nil="true"/>
    <FolderType xmlns="75de8b18-0d20-4bbd-afca-90ddc8012e31" xsi:nil="true"/>
    <CultureName xmlns="75de8b18-0d20-4bbd-afca-90ddc8012e31" xsi:nil="true"/>
    <Distribution_Groups xmlns="75de8b18-0d20-4bbd-afca-90ddc8012e31" xsi:nil="true"/>
    <DefaultSectionNames xmlns="75de8b18-0d20-4bbd-afca-90ddc8012e31" xsi:nil="true"/>
    <Invited_Members xmlns="75de8b18-0d20-4bbd-afca-90ddc8012e31" xsi:nil="true"/>
    <TeamsChannelId xmlns="75de8b18-0d20-4bbd-afca-90ddc8012e31" xsi:nil="true"/>
    <Invited_Leaders xmlns="75de8b18-0d20-4bbd-afca-90ddc8012e31" xsi:nil="true"/>
    <IsNotebookLocked xmlns="75de8b18-0d20-4bbd-afca-90ddc8012e31" xsi:nil="true"/>
    <Math_Settings xmlns="75de8b18-0d20-4bbd-afca-90ddc8012e31" xsi:nil="true"/>
    <Templates xmlns="75de8b18-0d20-4bbd-afca-90ddc8012e31" xsi:nil="true"/>
    <Has_Leaders_Only_SectionGroup xmlns="75de8b18-0d20-4bbd-afca-90ddc8012e31" xsi:nil="true"/>
    <Is_Collaboration_Space_Locked xmlns="75de8b18-0d20-4bbd-afca-90ddc8012e31" xsi:nil="true"/>
    <LMS_Mappings xmlns="75de8b18-0d20-4bbd-afca-90ddc8012e31" xsi:nil="true"/>
    <TaxCatchAll xmlns="7108a25f-0732-4d51-82e7-dfc57b6faacf" xsi:nil="true"/>
    <lcf76f155ced4ddcb4097134ff3c332f xmlns="75de8b18-0d20-4bbd-afca-90ddc8012e31">
      <Terms xmlns="http://schemas.microsoft.com/office/infopath/2007/PartnerControls"/>
    </lcf76f155ced4ddcb4097134ff3c332f>
    <Self_Registration_Enabled xmlns="75de8b18-0d20-4bbd-afca-90ddc8012e3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A5A8A83377BF4C8AED7A9229F48746" ma:contentTypeVersion="36" ma:contentTypeDescription="Create a new document." ma:contentTypeScope="" ma:versionID="7daa0832208b5ecbf2cb38b1fc99431a">
  <xsd:schema xmlns:xsd="http://www.w3.org/2001/XMLSchema" xmlns:xs="http://www.w3.org/2001/XMLSchema" xmlns:p="http://schemas.microsoft.com/office/2006/metadata/properties" xmlns:ns2="75de8b18-0d20-4bbd-afca-90ddc8012e31" xmlns:ns3="7108a25f-0732-4d51-82e7-dfc57b6faacf" targetNamespace="http://schemas.microsoft.com/office/2006/metadata/properties" ma:root="true" ma:fieldsID="10645a76d2513b225325c0904f1d4368" ns2:_="" ns3:_="">
    <xsd:import namespace="75de8b18-0d20-4bbd-afca-90ddc8012e31"/>
    <xsd:import namespace="7108a25f-0732-4d51-82e7-dfc57b6faacf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de8b18-0d20-4bbd-afca-90ddc8012e31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35" nillable="true" ma:taxonomy="true" ma:internalName="lcf76f155ced4ddcb4097134ff3c332f" ma:taxonomyFieldName="MediaServiceImageTags" ma:displayName="Image Tags" ma:readOnly="false" ma:fieldId="{5cf76f15-5ced-4ddc-b409-7134ff3c332f}" ma:taxonomyMulti="true" ma:sspId="1286ec34-a2ae-4ac6-b6b4-0b3167cce8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9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4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4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8a25f-0732-4d51-82e7-dfc57b6faacf" elementFormDefault="qualified">
    <xsd:import namespace="http://schemas.microsoft.com/office/2006/documentManagement/types"/>
    <xsd:import namespace="http://schemas.microsoft.com/office/infopath/2007/PartnerControls"/>
    <xsd:element name="SharedWithUsers" ma:index="3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6" nillable="true" ma:displayName="Taxonomy Catch All Column" ma:hidden="true" ma:list="{3f81e5e1-8d42-4b9e-bbf7-3d9d21836f26}" ma:internalName="TaxCatchAll" ma:showField="CatchAllData" ma:web="7108a25f-0732-4d51-82e7-dfc57b6faa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2D8ADA-F7F0-4139-B9A2-74B080EC99EB}">
  <ds:schemaRefs>
    <ds:schemaRef ds:uri="7108a25f-0732-4d51-82e7-dfc57b6faacf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75de8b18-0d20-4bbd-afca-90ddc8012e31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82C40D-B172-4FBB-96C6-542488CA6D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3B796E-6347-4FB4-BAA9-47E20E98A2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de8b18-0d20-4bbd-afca-90ddc8012e31"/>
    <ds:schemaRef ds:uri="7108a25f-0732-4d51-82e7-dfc57b6faa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Title Slides</Template>
  <TotalTime>60</TotalTime>
  <Application>LibreOffice/7.3.7.2$Linux_X86_64 LibreOffice_project/30$Build-2</Application>
  <AppVersion>15.0000</AppVersion>
  <Words>3314</Words>
  <Paragraphs>367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2023-09-27T14:37:09Z</dcterms:created>
  <dc:creator>Prazak, Rachel</dc:creator>
  <dc:description/>
  <dc:language>en-US</dc:language>
  <cp:lastModifiedBy/>
  <dcterms:modified xsi:type="dcterms:W3CDTF">2024-06-13T11:07:54Z</dcterms:modified>
  <cp:revision>14</cp:revision>
  <dc:subject/>
  <dc:title>CLICK TO EDIT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0x010100F1A5A8A83377BF4C8AED7A9229F48746</vt:lpwstr>
  </property>
  <property fmtid="{D5CDD505-2E9C-101B-9397-08002B2CF9AE}" pid="3" name="MediaServiceImageTags">
    <vt:lpwstr/>
  </property>
  <property fmtid="{D5CDD505-2E9C-101B-9397-08002B2CF9AE}" pid="4" name="Notes">
    <vt:i4>29</vt:i4>
  </property>
  <property fmtid="{D5CDD505-2E9C-101B-9397-08002B2CF9AE}" pid="5" name="PresentationFormat">
    <vt:lpwstr>On-screen Show (4:3)</vt:lpwstr>
  </property>
  <property fmtid="{D5CDD505-2E9C-101B-9397-08002B2CF9AE}" pid="6" name="Slides">
    <vt:i4>29</vt:i4>
  </property>
</Properties>
</file>