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2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media/image28.png" ContentType="image/png"/>
  <Override PartName="/ppt/media/image1.wmf" ContentType="image/x-wmf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0.wmf" ContentType="image/x-wmf"/>
  <Override PartName="/ppt/media/image21.png" ContentType="image/png"/>
  <Override PartName="/ppt/media/image58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2.wmf" ContentType="image/x-wmf"/>
  <Override PartName="/ppt/media/image29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14.wmf" ContentType="image/x-wmf"/>
  <Override PartName="/ppt/media/image53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37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1.wmf" ContentType="image/x-wmf"/>
  <Override PartName="/ppt/media/image50.png" ContentType="image/png"/>
  <Override PartName="/ppt/media/image38.png" ContentType="image/png"/>
  <Override PartName="/ppt/media/image41.png" ContentType="image/png"/>
  <Override PartName="/ppt/media/image44.png" ContentType="image/png"/>
  <Override PartName="/ppt/media/image46.png" ContentType="image/png"/>
  <Override PartName="/ppt/media/image48.png" ContentType="image/png"/>
  <Override PartName="/ppt/media/image13.png" ContentType="image/png"/>
  <Override PartName="/ppt/media/image40.png" ContentType="image/png"/>
  <Override PartName="/ppt/media/image8.wmf" ContentType="image/x-wmf"/>
  <Override PartName="/ppt/media/image51.png" ContentType="image/png"/>
  <Override PartName="/ppt/media/image52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5.png" ContentType="image/png"/>
  <Override PartName="/ppt/media/image5.wmf" ContentType="image/x-wmf"/>
  <Override PartName="/ppt/media/image57.png" ContentType="image/png"/>
  <Override PartName="/ppt/media/image35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10.png" ContentType="image/png"/>
  <Override PartName="/ppt/media/image47.png" ContentType="image/png"/>
  <Override PartName="/ppt/media/image49.png" ContentType="image/png"/>
  <Override PartName="/ppt/media/image12.png" ContentType="image/png"/>
  <Override PartName="/ppt/media/image39.png" ContentType="image/png"/>
  <Override PartName="/ppt/media/image9.png" ContentType="image/png"/>
  <Override PartName="/ppt/media/image17.wmf" ContentType="image/x-wmf"/>
  <Override PartName="/ppt/media/image5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41A9707-A6C0-4C5D-991F-B5EE310333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AC9F5E-1700-4D9F-8C4B-0EC39349561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5F6245-208B-404B-A457-175CC214C3B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CDF935-1539-4FB6-9FB6-48787EAA760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NOAA = National Oceanic and Atmospheric Administration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E9489B-69EB-4901-B265-5DB259132D9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B12EED-813B-4103-AAAB-43A96001556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957106-70A4-44B2-903D-69BDD0EFA39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Means percentile below 300: 96.69988213864781%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Medians percentile below 300: 97.78206364513018%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Minimums percentile below 300: 98.74638379942141%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Maximums percentile below 300: 81.58148505303761%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Means percentile below 300: 96.69988213864781%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Medians percentile below 300: 97.78206364513018%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Minimums percentile below 300: 98.74638379942141%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Maximums percentile below 300: 81.58148505303761%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Means percentile below 300: 96.69988213864781%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Medians percentile below 300: 97.78206364513018%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Minimums percentile below 300: 98.74638379942141%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Maximums percentile below 300: 81.58148505303761%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Means percentile below 300: 96.69988213864781%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Medians percentile below 300: 97.78206364513018%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Minimums percentile below 300: 98.74638379942141%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Maximums percentile below 300: 81.58148505303761%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547054-CE88-4C59-8D8C-D3BF077E943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6F9486-DD27-4883-966D-E4145EB9B36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F2684-061D-43D6-9332-AA338540BCB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907FB3-1EA6-4F2E-B5B0-29DBB0A5766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513F2-94F5-4374-979A-BF4BC194FDA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B7259-B81C-4E8A-AE02-A304B8308BC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CFEFB5-C436-4B86-A400-9460694BBF6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122547-8ADC-44EF-A87A-9036673391E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7362C7-88CB-494E-899D-384C71DE55B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51A73-4494-4BCB-8B08-0229BF839DF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683E94-800E-4A5E-9906-F9A66971783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69925D-D355-4662-8EC3-0EAEA2AEF68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684CA9-CF4A-4026-9DAA-E112FF5C47B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459721-81E3-4FBE-AFEC-E4F9287254F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CA1197-91D6-4111-9DEA-AD95FCFA8DE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148E13-3F21-4F22-8274-3ADA7B8ED13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242E37-CFB4-4F58-9028-08BB9E3F55F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188FF1-CEF4-49B3-A8B8-AF084D56C77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8B8127-3A72-4DA2-8E73-F287A634940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C1054-977A-432A-81B2-C885C4BD120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6A505D-6A01-4F97-A3AD-98D4619C8B7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203E4A-DA0A-44AF-9EB0-59DD914BC30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-7560" y="-7560"/>
            <a:ext cx="2742120" cy="913320"/>
          </a:xfrm>
          <a:prstGeom prst="rect">
            <a:avLst/>
          </a:prstGeom>
          <a:ln w="0">
            <a:noFill/>
          </a:ln>
        </p:spPr>
      </p:pic>
      <p:sp>
        <p:nvSpPr>
          <p:cNvPr id="2" name="Line"/>
          <p:cNvSpPr/>
          <p:nvPr/>
        </p:nvSpPr>
        <p:spPr>
          <a:xfrm>
            <a:off x="3442680" y="1371600"/>
            <a:ext cx="360" cy="50292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UND Logo" descr="University of North Dakota Logo"/>
          <p:cNvPicPr/>
          <p:nvPr/>
        </p:nvPicPr>
        <p:blipFill>
          <a:blip r:embed="rId4"/>
          <a:stretch/>
        </p:blipFill>
        <p:spPr>
          <a:xfrm>
            <a:off x="251640" y="2208240"/>
            <a:ext cx="3146400" cy="3146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45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87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129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69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171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214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254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7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6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787560" y="1371600"/>
            <a:ext cx="4898160" cy="314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Arial"/>
              </a:rPr>
              <a:t>Sun Based Localization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3787560" y="4533840"/>
            <a:ext cx="4898160" cy="18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Position Based On Lat and Lon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Calculate the solar position we will need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Latitude and Longitude (Iterative)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Current Date and UTC Time at Location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Elapsed Julian Days (calculated by subtracting current date from January 1</a:t>
            </a:r>
            <a:r>
              <a:rPr b="0" lang="en-US" sz="2400" spc="-1" strike="noStrike" baseline="33000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2000)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Declination Angle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Hour Angle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2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E12FA32-EC65-4106-8CC4-2F2E8241A82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13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B4B434A-AED3-420E-8075-0F828BD737E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489600" y="1960200"/>
            <a:ext cx="79678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Testing we used a manually imported expected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 and elevation.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In the future we hope to integrate this for use with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camera calculations as previously discussed.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Tested on different global cities at there local noon in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UTC time.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Ran each city 1800 times stepping 0.1 degrees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between -3 and 3 for each alt and az.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Small Scale Testing With Intentional Error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14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8E0EC67-F2AD-49CF-92CE-1E79E2E7D317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1" name="PlaceHolder 12"/>
          <p:cNvSpPr txBox="1"/>
          <p:nvPr/>
        </p:nvSpPr>
        <p:spPr>
          <a:xfrm>
            <a:off x="915120" y="251568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NOAA data was used for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small scale tests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website provided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azimuths and altitudes for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specific locations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Allowed for testing 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several cities around 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world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Example Result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Num" idx="15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F4BC350-13A2-4AEE-8EE8-721D7B54662C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4" name="Slide Subhead 2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325080" y="2971800"/>
            <a:ext cx="3002040" cy="297180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3494520" y="2743200"/>
            <a:ext cx="5669640" cy="34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Testing more locations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16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C70BD84-A858-4256-AF69-0FC1808C5AF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9" name="PlaceHolder 25"/>
          <p:cNvSpPr txBox="1"/>
          <p:nvPr/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Once single run tests were working we than ran a large scale test on randomly generated Cities.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We randomly generated over 9,000 (9,334 to be exact)  random combinations of cities and times to be ran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Each city followed the same parameters as the individual tests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36"/>
          <p:cNvSpPr/>
          <p:nvPr/>
        </p:nvSpPr>
        <p:spPr>
          <a:xfrm>
            <a:off x="462960" y="1143360"/>
            <a:ext cx="82285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Large Scale Testing Results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911520" y="1954080"/>
            <a:ext cx="7318080" cy="46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5"/>
          <p:cNvSpPr/>
          <p:nvPr/>
        </p:nvSpPr>
        <p:spPr>
          <a:xfrm>
            <a:off x="228600" y="1143360"/>
            <a:ext cx="84628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Large Scale Testing Results </a:t>
            </a: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(Zoomed)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934200" y="1885680"/>
            <a:ext cx="7066800" cy="45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30"/>
          <p:cNvSpPr/>
          <p:nvPr/>
        </p:nvSpPr>
        <p:spPr>
          <a:xfrm>
            <a:off x="457200" y="1143360"/>
            <a:ext cx="82342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Personal 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685800" y="2057400"/>
            <a:ext cx="43434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For personal testing we measured the shadows of various object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Roads Signs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Cardboard Boxes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Shoes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Phones were used as a compass to find north and the corresponding azimuth angles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5229720" y="2105280"/>
            <a:ext cx="2999880" cy="26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29"/>
          <p:cNvSpPr/>
          <p:nvPr/>
        </p:nvSpPr>
        <p:spPr>
          <a:xfrm>
            <a:off x="228600" y="1143360"/>
            <a:ext cx="84628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Personal Testing Results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1184760" y="1895400"/>
            <a:ext cx="6359040" cy="427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31"/>
          <p:cNvSpPr/>
          <p:nvPr/>
        </p:nvSpPr>
        <p:spPr>
          <a:xfrm>
            <a:off x="457200" y="1143360"/>
            <a:ext cx="82342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Work To Be Done and Applications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457200" y="2286000"/>
            <a:ext cx="8001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More extensive personal testing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More shadow measurements with different and more precise tools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Measurements using gimble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Automated localization using gimble and sun detection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Premise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921600" y="198576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algorithms being used will assume that the object to be localized is in a GPS denied environment with no prior knowledge of location.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find a general location based on calculable information relating to the position of the sun and current UTC time.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4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ECAC5F4-E8CC-494F-A826-F68FB35C74E5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Appendix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Supporting Math (21 -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Single Test Images (24 -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Large Test Result graphs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(34 – 37)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Personal Testing Results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(38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1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008D172-A4B1-40B5-859E-DFB5C92526CE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Declination Angle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1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847BB76-500E-45E7-900A-FC7B82FA38C2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66" name="Slide Subhead 4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The angular distance from the zenith of the observer at the equator and the sun at solar noon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685800" y="2554920"/>
            <a:ext cx="79678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dOmega = 2.1429 - 0.0010394594 * dElapsedJulianDays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dMeanLongitude = 4.8950630 + 0.017202791698 * dElapsedJulianDays # Radians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dMeanAnomaly = (6.2400600 + 0.0172019699 * dElapsedJulianDays)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dEclipticLongitude = dMeanLongitude + 0.03341607 * math.sin(dMeanAnomaly) + 0.00034894 * math.sin(2 * dMeanAnomaly) - 0.0001134 - 0.0000203 * math.sin(dOmega)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dEclipticObliquity = 0.4090928 - 6.2140e-9 * dElapsedJulianDays + 0.0000396 * math.cos(dOmega)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dSin_EclipticLongitude = math.sin(dEclipticLongitude)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dY = math.cos(dEclipticObliquity) * dSin_EclipticLongitude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dX = math.cos(dEclipticLongitude)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dRightAscension = math.atan2(dY, dX) if dRightAscension &lt; 0.0: dRightAscension += (2 * math.pi)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dDeclination = math.asin(math.sin(dEclipticObliquity) * dSin_EclipticLongitude)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Hour Angle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1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7EE290F-66DF-42AC-903F-0153C95BC4A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0" name="Slide Subhead 5"/>
          <p:cNvSpPr/>
          <p:nvPr/>
        </p:nvSpPr>
        <p:spPr>
          <a:xfrm>
            <a:off x="691560" y="2020680"/>
            <a:ext cx="776052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The angular displacement of the sun east or west of the local meridian due to rotation of the earth on its axis at 15° per hour with morning being negative and afternoon being positive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685800" y="2971800"/>
            <a:ext cx="79678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Local Standad Time Meridian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LSTM = 15 * abs(0) # LSTM = 15 * UTC Difference which is zero if given UTC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Equation of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B = math.radians((360/365) * (day_of_year - 81))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EoT = 9.87*math.sin(2*B) - 7.53*math.cos(B) - 1.5*math.sin(B)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Time Correction Factor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TC = 4 * (longitude - LSTM) + EoT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Local Solar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LST = ((60 * datetime.hour) + datetime.minute + TC) / 60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Hour Angle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hour_angle = math.radians(15 * (LST - 12))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Alt, and Azm Angles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ldNum" idx="2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8C55055-DB1C-4C3A-B3FA-DF4A71EE2C9B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489600" y="1960200"/>
            <a:ext cx="79678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altitude_angle = math.asin(math.sin(latitude) * math.sin(declination_angle) +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math.cos(latitude) * math.cos(declination_angle) *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math.cos(hour_angle))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azimuth_angle = math.atan2(-math.cos(declination_angle) * math.sin(hour_angle),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math.cos(latitude) * math.sin(declination_angle) -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math.sin(latitude) * math.cos(declination_angle) 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math.cos(hour_angle))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altitude_deg = math.degrees(altitude_angle)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azimuth_deg = math.degrees(azimuth_angle)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Num" idx="21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75087B7-2773-4A25-BBAA-053D1BCD372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7" name="Slide Subhead 6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325080" y="2971800"/>
            <a:ext cx="3002040" cy="2971800"/>
          </a:xfrm>
          <a:prstGeom prst="rect">
            <a:avLst/>
          </a:prstGeom>
          <a:ln w="0">
            <a:noFill/>
          </a:ln>
        </p:spPr>
      </p:pic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3494520" y="2743200"/>
            <a:ext cx="5669640" cy="34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Num" idx="22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539ABE1-9BAD-43E9-9456-80C96E9C83C2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82" name="Slide Subhead 13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50292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3"/>
          <a:stretch/>
        </p:blipFill>
        <p:spPr>
          <a:xfrm>
            <a:off x="2514600" y="375768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Num" idx="23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224F0B4-C26E-4536-92EC-0E30659F6F94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88" name="Slide Subhead 7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Honolulu, HI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244800" y="2971800"/>
            <a:ext cx="3192840" cy="2743200"/>
          </a:xfrm>
          <a:prstGeom prst="rect">
            <a:avLst/>
          </a:prstGeom>
          <a:ln w="0"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3657600" y="2743200"/>
            <a:ext cx="53341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ldNum" idx="24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17BB3B9-EE8D-45E6-8CA4-DC19537C0DF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93" name="Slide Subhead 14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Honolulu, HI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96" name="" descr=""/>
          <p:cNvPicPr/>
          <p:nvPr/>
        </p:nvPicPr>
        <p:blipFill>
          <a:blip r:embed="rId3"/>
          <a:stretch/>
        </p:blipFill>
        <p:spPr>
          <a:xfrm>
            <a:off x="264348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Num" idx="25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19DC34D-BE41-4064-97E0-06E2B5E904C0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99" name="Slide Subhead 8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Johannesberg, South Africa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238320" y="3324600"/>
            <a:ext cx="2962080" cy="2619000"/>
          </a:xfrm>
          <a:prstGeom prst="rect">
            <a:avLst/>
          </a:prstGeom>
          <a:ln w="0">
            <a:noFill/>
          </a:ln>
        </p:spPr>
      </p:pic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3429000" y="2962440"/>
            <a:ext cx="5349600" cy="32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Num" idx="26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10381A8-2C6B-4804-AECD-3FE044FFB0C5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04" name="Slide Subhead 15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Johannesberg, South Africa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Assumed Variables and Conditions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921600" y="198576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have a camera that can track onto the sun or we have the ability to gather object height and shadow lengths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We have the ability to know true north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have the current time and date in Coordinated Universal Time (UTC)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5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4160F9E-AAAB-4C92-8311-53AFBC6D230B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2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7F29456-AD76-4413-A648-325C081978BA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0" name="Slide Subhead 9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Lima, Peru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1"/>
          <a:stretch/>
        </p:blipFill>
        <p:spPr>
          <a:xfrm>
            <a:off x="437400" y="2971800"/>
            <a:ext cx="2991600" cy="2882160"/>
          </a:xfrm>
          <a:prstGeom prst="rect">
            <a:avLst/>
          </a:prstGeom>
          <a:ln w="0">
            <a:noFill/>
          </a:ln>
        </p:spPr>
      </p:pic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3657600" y="2971800"/>
            <a:ext cx="4800600" cy="288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ldNum" idx="2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5BB2C65-513D-4118-B361-F1BBE55528D4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5" name="Slide Subhead 16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Lima, Peru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17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18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Num" idx="2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0051A2D-4ED7-45CA-A370-09F81CF1E1A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21" name="Slide Subhead 10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London, England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228600" y="2971800"/>
            <a:ext cx="3000240" cy="2890440"/>
          </a:xfrm>
          <a:prstGeom prst="rect">
            <a:avLst/>
          </a:prstGeom>
          <a:ln w="0">
            <a:noFill/>
          </a:ln>
        </p:spPr>
      </p:pic>
      <p:pic>
        <p:nvPicPr>
          <p:cNvPr id="423" name="" descr=""/>
          <p:cNvPicPr/>
          <p:nvPr/>
        </p:nvPicPr>
        <p:blipFill>
          <a:blip r:embed="rId2"/>
          <a:stretch/>
        </p:blipFill>
        <p:spPr>
          <a:xfrm>
            <a:off x="3429000" y="2880000"/>
            <a:ext cx="5106240" cy="30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Num" idx="3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FB7740E-4704-45DB-B1E7-F1C7DA91A274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26" name="Slide Subhead 17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London, England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29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472680" y="1104840"/>
            <a:ext cx="8214120" cy="552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333720" y="914400"/>
            <a:ext cx="8581680" cy="577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685800" y="1183680"/>
            <a:ext cx="7756920" cy="52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7985520" cy="53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1184760" y="1895400"/>
            <a:ext cx="6359040" cy="427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What Needs to be Calculated Pre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921600" y="205740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Azimuth – This is the angle of the sun relative to North (Degrees)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Solar Altitude/Elevation – This is the angle of the sun over the horizon (Degrees)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Lat, Lon – Current Lat, Lon can be estimated using the calculated azimuth and elevation.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6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0EDD6FC-F8D7-4B22-B2BC-85E56C999F8C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Azimuth and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Elevation with Camera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731412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Assuming the camera at our disposal is on a gimble, we can take that data to extract our angles.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will also need to account for the angle of the vehicle.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Horizon detection and leveling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sldNum" idx="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C7D82C4-087B-4FD8-A8C7-D27425072DE4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 Continued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Azimuth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with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Shadow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434268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we have is a shadow and object we can still find what we need.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azimuth can be calculated by measuring the angle clockwise from north that a shadow takes from a top down view of the casting object.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sldNum" idx="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EA7AD2D-4D82-4571-BC0C-813BF932D8C7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5486400" y="2743200"/>
            <a:ext cx="2998080" cy="28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 Continued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Elevation with Shadow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434268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we have is a shadow and object we can still find what we need.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elevation can be found using the tangent between the height of an object and its corresponding shadow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sldNum" idx="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226D600-CFB7-4CF6-B353-3AB4D8E0371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5496120" y="2743200"/>
            <a:ext cx="310680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Starting the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914400" y="2057400"/>
            <a:ext cx="7314480" cy="43423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Once a local azimuth and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altitude have been found,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can use that along with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our UTC time to begin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testing for our current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latitude and longitude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A232F46-B0B9-46E5-A7B5-6E9F48B2C7CF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How we are Finding Lat Lon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914400" y="2057400"/>
            <a:ext cx="7314480" cy="43423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find our Lat Lon, we are going to use an iterative refinement search.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Iterative Refinement – We will begin by taking large steps across the globe to find generalizations and then stepping down our search size as we get closer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***Note, we could cut down the testing size simply by eliminating certain lat lons based on day or night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1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E838EF4-FEF6-4366-AF75-978B5A8598C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75de8b18-0d20-4bbd-afca-90ddc8012e31" xsi:nil="true"/>
    <Leaders xmlns="75de8b18-0d20-4bbd-afca-90ddc8012e31">
      <UserInfo>
        <DisplayName/>
        <AccountId xsi:nil="true"/>
        <AccountType/>
      </UserInfo>
    </Leaders>
    <Member_Groups xmlns="75de8b18-0d20-4bbd-afca-90ddc8012e31">
      <UserInfo>
        <DisplayName/>
        <AccountId xsi:nil="true"/>
        <AccountType/>
      </UserInfo>
    </Member_Groups>
    <Owner xmlns="75de8b18-0d20-4bbd-afca-90ddc8012e31">
      <UserInfo>
        <DisplayName/>
        <AccountId xsi:nil="true"/>
        <AccountType/>
      </UserInfo>
    </Owner>
    <Members xmlns="75de8b18-0d20-4bbd-afca-90ddc8012e31">
      <UserInfo>
        <DisplayName/>
        <AccountId xsi:nil="true"/>
        <AccountType/>
      </UserInfo>
    </Members>
    <AppVersion xmlns="75de8b18-0d20-4bbd-afca-90ddc8012e31" xsi:nil="true"/>
    <FolderType xmlns="75de8b18-0d20-4bbd-afca-90ddc8012e31" xsi:nil="true"/>
    <CultureName xmlns="75de8b18-0d20-4bbd-afca-90ddc8012e31" xsi:nil="true"/>
    <Distribution_Groups xmlns="75de8b18-0d20-4bbd-afca-90ddc8012e31" xsi:nil="true"/>
    <DefaultSectionNames xmlns="75de8b18-0d20-4bbd-afca-90ddc8012e31" xsi:nil="true"/>
    <Invited_Members xmlns="75de8b18-0d20-4bbd-afca-90ddc8012e31" xsi:nil="true"/>
    <TeamsChannelId xmlns="75de8b18-0d20-4bbd-afca-90ddc8012e31" xsi:nil="true"/>
    <Invited_Leaders xmlns="75de8b18-0d20-4bbd-afca-90ddc8012e31" xsi:nil="true"/>
    <IsNotebookLocked xmlns="75de8b18-0d20-4bbd-afca-90ddc8012e31" xsi:nil="true"/>
    <Math_Settings xmlns="75de8b18-0d20-4bbd-afca-90ddc8012e31" xsi:nil="true"/>
    <Templates xmlns="75de8b18-0d20-4bbd-afca-90ddc8012e31" xsi:nil="true"/>
    <Has_Leaders_Only_SectionGroup xmlns="75de8b18-0d20-4bbd-afca-90ddc8012e31" xsi:nil="true"/>
    <Is_Collaboration_Space_Locked xmlns="75de8b18-0d20-4bbd-afca-90ddc8012e31" xsi:nil="true"/>
    <LMS_Mappings xmlns="75de8b18-0d20-4bbd-afca-90ddc8012e31" xsi:nil="true"/>
    <TaxCatchAll xmlns="7108a25f-0732-4d51-82e7-dfc57b6faacf" xsi:nil="true"/>
    <lcf76f155ced4ddcb4097134ff3c332f xmlns="75de8b18-0d20-4bbd-afca-90ddc8012e31">
      <Terms xmlns="http://schemas.microsoft.com/office/infopath/2007/PartnerControls"/>
    </lcf76f155ced4ddcb4097134ff3c332f>
    <Self_Registration_Enabled xmlns="75de8b18-0d20-4bbd-afca-90ddc8012e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A5A8A83377BF4C8AED7A9229F48746" ma:contentTypeVersion="36" ma:contentTypeDescription="Create a new document." ma:contentTypeScope="" ma:versionID="7daa0832208b5ecbf2cb38b1fc99431a">
  <xsd:schema xmlns:xsd="http://www.w3.org/2001/XMLSchema" xmlns:xs="http://www.w3.org/2001/XMLSchema" xmlns:p="http://schemas.microsoft.com/office/2006/metadata/properties" xmlns:ns2="75de8b18-0d20-4bbd-afca-90ddc8012e31" xmlns:ns3="7108a25f-0732-4d51-82e7-dfc57b6faacf" targetNamespace="http://schemas.microsoft.com/office/2006/metadata/properties" ma:root="true" ma:fieldsID="10645a76d2513b225325c0904f1d4368" ns2:_="" ns3:_="">
    <xsd:import namespace="75de8b18-0d20-4bbd-afca-90ddc8012e31"/>
    <xsd:import namespace="7108a25f-0732-4d51-82e7-dfc57b6faac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e8b18-0d20-4bbd-afca-90ddc8012e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5" nillable="true" ma:taxonomy="true" ma:internalName="lcf76f155ced4ddcb4097134ff3c332f" ma:taxonomyFieldName="MediaServiceImageTags" ma:displayName="Image Tags" ma:readOnly="false" ma:fieldId="{5cf76f15-5ced-4ddc-b409-7134ff3c332f}" ma:taxonomyMulti="true" ma:sspId="1286ec34-a2ae-4ac6-b6b4-0b3167cce8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4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a25f-0732-4d51-82e7-dfc57b6faacf" elementFormDefault="qualified">
    <xsd:import namespace="http://schemas.microsoft.com/office/2006/documentManagement/types"/>
    <xsd:import namespace="http://schemas.microsoft.com/office/infopath/2007/PartnerControls"/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6" nillable="true" ma:displayName="Taxonomy Catch All Column" ma:hidden="true" ma:list="{3f81e5e1-8d42-4b9e-bbf7-3d9d21836f26}" ma:internalName="TaxCatchAll" ma:showField="CatchAllData" ma:web="7108a25f-0732-4d51-82e7-dfc57b6faa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2D8ADA-F7F0-4139-B9A2-74B080EC99EB}">
  <ds:schemaRefs>
    <ds:schemaRef ds:uri="7108a25f-0732-4d51-82e7-dfc57b6faacf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75de8b18-0d20-4bbd-afca-90ddc8012e31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82C40D-B172-4FBB-96C6-542488CA6D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3B796E-6347-4FB4-BAA9-47E20E98A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e8b18-0d20-4bbd-afca-90ddc8012e31"/>
    <ds:schemaRef ds:uri="7108a25f-0732-4d51-82e7-dfc57b6faa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Slides</Template>
  <TotalTime>60</TotalTime>
  <Application>LibreOffice/7.3.7.2$Linux_X86_64 LibreOffice_project/30$Build-2</Application>
  <AppVersion>15.0000</AppVersion>
  <Words>3314</Words>
  <Paragraphs>367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2023-09-27T14:37:09Z</dcterms:created>
  <dc:creator>Prazak, Rachel</dc:creator>
  <dc:description/>
  <dc:language>en-US</dc:language>
  <cp:lastModifiedBy/>
  <dcterms:modified xsi:type="dcterms:W3CDTF">2024-06-13T11:07:54Z</dcterms:modified>
  <cp:revision>14</cp:revision>
  <dc:subject/>
  <dc:title>CLICK TO EDIT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0x010100F1A5A8A83377BF4C8AED7A9229F48746</vt:lpwstr>
  </property>
  <property fmtid="{D5CDD505-2E9C-101B-9397-08002B2CF9AE}" pid="3" name="MediaServiceImageTags">
    <vt:lpwstr/>
  </property>
  <property fmtid="{D5CDD505-2E9C-101B-9397-08002B2CF9AE}" pid="4" name="Notes">
    <vt:i4>29</vt:i4>
  </property>
  <property fmtid="{D5CDD505-2E9C-101B-9397-08002B2CF9AE}" pid="5" name="PresentationFormat">
    <vt:lpwstr>On-screen Show (4:3)</vt:lpwstr>
  </property>
  <property fmtid="{D5CDD505-2E9C-101B-9397-08002B2CF9AE}" pid="6" name="Slides">
    <vt:i4>29</vt:i4>
  </property>
</Properties>
</file>