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1.wmf" ContentType="image/x-wm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wmf" ContentType="image/x-wmf"/>
  <Override PartName="/ppt/media/image21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wmf" ContentType="image/x-wmf"/>
  <Override PartName="/ppt/media/image29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4.wmf" ContentType="image/x-wmf"/>
  <Override PartName="/ppt/media/image53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35.png" ContentType="image/png"/>
  <Override PartName="/ppt/media/image38.png" ContentType="image/png"/>
  <Override PartName="/ppt/media/image41.png" ContentType="image/png"/>
  <Override PartName="/ppt/media/image44.png" ContentType="image/png"/>
  <Override PartName="/ppt/media/image45.png" ContentType="image/png"/>
  <Override PartName="/ppt/media/image5.wmf" ContentType="image/x-wmf"/>
  <Override PartName="/ppt/media/image46.png" ContentType="image/png"/>
  <Override PartName="/ppt/media/image48.png" ContentType="image/png"/>
  <Override PartName="/ppt/media/image13.png" ContentType="image/png"/>
  <Override PartName="/ppt/media/image40.png" ContentType="image/png"/>
  <Override PartName="/ppt/media/image8.wmf" ContentType="image/x-wmf"/>
  <Override PartName="/ppt/media/image11.wmf" ContentType="image/x-wmf"/>
  <Override PartName="/ppt/media/image50.png" ContentType="image/png"/>
  <Override PartName="/ppt/media/image51.png" ContentType="image/png"/>
  <Override PartName="/ppt/media/image52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0.png" ContentType="image/png"/>
  <Override PartName="/ppt/media/image47.png" ContentType="image/png"/>
  <Override PartName="/ppt/media/image49.png" ContentType="image/png"/>
  <Override PartName="/ppt/media/image12.png" ContentType="image/png"/>
  <Override PartName="/ppt/media/image39.png" ContentType="image/png"/>
  <Override PartName="/ppt/media/image9.png" ContentType="image/png"/>
  <Override PartName="/ppt/media/image17.wmf" ContentType="image/x-wmf"/>
  <Override PartName="/ppt/media/image5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017790-D45D-4CF7-8008-607AAE5B705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BAC0F1-6ABA-4137-BEA7-44AEBDE291C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A4C6D-9086-4139-9E09-7F20F371929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EE6D6-235E-4F57-AC45-0D744ADECC1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7B3E9-F72B-4D9F-86D6-7F6AF416C88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57B5B4-0712-4830-B469-044D15C2F4C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8C21F-532E-444D-8F30-37573AD04B3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</a:t>
            </a:r>
            <a:r>
              <a:rPr b="0" lang="en-US" sz="2000" spc="-1" strike="noStrike">
                <a:latin typeface="Arial"/>
              </a:rPr>
              <a:t>ns 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rc</a:t>
            </a:r>
            <a:r>
              <a:rPr b="0" lang="en-US" sz="2000" spc="-1" strike="noStrike">
                <a:latin typeface="Arial"/>
              </a:rPr>
              <a:t>en</a:t>
            </a:r>
            <a:r>
              <a:rPr b="0" lang="en-US" sz="2000" spc="-1" strike="noStrike">
                <a:latin typeface="Arial"/>
              </a:rPr>
              <a:t>til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be</a:t>
            </a:r>
            <a:r>
              <a:rPr b="0" lang="en-US" sz="2000" spc="-1" strike="noStrike">
                <a:latin typeface="Arial"/>
              </a:rPr>
              <a:t>lo</a:t>
            </a:r>
            <a:r>
              <a:rPr b="0" lang="en-US" sz="2000" spc="-1" strike="noStrike">
                <a:latin typeface="Arial"/>
              </a:rPr>
              <a:t>w </a:t>
            </a:r>
            <a:r>
              <a:rPr b="0" lang="en-US" sz="2000" spc="-1" strike="noStrike">
                <a:latin typeface="Arial"/>
              </a:rPr>
              <a:t>30</a:t>
            </a:r>
            <a:r>
              <a:rPr b="0" lang="en-US" sz="2000" spc="-1" strike="noStrike">
                <a:latin typeface="Arial"/>
              </a:rPr>
              <a:t>0: </a:t>
            </a:r>
            <a:r>
              <a:rPr b="0" lang="en-US" sz="2000" spc="-1" strike="noStrike">
                <a:latin typeface="Arial"/>
              </a:rPr>
              <a:t>96</a:t>
            </a:r>
            <a:r>
              <a:rPr b="0" lang="en-US" sz="2000" spc="-1" strike="noStrike">
                <a:latin typeface="Arial"/>
              </a:rPr>
              <a:t>.6</a:t>
            </a:r>
            <a:r>
              <a:rPr b="0" lang="en-US" sz="2000" spc="-1" strike="noStrike">
                <a:latin typeface="Arial"/>
              </a:rPr>
              <a:t>99</a:t>
            </a:r>
            <a:r>
              <a:rPr b="0" lang="en-US" sz="2000" spc="-1" strike="noStrike">
                <a:latin typeface="Arial"/>
              </a:rPr>
              <a:t>88</a:t>
            </a:r>
            <a:r>
              <a:rPr b="0" lang="en-US" sz="2000" spc="-1" strike="noStrike">
                <a:latin typeface="Arial"/>
              </a:rPr>
              <a:t>21</a:t>
            </a:r>
            <a:r>
              <a:rPr b="0" lang="en-US" sz="2000" spc="-1" strike="noStrike">
                <a:latin typeface="Arial"/>
              </a:rPr>
              <a:t>38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en-US" sz="2000" spc="-1" strike="noStrike">
                <a:latin typeface="Arial"/>
              </a:rPr>
              <a:t>78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</a:t>
            </a:r>
            <a:r>
              <a:rPr b="0" lang="en-US" sz="2000" spc="-1" strike="noStrike">
                <a:latin typeface="Arial"/>
              </a:rPr>
              <a:t>ia</a:t>
            </a:r>
            <a:r>
              <a:rPr b="0" lang="en-US" sz="2000" spc="-1" strike="noStrike">
                <a:latin typeface="Arial"/>
              </a:rPr>
              <a:t>ns 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rc</a:t>
            </a:r>
            <a:r>
              <a:rPr b="0" lang="en-US" sz="2000" spc="-1" strike="noStrike">
                <a:latin typeface="Arial"/>
              </a:rPr>
              <a:t>en</a:t>
            </a:r>
            <a:r>
              <a:rPr b="0" lang="en-US" sz="2000" spc="-1" strike="noStrike">
                <a:latin typeface="Arial"/>
              </a:rPr>
              <a:t>til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be</a:t>
            </a:r>
            <a:r>
              <a:rPr b="0" lang="en-US" sz="2000" spc="-1" strike="noStrike">
                <a:latin typeface="Arial"/>
              </a:rPr>
              <a:t>lo</a:t>
            </a:r>
            <a:r>
              <a:rPr b="0" lang="en-US" sz="2000" spc="-1" strike="noStrike">
                <a:latin typeface="Arial"/>
              </a:rPr>
              <a:t>w </a:t>
            </a:r>
            <a:r>
              <a:rPr b="0" lang="en-US" sz="2000" spc="-1" strike="noStrike">
                <a:latin typeface="Arial"/>
              </a:rPr>
              <a:t>30</a:t>
            </a:r>
            <a:r>
              <a:rPr b="0" lang="en-US" sz="2000" spc="-1" strike="noStrike">
                <a:latin typeface="Arial"/>
              </a:rPr>
              <a:t>0: </a:t>
            </a:r>
            <a:r>
              <a:rPr b="0" lang="en-US" sz="2000" spc="-1" strike="noStrike">
                <a:latin typeface="Arial"/>
              </a:rPr>
              <a:t>97</a:t>
            </a:r>
            <a:r>
              <a:rPr b="0" lang="en-US" sz="2000" spc="-1" strike="noStrike">
                <a:latin typeface="Arial"/>
              </a:rPr>
              <a:t>.7</a:t>
            </a:r>
            <a:r>
              <a:rPr b="0" lang="en-US" sz="2000" spc="-1" strike="noStrike">
                <a:latin typeface="Arial"/>
              </a:rPr>
              <a:t>82</a:t>
            </a:r>
            <a:r>
              <a:rPr b="0" lang="en-US" sz="2000" spc="-1" strike="noStrike">
                <a:latin typeface="Arial"/>
              </a:rPr>
              <a:t>06</a:t>
            </a:r>
            <a:r>
              <a:rPr b="0" lang="en-US" sz="2000" spc="-1" strike="noStrike">
                <a:latin typeface="Arial"/>
              </a:rPr>
              <a:t>36</a:t>
            </a:r>
            <a:r>
              <a:rPr b="0" lang="en-US" sz="2000" spc="-1" strike="noStrike">
                <a:latin typeface="Arial"/>
              </a:rPr>
              <a:t>45</a:t>
            </a:r>
            <a:r>
              <a:rPr b="0" lang="en-US" sz="2000" spc="-1" strike="noStrike">
                <a:latin typeface="Arial"/>
              </a:rPr>
              <a:t>13</a:t>
            </a:r>
            <a:r>
              <a:rPr b="0" lang="en-US" sz="2000" spc="-1" strike="noStrike">
                <a:latin typeface="Arial"/>
              </a:rPr>
              <a:t>01</a:t>
            </a:r>
            <a:r>
              <a:rPr b="0" lang="en-US" sz="2000" spc="-1" strike="noStrike">
                <a:latin typeface="Arial"/>
              </a:rPr>
              <a:t>8</a:t>
            </a:r>
            <a:r>
              <a:rPr b="0" lang="en-US" sz="2000" spc="-1" strike="noStrike">
                <a:latin typeface="Arial"/>
              </a:rPr>
              <a:t>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rc</a:t>
            </a:r>
            <a:r>
              <a:rPr b="0" lang="en-US" sz="2000" spc="-1" strike="noStrike">
                <a:latin typeface="Arial"/>
              </a:rPr>
              <a:t>en</a:t>
            </a:r>
            <a:r>
              <a:rPr b="0" lang="en-US" sz="2000" spc="-1" strike="noStrike">
                <a:latin typeface="Arial"/>
              </a:rPr>
              <a:t>til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be</a:t>
            </a:r>
            <a:r>
              <a:rPr b="0" lang="en-US" sz="2000" spc="-1" strike="noStrike">
                <a:latin typeface="Arial"/>
              </a:rPr>
              <a:t>lo</a:t>
            </a:r>
            <a:r>
              <a:rPr b="0" lang="en-US" sz="2000" spc="-1" strike="noStrike">
                <a:latin typeface="Arial"/>
              </a:rPr>
              <a:t>w </a:t>
            </a:r>
            <a:r>
              <a:rPr b="0" lang="en-US" sz="2000" spc="-1" strike="noStrike">
                <a:latin typeface="Arial"/>
              </a:rPr>
              <a:t>30</a:t>
            </a:r>
            <a:r>
              <a:rPr b="0" lang="en-US" sz="2000" spc="-1" strike="noStrike">
                <a:latin typeface="Arial"/>
              </a:rPr>
              <a:t>0: </a:t>
            </a:r>
            <a:r>
              <a:rPr b="0" lang="en-US" sz="2000" spc="-1" strike="noStrike">
                <a:latin typeface="Arial"/>
              </a:rPr>
              <a:t>98</a:t>
            </a:r>
            <a:r>
              <a:rPr b="0" lang="en-US" sz="2000" spc="-1" strike="noStrike">
                <a:latin typeface="Arial"/>
              </a:rPr>
              <a:t>.7</a:t>
            </a:r>
            <a:r>
              <a:rPr b="0" lang="en-US" sz="2000" spc="-1" strike="noStrike">
                <a:latin typeface="Arial"/>
              </a:rPr>
              <a:t>46</a:t>
            </a:r>
            <a:r>
              <a:rPr b="0" lang="en-US" sz="2000" spc="-1" strike="noStrike">
                <a:latin typeface="Arial"/>
              </a:rPr>
              <a:t>38</a:t>
            </a:r>
            <a:r>
              <a:rPr b="0" lang="en-US" sz="2000" spc="-1" strike="noStrike">
                <a:latin typeface="Arial"/>
              </a:rPr>
              <a:t>37</a:t>
            </a:r>
            <a:r>
              <a:rPr b="0" lang="en-US" sz="2000" spc="-1" strike="noStrike">
                <a:latin typeface="Arial"/>
              </a:rPr>
              <a:t>99</a:t>
            </a:r>
            <a:r>
              <a:rPr b="0" lang="en-US" sz="2000" spc="-1" strike="noStrike">
                <a:latin typeface="Arial"/>
              </a:rPr>
              <a:t>42</a:t>
            </a:r>
            <a:r>
              <a:rPr b="0" lang="en-US" sz="2000" spc="-1" strike="noStrike">
                <a:latin typeface="Arial"/>
              </a:rPr>
              <a:t>14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</a:t>
            </a:r>
            <a:r>
              <a:rPr b="0" lang="en-US" sz="2000" spc="-1" strike="noStrike">
                <a:latin typeface="Arial"/>
              </a:rPr>
              <a:t>im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rc</a:t>
            </a:r>
            <a:r>
              <a:rPr b="0" lang="en-US" sz="2000" spc="-1" strike="noStrike">
                <a:latin typeface="Arial"/>
              </a:rPr>
              <a:t>en</a:t>
            </a:r>
            <a:r>
              <a:rPr b="0" lang="en-US" sz="2000" spc="-1" strike="noStrike">
                <a:latin typeface="Arial"/>
              </a:rPr>
              <a:t>til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be</a:t>
            </a:r>
            <a:r>
              <a:rPr b="0" lang="en-US" sz="2000" spc="-1" strike="noStrike">
                <a:latin typeface="Arial"/>
              </a:rPr>
              <a:t>lo</a:t>
            </a:r>
            <a:r>
              <a:rPr b="0" lang="en-US" sz="2000" spc="-1" strike="noStrike">
                <a:latin typeface="Arial"/>
              </a:rPr>
              <a:t>w </a:t>
            </a:r>
            <a:r>
              <a:rPr b="0" lang="en-US" sz="2000" spc="-1" strike="noStrike">
                <a:latin typeface="Arial"/>
              </a:rPr>
              <a:t>30</a:t>
            </a:r>
            <a:r>
              <a:rPr b="0" lang="en-US" sz="2000" spc="-1" strike="noStrike">
                <a:latin typeface="Arial"/>
              </a:rPr>
              <a:t>0: </a:t>
            </a:r>
            <a:r>
              <a:rPr b="0" lang="en-US" sz="2000" spc="-1" strike="noStrike">
                <a:latin typeface="Arial"/>
              </a:rPr>
              <a:t>81</a:t>
            </a:r>
            <a:r>
              <a:rPr b="0" lang="en-US" sz="2000" spc="-1" strike="noStrike">
                <a:latin typeface="Arial"/>
              </a:rPr>
              <a:t>.5</a:t>
            </a:r>
            <a:r>
              <a:rPr b="0" lang="en-US" sz="2000" spc="-1" strike="noStrike">
                <a:latin typeface="Arial"/>
              </a:rPr>
              <a:t>81</a:t>
            </a:r>
            <a:r>
              <a:rPr b="0" lang="en-US" sz="2000" spc="-1" strike="noStrike">
                <a:latin typeface="Arial"/>
              </a:rPr>
              <a:t>48</a:t>
            </a:r>
            <a:r>
              <a:rPr b="0" lang="en-US" sz="2000" spc="-1" strike="noStrike">
                <a:latin typeface="Arial"/>
              </a:rPr>
              <a:t>50</a:t>
            </a:r>
            <a:r>
              <a:rPr b="0" lang="en-US" sz="2000" spc="-1" strike="noStrike">
                <a:latin typeface="Arial"/>
              </a:rPr>
              <a:t>53</a:t>
            </a:r>
            <a:r>
              <a:rPr b="0" lang="en-US" sz="2000" spc="-1" strike="noStrike">
                <a:latin typeface="Arial"/>
              </a:rPr>
              <a:t>03</a:t>
            </a:r>
            <a:r>
              <a:rPr b="0" lang="en-US" sz="2000" spc="-1" strike="noStrike">
                <a:latin typeface="Arial"/>
              </a:rPr>
              <a:t>76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FD669B-824A-457C-BFCC-4519A6F59E2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536E9A-5CC4-4403-B63C-956E1BCF987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AC39F-61FB-4CD1-B9B0-FA408991858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43622-532C-4A10-9DEA-925342B3788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1BD47-2290-4489-8CB3-610D46BBE17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4F7AFA-D08C-40DC-8B69-C6FDCAC7381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6057D-5F81-4D98-90F8-29E27DF33BE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5D37E-A1D5-47B9-B948-1AF965BBC20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FCD2E9-5C71-41A7-A921-24EB5A77EA5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54554-E32F-4355-A682-8E0A144C9FF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0B602-6E9B-4070-A4BF-53C4E78F34B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98C76-4445-464E-8EF9-673123B5DC9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9B12D-6EB8-463C-925B-5A0409DDE88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8CF60A-F82E-4F71-96C0-27D2A92F06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A3381-6DF3-4943-B02B-E83E8D6CFB9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BF91FE-D550-4629-9A98-456B80BE775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7DDB1-37C5-4514-97DA-8E6DC8F07DA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CDA6DD-7275-44BF-BE33-A6DAB5C895B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4B1B38-D117-4110-9E9B-1B1D82A9BF3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82166-BE81-4441-8CB7-F2DA754BFB6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C57E5-A7F3-4678-918A-16A82A1D57A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3E0C3-5CEB-4B69-926D-E5AC29B12D6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-7560" y="-7560"/>
            <a:ext cx="27421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Line"/>
          <p:cNvSpPr/>
          <p:nvPr/>
        </p:nvSpPr>
        <p:spPr>
          <a:xfrm>
            <a:off x="3442680" y="1371600"/>
            <a:ext cx="360" cy="50292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UND Logo" descr="University of North Dakota Logo"/>
          <p:cNvPicPr/>
          <p:nvPr/>
        </p:nvPicPr>
        <p:blipFill>
          <a:blip r:embed="rId4"/>
          <a:stretch/>
        </p:blipFill>
        <p:spPr>
          <a:xfrm>
            <a:off x="251640" y="2208240"/>
            <a:ext cx="3146400" cy="314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45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87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29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69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71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14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54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</a:t>
            </a:r>
            <a:r>
              <a:rPr b="0" lang="en-US" sz="1800" spc="-1" strike="noStrike">
                <a:latin typeface="Arial"/>
              </a:rPr>
              <a:t>nth </a:t>
            </a:r>
            <a:r>
              <a:rPr b="0" lang="en-US" sz="1800" spc="-1" strike="noStrike">
                <a:latin typeface="Arial"/>
              </a:rPr>
              <a:t>Outlin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787560" y="1371600"/>
            <a:ext cx="4898160" cy="31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</a:rPr>
              <a:t>Sun Based Localization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787560" y="4533840"/>
            <a:ext cx="4898160" cy="18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Position Based On Lat and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Calculate the solar position we will need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Latitude and Longitude (Iterative)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Current Date and UTC Time at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Elapsed Julian Days (calculated by subtracting current date from January 1</a:t>
            </a:r>
            <a:r>
              <a:rPr b="0" lang="en-US" sz="2400" spc="-1" strike="noStrike" baseline="33000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2000)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Declination Angle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Hour Angle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7DEF0A4-2E88-4226-A408-953CA6DB5D8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1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3922D1B-23DC-4BCF-A8EC-012D1CA5F3C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89600" y="196020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Testing we used a manually imported expected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 and elevation.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 future we hope to integrate this for use with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camera calculations as previously discussed.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Tested on different global cities at there local noon in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UTC time.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Ran each city 1800 times stepping 0.1 degrees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between -3 and 3 for each alt and az.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Small Scale Testing With Intentional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0C61FE7-38DB-4E99-B9DB-750F672E479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1" name="PlaceHolder 12"/>
          <p:cNvSpPr txBox="1"/>
          <p:nvPr/>
        </p:nvSpPr>
        <p:spPr>
          <a:xfrm>
            <a:off x="915120" y="251568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NOAA data was used for small scale tests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website provided azimuths and altitudes for specific locations and times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Allowed for testing on several cities around the the world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Example 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D931905-712C-4503-9088-50799E68CB15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4" name="Slide Subhead 2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 more locations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BD107DE-7718-489C-9043-45ACB1586B5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PlaceHolder 25"/>
          <p:cNvSpPr txBox="1"/>
          <p:nvPr/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Once single run tests were working we than ran a large scale test on randomly generated Cities.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We randomly generated over 9,000 (9,334 to be exact)  random combinations of cities and times to be 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Each city followed the same parameters as the individual tests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36"/>
          <p:cNvSpPr/>
          <p:nvPr/>
        </p:nvSpPr>
        <p:spPr>
          <a:xfrm>
            <a:off x="462960" y="1143360"/>
            <a:ext cx="82285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911520" y="1954080"/>
            <a:ext cx="7318080" cy="46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5"/>
          <p:cNvSpPr/>
          <p:nvPr/>
        </p:nvSpPr>
        <p:spPr>
          <a:xfrm>
            <a:off x="228600" y="1143360"/>
            <a:ext cx="84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(Zoomed)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934200" y="1885680"/>
            <a:ext cx="7066800" cy="45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Appendix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Supporting Math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Single Test Images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Large Test Result graphs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BEEDBEF-FF4C-488D-8FD9-53ADB834FB8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Declination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Num" idx="1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FA6BF6D-A160-4F7C-91B3-898ACBF9403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59" name="Slide Subhead 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distance from the zenith of the observer at the equator and the sun at solar noon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685800" y="255492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dOmega = 2.1429 - 0.0010394594 * dElapsedJulianDays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dMeanLongitude = 4.8950630 + 0.017202791698 * dElapsedJulianDays # Radians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dMeanAnomaly = (6.2400600 + 0.0172019699 * dElapsedJulianDays)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dEclipticLongitude = dMeanLongitude + 0.03341607 * math.sin(dMeanAnomaly) + 0.00034894 * math.sin(2 * dMeanAnomaly) - 0.0001134 - 0.0000203 * math.sin(dOmega)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dEclipticObliquity = 0.4090928 - 6.2140e-9 * dElapsedJulianDays + 0.0000396 * math.cos(dOmega)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dSin_EclipticLongitude = math.sin(dEclipticLongitude)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dY = math.cos(dEclipticObliquity) * dSin_EclipticLongitude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dX = math.cos(dEclipticLongitude)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dRightAscension = math.atan2(dY, dX) if dRightAscension &lt; 0.0: dRightAscension += (2 * math.pi)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dDeclination = math.asin(math.sin(dEclipticObliquity) * dSin_EclipticLongitude)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Hour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ldNum" idx="1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EEAD24C-0819-4643-A5D4-5B59616F5AD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3" name="Slide Subhead 5"/>
          <p:cNvSpPr/>
          <p:nvPr/>
        </p:nvSpPr>
        <p:spPr>
          <a:xfrm>
            <a:off x="691560" y="2020680"/>
            <a:ext cx="7760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displacement of the sun east or west of the local meridian due to rotation of the earth on its axis at 15° per hour with morning being negative and afternoon being positive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685800" y="29718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Standad Time Meridian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LSTM = 15 * abs(0) # LSTM = 15 * UTC Difference which is zero if given UTC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Equation of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B = math.radians((360/365) * (day_of_year - 81))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EoT = 9.87*math.sin(2*B) - 7.53*math.cos(B) - 1.5*math.sin(B)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Time Correction Factor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TC = 4 * (longitude - LSTM) + EoT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Solar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 = ((60 * datetime.hour) + datetime.minute + TC) / 60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Hour Angle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hour_angle = math.radians(15 * (LST - 12))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Premise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algorithms being used will assume that the object to be localized is in a GPS denied environment with no prior knowledge of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find a general location based on calculable information relating to the position of the sun and current UTC time.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76E6D03-8261-4E51-A192-8DDBEAFA0D0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Alt, and Azm Angles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Num" idx="2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4FB67B2-BA57-4A57-BB36-4FBD4E9BDFE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489600" y="19602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altitude_angle = math.asin(math.sin(latitude) * math.sin(declination_angle) +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math.cos(declination_angle) *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azimuth_angle = math.atan2(-math.cos(declination_angle) * math.sin(hour_angle),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math.sin(declination_angle) -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math.sin(latitude) * math.cos(declination_angle) 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altitude_deg = math.degrees(altitude_angle)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azimuth_deg = math.degrees(azimuth_angle)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2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4936BD9-8222-4535-B9ED-F4C498A6BC5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0" name="Slide Subhead 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2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670FC78-1495-4E6C-9066-D92D04CF95F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5" name="Slide Subhead 13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50292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2514600" y="375768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2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7C10EB1-B092-4FFB-B700-F14BB20BE27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1" name="Slide Subhead 7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244800" y="2971800"/>
            <a:ext cx="3192840" cy="2743200"/>
          </a:xfrm>
          <a:prstGeom prst="rect">
            <a:avLst/>
          </a:prstGeom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3657600" y="2743200"/>
            <a:ext cx="53341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Num" idx="2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D235C91-4633-4235-AE3F-AFA5375CDEB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6" name="Slide Subhead 1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9" name="" descr=""/>
          <p:cNvPicPr/>
          <p:nvPr/>
        </p:nvPicPr>
        <p:blipFill>
          <a:blip r:embed="rId3"/>
          <a:stretch/>
        </p:blipFill>
        <p:spPr>
          <a:xfrm>
            <a:off x="264348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Num" idx="2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F8A9480-7B39-4626-9F4C-451503F60C1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2" name="Slide Subhead 8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238320" y="3324600"/>
            <a:ext cx="2962080" cy="261900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3429000" y="2962440"/>
            <a:ext cx="5349600" cy="32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2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056583F-046E-41CD-9772-60DBFD814B0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7" name="Slide Subhead 15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2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7BBD7FE-0C1A-4BD2-A1A9-7F063D340A0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3" name="Slide Subhead 9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437400" y="2971800"/>
            <a:ext cx="2991600" cy="288216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/>
        </p:blipFill>
        <p:spPr>
          <a:xfrm>
            <a:off x="3657600" y="2971800"/>
            <a:ext cx="4800600" cy="28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ldNum" idx="2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93F4FC9-6871-4793-9956-B8712EBF5C9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8" name="Slide Subhead 1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1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2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A352BF0-8E20-4546-8DB9-D18CF2207B7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4" name="Slide Subhead 10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28600" y="2971800"/>
            <a:ext cx="3000240" cy="2890440"/>
          </a:xfrm>
          <a:prstGeom prst="rect">
            <a:avLst/>
          </a:prstGeom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3429000" y="2880000"/>
            <a:ext cx="5106240" cy="30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Assumed Variables and Conditions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a camera that can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track onto the sun or we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have the ability to gather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 height and shadow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lengths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We have the ability to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know true north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the current time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date in Coordinated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Universal Time (UTC)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5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6FEFBE6-D946-46E3-9E75-173801251796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ldNum" idx="3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421A489-B16D-48E8-8302-129D8822B828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9" name="Slide Subhead 17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2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360" y="137232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360" y="137196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0" y="137196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What Needs to be Calculated Pre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921600" y="205740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– This is the angle of the sun relative to North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Solar Altitude/Elevation – This is the angle of the sun over the horizon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Lat, Lon – Current Lat, Lon can be estimated using the calculated azimuth and elevation.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6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DB7C48B-92A2-4670-8BBE-D4533905765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and Elevation with Camera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731412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Assuming the camera at our disposal is on a gimble, we can take that data to extract our angles.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will also need to account for the angle of the vehicle.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Horizon detection and leveling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sldNum" idx="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93A75F3-3C80-479A-8044-5F9736B020C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 we can still find what we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can be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calculated by measuring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angle clockwise from north that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shadow takes from a top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down view of the casting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BA863EB-3CBF-4D51-8CF2-B3378FFFD9A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2998080" cy="28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Elevation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object we can still find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elevation can be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found using the tangent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between the height of 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 and its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corresponding shadow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2743F69-8D09-4C07-B95A-82BD81562E8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496120" y="2743200"/>
            <a:ext cx="310680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Starting the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a local azimuth and altitude have been found, we can use that along with our UTC time to begin testing for our current latitude and longitude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C9C0392-3A99-426C-987A-8F9B50B9854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How we are Finding Lat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find our Lat Lon, we are going to use an iterative refinement search.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Refinement – We will begin by taking large steps across the globe to find generalizations and then stepping down our search size as we get closer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***Note, we could cut down the testing size simply by eliminating certain lat lons based on day or night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C18E76C-714B-40AD-8B96-ACB141893F9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75de8b18-0d20-4bbd-afca-90ddc8012e31" xsi:nil="true"/>
    <Leaders xmlns="75de8b18-0d20-4bbd-afca-90ddc8012e31">
      <UserInfo>
        <DisplayName/>
        <AccountId xsi:nil="true"/>
        <AccountType/>
      </UserInfo>
    </Leaders>
    <Member_Groups xmlns="75de8b18-0d20-4bbd-afca-90ddc8012e31">
      <UserInfo>
        <DisplayName/>
        <AccountId xsi:nil="true"/>
        <AccountType/>
      </UserInfo>
    </Member_Groups>
    <Owner xmlns="75de8b18-0d20-4bbd-afca-90ddc8012e31">
      <UserInfo>
        <DisplayName/>
        <AccountId xsi:nil="true"/>
        <AccountType/>
      </UserInfo>
    </Owner>
    <Members xmlns="75de8b18-0d20-4bbd-afca-90ddc8012e31">
      <UserInfo>
        <DisplayName/>
        <AccountId xsi:nil="true"/>
        <AccountType/>
      </UserInfo>
    </Members>
    <AppVersion xmlns="75de8b18-0d20-4bbd-afca-90ddc8012e31" xsi:nil="true"/>
    <FolderType xmlns="75de8b18-0d20-4bbd-afca-90ddc8012e31" xsi:nil="true"/>
    <CultureName xmlns="75de8b18-0d20-4bbd-afca-90ddc8012e31" xsi:nil="true"/>
    <Distribution_Groups xmlns="75de8b18-0d20-4bbd-afca-90ddc8012e31" xsi:nil="true"/>
    <DefaultSectionNames xmlns="75de8b18-0d20-4bbd-afca-90ddc8012e31" xsi:nil="true"/>
    <Invited_Members xmlns="75de8b18-0d20-4bbd-afca-90ddc8012e31" xsi:nil="true"/>
    <TeamsChannelId xmlns="75de8b18-0d20-4bbd-afca-90ddc8012e31" xsi:nil="true"/>
    <Invited_Leaders xmlns="75de8b18-0d20-4bbd-afca-90ddc8012e31" xsi:nil="true"/>
    <IsNotebookLocked xmlns="75de8b18-0d20-4bbd-afca-90ddc8012e31" xsi:nil="true"/>
    <Math_Settings xmlns="75de8b18-0d20-4bbd-afca-90ddc8012e31" xsi:nil="true"/>
    <Templates xmlns="75de8b18-0d20-4bbd-afca-90ddc8012e31" xsi:nil="true"/>
    <Has_Leaders_Only_SectionGroup xmlns="75de8b18-0d20-4bbd-afca-90ddc8012e31" xsi:nil="true"/>
    <Is_Collaboration_Space_Locked xmlns="75de8b18-0d20-4bbd-afca-90ddc8012e31" xsi:nil="true"/>
    <LMS_Mappings xmlns="75de8b18-0d20-4bbd-afca-90ddc8012e31" xsi:nil="true"/>
    <TaxCatchAll xmlns="7108a25f-0732-4d51-82e7-dfc57b6faacf" xsi:nil="true"/>
    <lcf76f155ced4ddcb4097134ff3c332f xmlns="75de8b18-0d20-4bbd-afca-90ddc8012e31">
      <Terms xmlns="http://schemas.microsoft.com/office/infopath/2007/PartnerControls"/>
    </lcf76f155ced4ddcb4097134ff3c332f>
    <Self_Registration_Enabled xmlns="75de8b18-0d20-4bbd-afca-90ddc8012e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5A8A83377BF4C8AED7A9229F48746" ma:contentTypeVersion="36" ma:contentTypeDescription="Create a new document." ma:contentTypeScope="" ma:versionID="7daa0832208b5ecbf2cb38b1fc99431a">
  <xsd:schema xmlns:xsd="http://www.w3.org/2001/XMLSchema" xmlns:xs="http://www.w3.org/2001/XMLSchema" xmlns:p="http://schemas.microsoft.com/office/2006/metadata/properties" xmlns:ns2="75de8b18-0d20-4bbd-afca-90ddc8012e31" xmlns:ns3="7108a25f-0732-4d51-82e7-dfc57b6faacf" targetNamespace="http://schemas.microsoft.com/office/2006/metadata/properties" ma:root="true" ma:fieldsID="10645a76d2513b225325c0904f1d4368" ns2:_="" ns3:_="">
    <xsd:import namespace="75de8b18-0d20-4bbd-afca-90ddc8012e31"/>
    <xsd:import namespace="7108a25f-0732-4d51-82e7-dfc57b6faac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e8b18-0d20-4bbd-afca-90ddc8012e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1286ec34-a2ae-4ac6-b6b4-0b3167cce8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a25f-0732-4d51-82e7-dfc57b6faacf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3f81e5e1-8d42-4b9e-bbf7-3d9d21836f26}" ma:internalName="TaxCatchAll" ma:showField="CatchAllData" ma:web="7108a25f-0732-4d51-82e7-dfc57b6fa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D8ADA-F7F0-4139-B9A2-74B080EC99EB}">
  <ds:schemaRefs>
    <ds:schemaRef ds:uri="7108a25f-0732-4d51-82e7-dfc57b6faacf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75de8b18-0d20-4bbd-afca-90ddc8012e3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82C40D-B172-4FBB-96C6-542488CA6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B796E-6347-4FB4-BAA9-47E20E98A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e8b18-0d20-4bbd-afca-90ddc8012e31"/>
    <ds:schemaRef ds:uri="7108a25f-0732-4d51-82e7-dfc57b6fa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57</TotalTime>
  <Application>LibreOffice/7.3.7.2$Linux_X86_64 LibreOffice_project/30$Build-2</Application>
  <AppVersion>15.0000</AppVersion>
  <Words>3314</Words>
  <Paragraphs>367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2023-09-27T14:37:09Z</dcterms:created>
  <dc:creator>Prazak, Rachel</dc:creator>
  <dc:description/>
  <dc:language>en-US</dc:language>
  <cp:lastModifiedBy/>
  <dcterms:modified xsi:type="dcterms:W3CDTF">2024-06-13T10:12:17Z</dcterms:modified>
  <cp:revision>13</cp:revision>
  <dc:subject/>
  <dc:title>CLICK TO EDIT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0x010100F1A5A8A83377BF4C8AED7A9229F48746</vt:lpwstr>
  </property>
  <property fmtid="{D5CDD505-2E9C-101B-9397-08002B2CF9AE}" pid="3" name="MediaServiceImageTags">
    <vt:lpwstr/>
  </property>
  <property fmtid="{D5CDD505-2E9C-101B-9397-08002B2CF9AE}" pid="4" name="Notes">
    <vt:i4>29</vt:i4>
  </property>
  <property fmtid="{D5CDD505-2E9C-101B-9397-08002B2CF9AE}" pid="5" name="PresentationFormat">
    <vt:lpwstr>On-screen Show (4:3)</vt:lpwstr>
  </property>
  <property fmtid="{D5CDD505-2E9C-101B-9397-08002B2CF9AE}" pid="6" name="Slides">
    <vt:i4>29</vt:i4>
  </property>
</Properties>
</file>