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557362-7B4C-4A3B-A339-A90357945BD4}" v="4" dt="2020-07-07T03:11:41.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59577" autoAdjust="0"/>
  </p:normalViewPr>
  <p:slideViewPr>
    <p:cSldViewPr snapToGrid="0">
      <p:cViewPr varScale="1">
        <p:scale>
          <a:sx n="68" d="100"/>
          <a:sy n="68" d="100"/>
        </p:scale>
        <p:origin x="19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e Hampton" userId="S::sue.hampton@health.qld.gov.au::ccf1ae97-4230-4913-a30d-faa63b99db4c" providerId="AD" clId="Web-{889D99F8-2CA2-6E8C-C6FF-4EE3F9495839}"/>
    <pc:docChg chg="modSld">
      <pc:chgData name="Sue Hampton" userId="S::sue.hampton@health.qld.gov.au::ccf1ae97-4230-4913-a30d-faa63b99db4c" providerId="AD" clId="Web-{889D99F8-2CA2-6E8C-C6FF-4EE3F9495839}" dt="2020-05-24T22:55:04.749" v="52" actId="20577"/>
      <pc:docMkLst>
        <pc:docMk/>
      </pc:docMkLst>
      <pc:sldChg chg="modSp">
        <pc:chgData name="Sue Hampton" userId="S::sue.hampton@health.qld.gov.au::ccf1ae97-4230-4913-a30d-faa63b99db4c" providerId="AD" clId="Web-{889D99F8-2CA2-6E8C-C6FF-4EE3F9495839}" dt="2020-05-24T22:55:04.327" v="50" actId="20577"/>
        <pc:sldMkLst>
          <pc:docMk/>
          <pc:sldMk cId="109857222" sldId="256"/>
        </pc:sldMkLst>
        <pc:spChg chg="mod">
          <ac:chgData name="Sue Hampton" userId="S::sue.hampton@health.qld.gov.au::ccf1ae97-4230-4913-a30d-faa63b99db4c" providerId="AD" clId="Web-{889D99F8-2CA2-6E8C-C6FF-4EE3F9495839}" dt="2020-05-24T22:54:56.718" v="43" actId="20577"/>
          <ac:spMkLst>
            <pc:docMk/>
            <pc:sldMk cId="109857222" sldId="256"/>
            <ac:spMk id="2" creationId="{00000000-0000-0000-0000-000000000000}"/>
          </ac:spMkLst>
        </pc:spChg>
        <pc:spChg chg="mod">
          <ac:chgData name="Sue Hampton" userId="S::sue.hampton@health.qld.gov.au::ccf1ae97-4230-4913-a30d-faa63b99db4c" providerId="AD" clId="Web-{889D99F8-2CA2-6E8C-C6FF-4EE3F9495839}" dt="2020-05-24T22:55:04.327" v="50" actId="20577"/>
          <ac:spMkLst>
            <pc:docMk/>
            <pc:sldMk cId="109857222" sldId="256"/>
            <ac:spMk id="3" creationId="{00000000-0000-0000-0000-000000000000}"/>
          </ac:spMkLst>
        </pc:spChg>
      </pc:sldChg>
    </pc:docChg>
  </pc:docChgLst>
  <pc:docChgLst>
    <pc:chgData name="Sue Hampton" userId="ccf1ae97-4230-4913-a30d-faa63b99db4c" providerId="ADAL" clId="{73557362-7B4C-4A3B-A339-A90357945BD4}"/>
    <pc:docChg chg="undo custSel modSld">
      <pc:chgData name="Sue Hampton" userId="ccf1ae97-4230-4913-a30d-faa63b99db4c" providerId="ADAL" clId="{73557362-7B4C-4A3B-A339-A90357945BD4}" dt="2020-08-03T23:26:35.082" v="8350" actId="20577"/>
      <pc:docMkLst>
        <pc:docMk/>
      </pc:docMkLst>
      <pc:sldChg chg="modNotesTx">
        <pc:chgData name="Sue Hampton" userId="ccf1ae97-4230-4913-a30d-faa63b99db4c" providerId="ADAL" clId="{73557362-7B4C-4A3B-A339-A90357945BD4}" dt="2020-08-03T23:14:00.952" v="8199" actId="20577"/>
        <pc:sldMkLst>
          <pc:docMk/>
          <pc:sldMk cId="2238674469" sldId="257"/>
        </pc:sldMkLst>
      </pc:sldChg>
      <pc:sldChg chg="modNotesTx">
        <pc:chgData name="Sue Hampton" userId="ccf1ae97-4230-4913-a30d-faa63b99db4c" providerId="ADAL" clId="{73557362-7B4C-4A3B-A339-A90357945BD4}" dt="2020-08-03T23:15:18.320" v="8208" actId="313"/>
        <pc:sldMkLst>
          <pc:docMk/>
          <pc:sldMk cId="2013344277" sldId="258"/>
        </pc:sldMkLst>
      </pc:sldChg>
      <pc:sldChg chg="modNotesTx">
        <pc:chgData name="Sue Hampton" userId="ccf1ae97-4230-4913-a30d-faa63b99db4c" providerId="ADAL" clId="{73557362-7B4C-4A3B-A339-A90357945BD4}" dt="2020-08-03T23:16:26.687" v="8218" actId="20577"/>
        <pc:sldMkLst>
          <pc:docMk/>
          <pc:sldMk cId="1429148432" sldId="259"/>
        </pc:sldMkLst>
      </pc:sldChg>
      <pc:sldChg chg="modSp modNotesTx">
        <pc:chgData name="Sue Hampton" userId="ccf1ae97-4230-4913-a30d-faa63b99db4c" providerId="ADAL" clId="{73557362-7B4C-4A3B-A339-A90357945BD4}" dt="2020-08-03T23:18:04.779" v="8270" actId="20577"/>
        <pc:sldMkLst>
          <pc:docMk/>
          <pc:sldMk cId="3463261076" sldId="260"/>
        </pc:sldMkLst>
        <pc:spChg chg="mod">
          <ac:chgData name="Sue Hampton" userId="ccf1ae97-4230-4913-a30d-faa63b99db4c" providerId="ADAL" clId="{73557362-7B4C-4A3B-A339-A90357945BD4}" dt="2020-07-06T23:31:36.939" v="2578" actId="15"/>
          <ac:spMkLst>
            <pc:docMk/>
            <pc:sldMk cId="3463261076" sldId="260"/>
            <ac:spMk id="3" creationId="{00000000-0000-0000-0000-000000000000}"/>
          </ac:spMkLst>
        </pc:spChg>
      </pc:sldChg>
      <pc:sldChg chg="modNotesTx">
        <pc:chgData name="Sue Hampton" userId="ccf1ae97-4230-4913-a30d-faa63b99db4c" providerId="ADAL" clId="{73557362-7B4C-4A3B-A339-A90357945BD4}" dt="2020-08-03T23:20:16.378" v="8295" actId="20577"/>
        <pc:sldMkLst>
          <pc:docMk/>
          <pc:sldMk cId="3301279019" sldId="261"/>
        </pc:sldMkLst>
      </pc:sldChg>
      <pc:sldChg chg="modSp modNotesTx">
        <pc:chgData name="Sue Hampton" userId="ccf1ae97-4230-4913-a30d-faa63b99db4c" providerId="ADAL" clId="{73557362-7B4C-4A3B-A339-A90357945BD4}" dt="2020-08-03T23:21:01.915" v="8308" actId="20577"/>
        <pc:sldMkLst>
          <pc:docMk/>
          <pc:sldMk cId="3494232232" sldId="262"/>
        </pc:sldMkLst>
        <pc:spChg chg="mod">
          <ac:chgData name="Sue Hampton" userId="ccf1ae97-4230-4913-a30d-faa63b99db4c" providerId="ADAL" clId="{73557362-7B4C-4A3B-A339-A90357945BD4}" dt="2020-07-07T00:31:11.372" v="4402" actId="27636"/>
          <ac:spMkLst>
            <pc:docMk/>
            <pc:sldMk cId="3494232232" sldId="262"/>
            <ac:spMk id="3" creationId="{00000000-0000-0000-0000-000000000000}"/>
          </ac:spMkLst>
        </pc:spChg>
      </pc:sldChg>
      <pc:sldChg chg="modNotesTx">
        <pc:chgData name="Sue Hampton" userId="ccf1ae97-4230-4913-a30d-faa63b99db4c" providerId="ADAL" clId="{73557362-7B4C-4A3B-A339-A90357945BD4}" dt="2020-08-03T23:21:52.752" v="8314" actId="20577"/>
        <pc:sldMkLst>
          <pc:docMk/>
          <pc:sldMk cId="2269946926" sldId="263"/>
        </pc:sldMkLst>
      </pc:sldChg>
      <pc:sldChg chg="modNotesTx">
        <pc:chgData name="Sue Hampton" userId="ccf1ae97-4230-4913-a30d-faa63b99db4c" providerId="ADAL" clId="{73557362-7B4C-4A3B-A339-A90357945BD4}" dt="2020-07-07T00:41:30.758" v="5905" actId="20577"/>
        <pc:sldMkLst>
          <pc:docMk/>
          <pc:sldMk cId="2126225796" sldId="264"/>
        </pc:sldMkLst>
      </pc:sldChg>
      <pc:sldChg chg="modNotesTx">
        <pc:chgData name="Sue Hampton" userId="ccf1ae97-4230-4913-a30d-faa63b99db4c" providerId="ADAL" clId="{73557362-7B4C-4A3B-A339-A90357945BD4}" dt="2020-07-07T02:51:49.613" v="6299" actId="313"/>
        <pc:sldMkLst>
          <pc:docMk/>
          <pc:sldMk cId="1546216480" sldId="265"/>
        </pc:sldMkLst>
      </pc:sldChg>
      <pc:sldChg chg="modNotesTx">
        <pc:chgData name="Sue Hampton" userId="ccf1ae97-4230-4913-a30d-faa63b99db4c" providerId="ADAL" clId="{73557362-7B4C-4A3B-A339-A90357945BD4}" dt="2020-07-07T03:03:03.250" v="6985" actId="12"/>
        <pc:sldMkLst>
          <pc:docMk/>
          <pc:sldMk cId="1528928719" sldId="266"/>
        </pc:sldMkLst>
      </pc:sldChg>
      <pc:sldChg chg="modNotesTx">
        <pc:chgData name="Sue Hampton" userId="ccf1ae97-4230-4913-a30d-faa63b99db4c" providerId="ADAL" clId="{73557362-7B4C-4A3B-A339-A90357945BD4}" dt="2020-08-03T23:25:28.056" v="8338" actId="20577"/>
        <pc:sldMkLst>
          <pc:docMk/>
          <pc:sldMk cId="1642982197" sldId="267"/>
        </pc:sldMkLst>
      </pc:sldChg>
      <pc:sldChg chg="modNotesTx">
        <pc:chgData name="Sue Hampton" userId="ccf1ae97-4230-4913-a30d-faa63b99db4c" providerId="ADAL" clId="{73557362-7B4C-4A3B-A339-A90357945BD4}" dt="2020-08-03T23:26:35.082" v="8350" actId="20577"/>
        <pc:sldMkLst>
          <pc:docMk/>
          <pc:sldMk cId="3910996345"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1C400-1C9C-4FBE-BA1B-A1EBCBBF60A0}" type="datetimeFigureOut">
              <a:rPr lang="en-AU" smtClean="0"/>
              <a:t>4/08/2020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4B8EE-AA7F-4031-B52E-0F28133FA2EF}" type="slidenum">
              <a:rPr lang="en-AU" smtClean="0"/>
              <a:t>‹#›</a:t>
            </a:fld>
            <a:endParaRPr lang="en-AU"/>
          </a:p>
        </p:txBody>
      </p:sp>
    </p:spTree>
    <p:extLst>
      <p:ext uri="{BB962C8B-B14F-4D97-AF65-F5344CB8AC3E}">
        <p14:creationId xmlns:p14="http://schemas.microsoft.com/office/powerpoint/2010/main" val="131641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PowerPoint will cover the following:</a:t>
            </a:r>
          </a:p>
          <a:p>
            <a:endParaRPr lang="en-AU" dirty="0"/>
          </a:p>
          <a:p>
            <a:r>
              <a:rPr lang="en-AU" dirty="0"/>
              <a:t>An overview of uterine rupture</a:t>
            </a:r>
          </a:p>
          <a:p>
            <a:endParaRPr lang="en-AU" dirty="0"/>
          </a:p>
          <a:p>
            <a:r>
              <a:rPr lang="en-AU" dirty="0"/>
              <a:t>What is a uterine rupture</a:t>
            </a:r>
          </a:p>
          <a:p>
            <a:endParaRPr lang="en-AU" dirty="0"/>
          </a:p>
          <a:p>
            <a:r>
              <a:rPr lang="en-AU" dirty="0"/>
              <a:t>The risk factors associated with uterine rupture</a:t>
            </a:r>
          </a:p>
          <a:p>
            <a:endParaRPr lang="en-AU" dirty="0"/>
          </a:p>
          <a:p>
            <a:r>
              <a:rPr lang="en-AU" dirty="0"/>
              <a:t>The classic signs and symptoms of uterine rupture</a:t>
            </a:r>
          </a:p>
          <a:p>
            <a:endParaRPr lang="en-AU" dirty="0"/>
          </a:p>
          <a:p>
            <a:r>
              <a:rPr lang="en-AU" dirty="0"/>
              <a:t>The immediate management of uterine rupture</a:t>
            </a:r>
          </a:p>
          <a:p>
            <a:endParaRPr lang="en-AU" dirty="0"/>
          </a:p>
          <a:p>
            <a:r>
              <a:rPr lang="en-AU" dirty="0"/>
              <a:t>What is the after care following a uterine rupture</a:t>
            </a:r>
          </a:p>
        </p:txBody>
      </p:sp>
      <p:sp>
        <p:nvSpPr>
          <p:cNvPr id="4" name="Slide Number Placeholder 3"/>
          <p:cNvSpPr>
            <a:spLocks noGrp="1"/>
          </p:cNvSpPr>
          <p:nvPr>
            <p:ph type="sldNum" sz="quarter" idx="5"/>
          </p:nvPr>
        </p:nvSpPr>
        <p:spPr/>
        <p:txBody>
          <a:bodyPr/>
          <a:lstStyle/>
          <a:p>
            <a:fld id="{E834B8EE-AA7F-4031-B52E-0F28133FA2EF}" type="slidenum">
              <a:rPr lang="en-AU" smtClean="0"/>
              <a:t>2</a:t>
            </a:fld>
            <a:endParaRPr lang="en-AU"/>
          </a:p>
        </p:txBody>
      </p:sp>
    </p:spTree>
    <p:extLst>
      <p:ext uri="{BB962C8B-B14F-4D97-AF65-F5344CB8AC3E}">
        <p14:creationId xmlns:p14="http://schemas.microsoft.com/office/powerpoint/2010/main" val="4282023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Management</a:t>
            </a:r>
          </a:p>
          <a:p>
            <a:endParaRPr lang="en-AU" dirty="0"/>
          </a:p>
          <a:p>
            <a:pPr marL="171450" indent="-171450">
              <a:buFont typeface="Arial" panose="020B0604020202020204" pitchFamily="34" charset="0"/>
              <a:buChar char="•"/>
            </a:pPr>
            <a:r>
              <a:rPr lang="en-AU" dirty="0"/>
              <a:t>Delivery by CAT 1 C/S – with expectation for massive transfusion protocol</a:t>
            </a:r>
          </a:p>
          <a:p>
            <a:pPr marL="171450" indent="-171450">
              <a:buFont typeface="Arial" panose="020B0604020202020204" pitchFamily="34" charset="0"/>
              <a:buChar char="•"/>
            </a:pPr>
            <a:r>
              <a:rPr lang="en-AU" dirty="0"/>
              <a:t>Possible ICU admission after OT</a:t>
            </a:r>
          </a:p>
          <a:p>
            <a:endParaRPr lang="en-AU" dirty="0"/>
          </a:p>
          <a:p>
            <a:r>
              <a:rPr lang="en-AU" dirty="0"/>
              <a:t>Surgical treatment is dependent on:</a:t>
            </a:r>
          </a:p>
          <a:p>
            <a:endParaRPr lang="en-AU" dirty="0"/>
          </a:p>
          <a:p>
            <a:pPr marL="171450" indent="-171450">
              <a:buFont typeface="Arial" panose="020B0604020202020204" pitchFamily="34" charset="0"/>
              <a:buChar char="•"/>
            </a:pPr>
            <a:r>
              <a:rPr lang="en-AU" dirty="0"/>
              <a:t>Type and complexity of the rupture</a:t>
            </a:r>
          </a:p>
          <a:p>
            <a:pPr marL="171450" indent="-171450">
              <a:buFont typeface="Arial" panose="020B0604020202020204" pitchFamily="34" charset="0"/>
              <a:buChar char="•"/>
            </a:pPr>
            <a:r>
              <a:rPr lang="en-AU" dirty="0"/>
              <a:t>Extension of the rupture – is it complex, is there other tears not easily visible</a:t>
            </a:r>
          </a:p>
          <a:p>
            <a:pPr marL="171450" indent="-171450">
              <a:buFont typeface="Arial" panose="020B0604020202020204" pitchFamily="34" charset="0"/>
              <a:buChar char="•"/>
            </a:pPr>
            <a:r>
              <a:rPr lang="en-AU" dirty="0"/>
              <a:t>Degree of haemorrhage – treatment of the haemorrhage is vital to improving the maternal outcome – may need to activate the massive transfusion protocol</a:t>
            </a:r>
          </a:p>
          <a:p>
            <a:pPr marL="171450" indent="-171450">
              <a:buFont typeface="Arial" panose="020B0604020202020204" pitchFamily="34" charset="0"/>
              <a:buChar char="•"/>
            </a:pPr>
            <a:r>
              <a:rPr lang="en-AU" dirty="0"/>
              <a:t>The condition of the woman will determine what actions  maybe required but it maybe necessary to perform a hysterectomy to save the woman’s life, regardless of any plans for future pregnancies.</a:t>
            </a:r>
          </a:p>
          <a:p>
            <a:endParaRPr lang="en-AU" dirty="0"/>
          </a:p>
        </p:txBody>
      </p:sp>
      <p:sp>
        <p:nvSpPr>
          <p:cNvPr id="4" name="Slide Number Placeholder 3"/>
          <p:cNvSpPr>
            <a:spLocks noGrp="1"/>
          </p:cNvSpPr>
          <p:nvPr>
            <p:ph type="sldNum" sz="quarter" idx="5"/>
          </p:nvPr>
        </p:nvSpPr>
        <p:spPr/>
        <p:txBody>
          <a:bodyPr/>
          <a:lstStyle/>
          <a:p>
            <a:fld id="{E834B8EE-AA7F-4031-B52E-0F28133FA2EF}" type="slidenum">
              <a:rPr lang="en-AU" smtClean="0"/>
              <a:t>11</a:t>
            </a:fld>
            <a:endParaRPr lang="en-AU"/>
          </a:p>
        </p:txBody>
      </p:sp>
    </p:spTree>
    <p:extLst>
      <p:ext uri="{BB962C8B-B14F-4D97-AF65-F5344CB8AC3E}">
        <p14:creationId xmlns:p14="http://schemas.microsoft.com/office/powerpoint/2010/main" val="1972169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Management</a:t>
            </a:r>
          </a:p>
          <a:p>
            <a:endParaRPr lang="en-AU" dirty="0"/>
          </a:p>
          <a:p>
            <a:r>
              <a:rPr lang="en-AU" dirty="0"/>
              <a:t>Repair of the rupture is preferable but may not be possible</a:t>
            </a:r>
          </a:p>
          <a:p>
            <a:endParaRPr lang="en-AU" dirty="0"/>
          </a:p>
          <a:p>
            <a:r>
              <a:rPr lang="en-AU" dirty="0"/>
              <a:t>Hysterectomy maybe necessary if there is intractable bleeding or the repair sites are multiple, longitudinal or too low lying e.g. extending down to the cervix</a:t>
            </a:r>
          </a:p>
          <a:p>
            <a:endParaRPr lang="en-AU" dirty="0"/>
          </a:p>
          <a:p>
            <a:r>
              <a:rPr lang="en-AU" dirty="0"/>
              <a:t>Dependent of the outcome of the C/S she may need to return to ICU and then step down after a few days for recovery. She is high risk of DIC, PE, DVT, wound infection, bladder and bowl problems.</a:t>
            </a:r>
          </a:p>
        </p:txBody>
      </p:sp>
      <p:sp>
        <p:nvSpPr>
          <p:cNvPr id="4" name="Slide Number Placeholder 3"/>
          <p:cNvSpPr>
            <a:spLocks noGrp="1"/>
          </p:cNvSpPr>
          <p:nvPr>
            <p:ph type="sldNum" sz="quarter" idx="5"/>
          </p:nvPr>
        </p:nvSpPr>
        <p:spPr/>
        <p:txBody>
          <a:bodyPr/>
          <a:lstStyle/>
          <a:p>
            <a:fld id="{E834B8EE-AA7F-4031-B52E-0F28133FA2EF}" type="slidenum">
              <a:rPr lang="en-AU" smtClean="0"/>
              <a:t>12</a:t>
            </a:fld>
            <a:endParaRPr lang="en-AU"/>
          </a:p>
        </p:txBody>
      </p:sp>
    </p:spTree>
    <p:extLst>
      <p:ext uri="{BB962C8B-B14F-4D97-AF65-F5344CB8AC3E}">
        <p14:creationId xmlns:p14="http://schemas.microsoft.com/office/powerpoint/2010/main" val="3144588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After care:</a:t>
            </a:r>
          </a:p>
          <a:p>
            <a:endParaRPr lang="en-AU" dirty="0"/>
          </a:p>
          <a:p>
            <a:r>
              <a:rPr lang="en-AU" dirty="0"/>
              <a:t>It is vital the woman and her family receive a debrief after the event and then after they have returned home, usually at 6 weeks</a:t>
            </a:r>
          </a:p>
          <a:p>
            <a:endParaRPr lang="en-AU" dirty="0"/>
          </a:p>
          <a:p>
            <a:r>
              <a:rPr lang="en-AU" dirty="0"/>
              <a:t>The person advising the woman about the event needs to have access to her medical notes so they can advise her about future pregnancies, as tears involving the upper segment may be contraindicated</a:t>
            </a:r>
          </a:p>
          <a:p>
            <a:endParaRPr lang="en-AU" dirty="0"/>
          </a:p>
          <a:p>
            <a:r>
              <a:rPr lang="en-AU" dirty="0"/>
              <a:t>History of uterine rupture should have an elective C/S in their next pregnancy – what happens if they decline </a:t>
            </a:r>
            <a:r>
              <a:rPr lang="en-AU" u="sng" dirty="0"/>
              <a:t>https://www.health.qld.gov.au/consent/html/pwdrmc</a:t>
            </a:r>
          </a:p>
          <a:p>
            <a:endParaRPr lang="en-AU" dirty="0"/>
          </a:p>
          <a:p>
            <a:r>
              <a:rPr lang="en-AU" dirty="0"/>
              <a:t>Documentation of a clear plan in the medical notes for future clinicians to see, advise the woman so if she is not living in the area she has a full record and history.</a:t>
            </a:r>
          </a:p>
          <a:p>
            <a:endParaRPr lang="en-AU" dirty="0"/>
          </a:p>
          <a:p>
            <a:endParaRPr lang="en-AU" dirty="0"/>
          </a:p>
          <a:p>
            <a:r>
              <a:rPr lang="en-AU" dirty="0"/>
              <a:t> </a:t>
            </a:r>
          </a:p>
        </p:txBody>
      </p:sp>
      <p:sp>
        <p:nvSpPr>
          <p:cNvPr id="4" name="Slide Number Placeholder 3"/>
          <p:cNvSpPr>
            <a:spLocks noGrp="1"/>
          </p:cNvSpPr>
          <p:nvPr>
            <p:ph type="sldNum" sz="quarter" idx="5"/>
          </p:nvPr>
        </p:nvSpPr>
        <p:spPr/>
        <p:txBody>
          <a:bodyPr/>
          <a:lstStyle/>
          <a:p>
            <a:fld id="{E834B8EE-AA7F-4031-B52E-0F28133FA2EF}" type="slidenum">
              <a:rPr lang="en-AU" smtClean="0"/>
              <a:t>13</a:t>
            </a:fld>
            <a:endParaRPr lang="en-AU"/>
          </a:p>
        </p:txBody>
      </p:sp>
    </p:spTree>
    <p:extLst>
      <p:ext uri="{BB962C8B-B14F-4D97-AF65-F5344CB8AC3E}">
        <p14:creationId xmlns:p14="http://schemas.microsoft.com/office/powerpoint/2010/main" val="207030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Uterine rupture is a rare event but it can be catastrophic to both the woman and her </a:t>
            </a:r>
            <a:r>
              <a:rPr lang="en-AU" dirty="0" err="1"/>
              <a:t>fetus</a:t>
            </a:r>
            <a:endParaRPr lang="en-AU" dirty="0"/>
          </a:p>
          <a:p>
            <a:endParaRPr lang="en-AU" dirty="0"/>
          </a:p>
          <a:p>
            <a:r>
              <a:rPr lang="en-AU" dirty="0"/>
              <a:t>Maternal: </a:t>
            </a:r>
          </a:p>
          <a:p>
            <a:r>
              <a:rPr lang="en-AU" dirty="0"/>
              <a:t>Placenta abruption </a:t>
            </a:r>
          </a:p>
          <a:p>
            <a:r>
              <a:rPr lang="en-AU" dirty="0"/>
              <a:t>Significant bleeding – hypovolaemic shock</a:t>
            </a:r>
          </a:p>
          <a:p>
            <a:r>
              <a:rPr lang="en-AU" dirty="0"/>
              <a:t>Bladder injury</a:t>
            </a:r>
          </a:p>
          <a:p>
            <a:r>
              <a:rPr lang="en-AU" dirty="0"/>
              <a:t>Hysterectomy</a:t>
            </a:r>
          </a:p>
          <a:p>
            <a:r>
              <a:rPr lang="en-AU" dirty="0"/>
              <a:t>Post traumatic stress</a:t>
            </a:r>
          </a:p>
          <a:p>
            <a:r>
              <a:rPr lang="en-AU" dirty="0"/>
              <a:t>Maternal death</a:t>
            </a:r>
          </a:p>
          <a:p>
            <a:endParaRPr lang="en-AU" dirty="0"/>
          </a:p>
          <a:p>
            <a:r>
              <a:rPr lang="en-AU" dirty="0" err="1"/>
              <a:t>Fetal</a:t>
            </a:r>
            <a:r>
              <a:rPr lang="en-AU" dirty="0"/>
              <a:t>:</a:t>
            </a:r>
          </a:p>
          <a:p>
            <a:r>
              <a:rPr lang="en-AU" dirty="0" err="1"/>
              <a:t>Fetal</a:t>
            </a:r>
            <a:r>
              <a:rPr lang="en-AU" dirty="0"/>
              <a:t> distress</a:t>
            </a:r>
          </a:p>
          <a:p>
            <a:r>
              <a:rPr lang="en-AU" dirty="0" err="1"/>
              <a:t>Fetal</a:t>
            </a:r>
            <a:r>
              <a:rPr lang="en-AU" dirty="0"/>
              <a:t> hypoxia / anoxia</a:t>
            </a:r>
          </a:p>
          <a:p>
            <a:r>
              <a:rPr lang="en-AU" dirty="0" err="1"/>
              <a:t>Fetal</a:t>
            </a:r>
            <a:r>
              <a:rPr lang="en-AU" dirty="0"/>
              <a:t> death – fresh stillbirth</a:t>
            </a:r>
          </a:p>
          <a:p>
            <a:endParaRPr lang="en-AU" dirty="0"/>
          </a:p>
          <a:p>
            <a:endParaRPr lang="en-AU" dirty="0"/>
          </a:p>
          <a:p>
            <a:r>
              <a:rPr lang="en-AU" dirty="0"/>
              <a:t>Even though the rate of </a:t>
            </a:r>
            <a:r>
              <a:rPr lang="en-AU" dirty="0" err="1"/>
              <a:t>ruture</a:t>
            </a:r>
            <a:r>
              <a:rPr lang="en-AU" dirty="0"/>
              <a:t> is low there is significant morbidity and mortality </a:t>
            </a:r>
          </a:p>
          <a:p>
            <a:endParaRPr lang="en-AU" dirty="0"/>
          </a:p>
          <a:p>
            <a:r>
              <a:rPr lang="en-AU" dirty="0"/>
              <a:t>It mainly occurs in multiparous woman particularly those who have had a previous C/S or uterine surgery but it can happen without a scar on the uterus particularly when woman have had multiple pregnancies.</a:t>
            </a:r>
          </a:p>
          <a:p>
            <a:endParaRPr lang="en-AU" dirty="0"/>
          </a:p>
          <a:p>
            <a:r>
              <a:rPr lang="en-AU" dirty="0"/>
              <a:t>The incidence in woman who have had a C/S is reported as 22 – 74 per 10,000. With the rising C/S rate in primigravida woman this number may rise in the future.</a:t>
            </a:r>
          </a:p>
          <a:p>
            <a:endParaRPr lang="en-AU" dirty="0"/>
          </a:p>
          <a:p>
            <a:endParaRPr lang="en-AU" dirty="0"/>
          </a:p>
        </p:txBody>
      </p:sp>
      <p:sp>
        <p:nvSpPr>
          <p:cNvPr id="4" name="Slide Number Placeholder 3"/>
          <p:cNvSpPr>
            <a:spLocks noGrp="1"/>
          </p:cNvSpPr>
          <p:nvPr>
            <p:ph type="sldNum" sz="quarter" idx="5"/>
          </p:nvPr>
        </p:nvSpPr>
        <p:spPr/>
        <p:txBody>
          <a:bodyPr/>
          <a:lstStyle/>
          <a:p>
            <a:fld id="{E834B8EE-AA7F-4031-B52E-0F28133FA2EF}" type="slidenum">
              <a:rPr lang="en-AU" smtClean="0"/>
              <a:t>3</a:t>
            </a:fld>
            <a:endParaRPr lang="en-AU"/>
          </a:p>
        </p:txBody>
      </p:sp>
    </p:spTree>
    <p:extLst>
      <p:ext uri="{BB962C8B-B14F-4D97-AF65-F5344CB8AC3E}">
        <p14:creationId xmlns:p14="http://schemas.microsoft.com/office/powerpoint/2010/main" val="1908203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Signs and symptoms of uterine rupture:</a:t>
            </a:r>
          </a:p>
          <a:p>
            <a:endParaRPr lang="en-AU" dirty="0"/>
          </a:p>
          <a:p>
            <a:r>
              <a:rPr lang="en-AU" dirty="0"/>
              <a:t>The sign and symptoms of uterine </a:t>
            </a:r>
            <a:r>
              <a:rPr lang="en-AU" dirty="0" err="1"/>
              <a:t>ruture</a:t>
            </a:r>
            <a:r>
              <a:rPr lang="en-AU" dirty="0"/>
              <a:t> can be inconsistent which makes diagnosis difficult</a:t>
            </a:r>
          </a:p>
          <a:p>
            <a:endParaRPr lang="en-AU" dirty="0"/>
          </a:p>
          <a:p>
            <a:r>
              <a:rPr lang="en-AU" dirty="0"/>
              <a:t>Clinicians need to be vigilant when caring for a woman having a VBAC to detect changes that were not previously present e.g. </a:t>
            </a:r>
          </a:p>
          <a:p>
            <a:endParaRPr lang="en-AU" dirty="0"/>
          </a:p>
          <a:p>
            <a:pPr marL="171450" indent="-171450">
              <a:buFont typeface="Arial" panose="020B0604020202020204" pitchFamily="34" charset="0"/>
              <a:buChar char="•"/>
            </a:pPr>
            <a:r>
              <a:rPr lang="en-AU" dirty="0"/>
              <a:t>Increased abdominal pain</a:t>
            </a:r>
          </a:p>
          <a:p>
            <a:pPr marL="171450" indent="-171450">
              <a:buFont typeface="Arial" panose="020B0604020202020204" pitchFamily="34" charset="0"/>
              <a:buChar char="•"/>
            </a:pPr>
            <a:r>
              <a:rPr lang="en-AU" dirty="0"/>
              <a:t>Pain between the scapulae or pain on inspiration due to blood under the diaphragm cause irritation,</a:t>
            </a:r>
          </a:p>
          <a:p>
            <a:pPr marL="171450" indent="-171450">
              <a:buFont typeface="Arial" panose="020B0604020202020204" pitchFamily="34" charset="0"/>
              <a:buChar char="•"/>
            </a:pPr>
            <a:r>
              <a:rPr lang="en-AU" dirty="0"/>
              <a:t>PV bleeding</a:t>
            </a:r>
          </a:p>
          <a:p>
            <a:pPr marL="171450" indent="-171450">
              <a:buFont typeface="Arial" panose="020B0604020202020204" pitchFamily="34" charset="0"/>
              <a:buChar char="•"/>
            </a:pPr>
            <a:r>
              <a:rPr lang="en-AU" dirty="0"/>
              <a:t>Hypovolaemic shock – tachycardia, tachypnoea, pallor, cool clammy skin, anxiety</a:t>
            </a:r>
          </a:p>
          <a:p>
            <a:pPr marL="171450" indent="-171450">
              <a:buFont typeface="Arial" panose="020B0604020202020204" pitchFamily="34" charset="0"/>
              <a:buChar char="•"/>
            </a:pPr>
            <a:r>
              <a:rPr lang="en-AU" dirty="0" err="1"/>
              <a:t>Fetal</a:t>
            </a:r>
            <a:r>
              <a:rPr lang="en-AU" dirty="0"/>
              <a:t> distress, bradycardia, decelerations</a:t>
            </a:r>
          </a:p>
          <a:p>
            <a:pPr marL="171450" indent="-171450">
              <a:buFont typeface="Arial" panose="020B0604020202020204" pitchFamily="34" charset="0"/>
              <a:buChar char="•"/>
            </a:pPr>
            <a:r>
              <a:rPr lang="en-AU" dirty="0"/>
              <a:t>Absent </a:t>
            </a:r>
            <a:r>
              <a:rPr lang="en-AU" dirty="0" err="1"/>
              <a:t>fetal</a:t>
            </a:r>
            <a:r>
              <a:rPr lang="en-AU" dirty="0"/>
              <a:t> heart</a:t>
            </a:r>
          </a:p>
          <a:p>
            <a:pPr marL="171450" indent="-171450">
              <a:buFont typeface="Arial" panose="020B0604020202020204" pitchFamily="34" charset="0"/>
              <a:buChar char="•"/>
            </a:pPr>
            <a:r>
              <a:rPr lang="en-AU" dirty="0"/>
              <a:t>Cessation of contractions</a:t>
            </a:r>
          </a:p>
          <a:p>
            <a:pPr marL="171450" indent="-171450">
              <a:buFont typeface="Arial" panose="020B0604020202020204" pitchFamily="34" charset="0"/>
              <a:buChar char="•"/>
            </a:pPr>
            <a:r>
              <a:rPr lang="en-AU" dirty="0"/>
              <a:t>The </a:t>
            </a:r>
            <a:r>
              <a:rPr lang="en-AU" dirty="0" err="1"/>
              <a:t>fetus</a:t>
            </a:r>
            <a:r>
              <a:rPr lang="en-AU" dirty="0"/>
              <a:t> palpable outside the uterus</a:t>
            </a:r>
          </a:p>
          <a:p>
            <a:pPr marL="0" indent="0">
              <a:buFont typeface="Arial" panose="020B0604020202020204" pitchFamily="34" charset="0"/>
              <a:buNone/>
            </a:pPr>
            <a:endParaRPr lang="en-AU" dirty="0"/>
          </a:p>
          <a:p>
            <a:r>
              <a:rPr lang="en-AU" dirty="0"/>
              <a:t> It is time critical that the woman is taken to OT rapidly for a CAT 1 C/S – senior staff need to be in attendance to prevent further morbidity/ mortality and if the FH is still present a senior neonatal team for full resus. of the baby.</a:t>
            </a:r>
          </a:p>
          <a:p>
            <a:endParaRPr lang="en-AU" dirty="0"/>
          </a:p>
          <a:p>
            <a:r>
              <a:rPr lang="en-AU" dirty="0"/>
              <a:t>The morbidity occurs due to placental abruption &amp; haemorrhage – the average amount of blood flow through the placental bed per minute is 600 – 800mls per minute</a:t>
            </a:r>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E834B8EE-AA7F-4031-B52E-0F28133FA2EF}" type="slidenum">
              <a:rPr lang="en-AU" smtClean="0"/>
              <a:t>4</a:t>
            </a:fld>
            <a:endParaRPr lang="en-AU"/>
          </a:p>
        </p:txBody>
      </p:sp>
    </p:spTree>
    <p:extLst>
      <p:ext uri="{BB962C8B-B14F-4D97-AF65-F5344CB8AC3E}">
        <p14:creationId xmlns:p14="http://schemas.microsoft.com/office/powerpoint/2010/main" val="238833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a uterine rupture:</a:t>
            </a:r>
          </a:p>
          <a:p>
            <a:endParaRPr lang="en-AU" dirty="0"/>
          </a:p>
          <a:p>
            <a:r>
              <a:rPr lang="en-AU" dirty="0"/>
              <a:t>A full rupture involves a full thickness tear and involves the overlying viscera; peritoneum</a:t>
            </a:r>
          </a:p>
          <a:p>
            <a:endParaRPr lang="en-AU" dirty="0"/>
          </a:p>
          <a:p>
            <a:r>
              <a:rPr lang="en-AU" dirty="0"/>
              <a:t>In contrast a uterine scar dehiscence involves the disruption and separation of the pre-exciting scar tissue but does not involve visceral peritoneum, this tend to have less bleeding</a:t>
            </a:r>
          </a:p>
          <a:p>
            <a:endParaRPr lang="en-AU" dirty="0"/>
          </a:p>
          <a:p>
            <a:r>
              <a:rPr lang="en-AU" dirty="0"/>
              <a:t>Scar dehiscence can be less catastrophic to the </a:t>
            </a:r>
            <a:r>
              <a:rPr lang="en-AU" dirty="0" err="1"/>
              <a:t>fetus</a:t>
            </a:r>
            <a:r>
              <a:rPr lang="en-AU" dirty="0"/>
              <a:t> but does still need early diagnosis &amp; management</a:t>
            </a:r>
          </a:p>
          <a:p>
            <a:endParaRPr lang="en-AU" dirty="0"/>
          </a:p>
          <a:p>
            <a:r>
              <a:rPr lang="en-AU" dirty="0"/>
              <a:t>In either case prompt action is required</a:t>
            </a:r>
          </a:p>
        </p:txBody>
      </p:sp>
      <p:sp>
        <p:nvSpPr>
          <p:cNvPr id="4" name="Slide Number Placeholder 3"/>
          <p:cNvSpPr>
            <a:spLocks noGrp="1"/>
          </p:cNvSpPr>
          <p:nvPr>
            <p:ph type="sldNum" sz="quarter" idx="5"/>
          </p:nvPr>
        </p:nvSpPr>
        <p:spPr/>
        <p:txBody>
          <a:bodyPr/>
          <a:lstStyle/>
          <a:p>
            <a:fld id="{E834B8EE-AA7F-4031-B52E-0F28133FA2EF}" type="slidenum">
              <a:rPr lang="en-AU" smtClean="0"/>
              <a:t>5</a:t>
            </a:fld>
            <a:endParaRPr lang="en-AU"/>
          </a:p>
        </p:txBody>
      </p:sp>
    </p:spTree>
    <p:extLst>
      <p:ext uri="{BB962C8B-B14F-4D97-AF65-F5344CB8AC3E}">
        <p14:creationId xmlns:p14="http://schemas.microsoft.com/office/powerpoint/2010/main" val="1966411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Risk factors:</a:t>
            </a:r>
          </a:p>
          <a:p>
            <a:endParaRPr lang="en-AU" dirty="0"/>
          </a:p>
          <a:p>
            <a:r>
              <a:rPr lang="en-AU" dirty="0"/>
              <a:t>As with all situations clinicians need to risk assess throughout care to plan and mitigate against adverse outcomes.</a:t>
            </a:r>
          </a:p>
          <a:p>
            <a:endParaRPr lang="en-AU" dirty="0"/>
          </a:p>
          <a:p>
            <a:pPr marL="0" indent="0">
              <a:buFont typeface="Arial" panose="020B0604020202020204" pitchFamily="34" charset="0"/>
              <a:buNone/>
            </a:pPr>
            <a:r>
              <a:rPr lang="en-AU" dirty="0"/>
              <a:t>Woman at risk of uterine ruptures are:</a:t>
            </a:r>
          </a:p>
          <a:p>
            <a:pPr marL="171450" indent="-171450">
              <a:buFont typeface="Arial" panose="020B0604020202020204" pitchFamily="34" charset="0"/>
              <a:buChar char="•"/>
            </a:pPr>
            <a:r>
              <a:rPr lang="en-AU" dirty="0"/>
              <a:t>Multiparous women</a:t>
            </a:r>
          </a:p>
          <a:p>
            <a:pPr marL="171450" indent="-171450">
              <a:buFont typeface="Arial" panose="020B0604020202020204" pitchFamily="34" charset="0"/>
              <a:buChar char="•"/>
            </a:pPr>
            <a:r>
              <a:rPr lang="en-AU" dirty="0"/>
              <a:t>Previous uterine surgery e.g. myomectomy</a:t>
            </a:r>
          </a:p>
          <a:p>
            <a:pPr marL="171450" indent="-171450">
              <a:buFont typeface="Arial" panose="020B0604020202020204" pitchFamily="34" charset="0"/>
              <a:buChar char="•"/>
            </a:pPr>
            <a:r>
              <a:rPr lang="en-AU" dirty="0"/>
              <a:t>Caesarean sections – it is important to know what type e.g. C/S they have had as a classical C/S is higher risk – looking at woman's abdomen will not necessarily tell you she has had a classical C/S as the </a:t>
            </a:r>
            <a:r>
              <a:rPr lang="en-AU" dirty="0" err="1"/>
              <a:t>abdo</a:t>
            </a:r>
            <a:r>
              <a:rPr lang="en-AU" dirty="0"/>
              <a:t>. scar may appear as a LSCS but a classical uterine incision may have been performed – this is particularly in woman who have had a pre-term birth.</a:t>
            </a:r>
          </a:p>
          <a:p>
            <a:pPr marL="171450" indent="-171450">
              <a:buFont typeface="Arial" panose="020B0604020202020204" pitchFamily="34" charset="0"/>
              <a:buChar char="•"/>
            </a:pPr>
            <a:r>
              <a:rPr lang="en-AU" dirty="0"/>
              <a:t>Over distended uterus – macrosomia, twins, polyhydramnios</a:t>
            </a:r>
          </a:p>
          <a:p>
            <a:pPr marL="171450" indent="-171450">
              <a:buFont typeface="Arial" panose="020B0604020202020204" pitchFamily="34" charset="0"/>
              <a:buChar char="•"/>
            </a:pPr>
            <a:r>
              <a:rPr lang="en-AU" dirty="0"/>
              <a:t>Induction of labour – considering 25% of women have an IOL this includes </a:t>
            </a:r>
            <a:r>
              <a:rPr lang="en-AU" dirty="0" err="1"/>
              <a:t>primips</a:t>
            </a:r>
            <a:r>
              <a:rPr lang="en-AU" dirty="0"/>
              <a:t>. there is an increased risk due to the use of </a:t>
            </a:r>
            <a:r>
              <a:rPr lang="en-AU" dirty="0" err="1"/>
              <a:t>prostin</a:t>
            </a:r>
            <a:r>
              <a:rPr lang="en-AU" dirty="0"/>
              <a:t> and </a:t>
            </a:r>
            <a:r>
              <a:rPr lang="en-AU" dirty="0" err="1"/>
              <a:t>syntocinon</a:t>
            </a:r>
            <a:endParaRPr lang="en-AU" dirty="0"/>
          </a:p>
          <a:p>
            <a:pPr marL="171450" indent="-171450">
              <a:buFont typeface="Arial" panose="020B0604020202020204" pitchFamily="34" charset="0"/>
              <a:buChar char="•"/>
            </a:pPr>
            <a:r>
              <a:rPr lang="en-AU" dirty="0"/>
              <a:t>Augmented labours – particularly in a multi gravida woman needs to be approached with caution – </a:t>
            </a:r>
            <a:r>
              <a:rPr lang="en-AU" dirty="0" err="1"/>
              <a:t>syntocinon</a:t>
            </a:r>
            <a:r>
              <a:rPr lang="en-AU" dirty="0"/>
              <a:t> is widely used in labour but is not risk free</a:t>
            </a:r>
          </a:p>
        </p:txBody>
      </p:sp>
      <p:sp>
        <p:nvSpPr>
          <p:cNvPr id="4" name="Slide Number Placeholder 3"/>
          <p:cNvSpPr>
            <a:spLocks noGrp="1"/>
          </p:cNvSpPr>
          <p:nvPr>
            <p:ph type="sldNum" sz="quarter" idx="5"/>
          </p:nvPr>
        </p:nvSpPr>
        <p:spPr/>
        <p:txBody>
          <a:bodyPr/>
          <a:lstStyle/>
          <a:p>
            <a:fld id="{E834B8EE-AA7F-4031-B52E-0F28133FA2EF}" type="slidenum">
              <a:rPr lang="en-AU" smtClean="0"/>
              <a:t>6</a:t>
            </a:fld>
            <a:endParaRPr lang="en-AU"/>
          </a:p>
        </p:txBody>
      </p:sp>
    </p:spTree>
    <p:extLst>
      <p:ext uri="{BB962C8B-B14F-4D97-AF65-F5344CB8AC3E}">
        <p14:creationId xmlns:p14="http://schemas.microsoft.com/office/powerpoint/2010/main" val="3804148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Risk factors:</a:t>
            </a:r>
          </a:p>
          <a:p>
            <a:endParaRPr lang="en-AU" dirty="0"/>
          </a:p>
          <a:p>
            <a:pPr marL="171450" indent="-171450">
              <a:buFont typeface="Arial" panose="020B0604020202020204" pitchFamily="34" charset="0"/>
              <a:buChar char="•"/>
            </a:pPr>
            <a:r>
              <a:rPr lang="en-AU" dirty="0"/>
              <a:t>Prolonged pregnancy – usually due to increasing size of the </a:t>
            </a:r>
            <a:r>
              <a:rPr lang="en-AU" dirty="0" err="1"/>
              <a:t>fetus</a:t>
            </a:r>
            <a:r>
              <a:rPr lang="en-AU" dirty="0"/>
              <a:t>, thinning of the lower segment</a:t>
            </a:r>
          </a:p>
          <a:p>
            <a:pPr marL="171450" indent="-171450">
              <a:buFont typeface="Arial" panose="020B0604020202020204" pitchFamily="34" charset="0"/>
              <a:buChar char="•"/>
            </a:pPr>
            <a:r>
              <a:rPr lang="en-AU" dirty="0"/>
              <a:t>Increased maternal age </a:t>
            </a:r>
          </a:p>
          <a:p>
            <a:pPr marL="171450" indent="-171450">
              <a:buFont typeface="Arial" panose="020B0604020202020204" pitchFamily="34" charset="0"/>
              <a:buChar char="•"/>
            </a:pPr>
            <a:r>
              <a:rPr lang="en-AU" dirty="0"/>
              <a:t>Prolonged labour – due to a long period of contractions with thinning the lower segment</a:t>
            </a:r>
          </a:p>
          <a:p>
            <a:pPr marL="171450" indent="-171450">
              <a:buFont typeface="Arial" panose="020B0604020202020204" pitchFamily="34" charset="0"/>
              <a:buChar char="•"/>
            </a:pPr>
            <a:r>
              <a:rPr lang="en-AU" dirty="0"/>
              <a:t>Assisted birth – generally the uterine rupture will be due to trauma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Any intra uterine manipulation - (ECV, internal podalic version, breech extraction, shoulder dystocia, MROP)</a:t>
            </a:r>
          </a:p>
          <a:p>
            <a:pPr marL="171450" indent="-171450">
              <a:buFont typeface="Arial" panose="020B0604020202020204" pitchFamily="34" charset="0"/>
              <a:buChar char="•"/>
            </a:pPr>
            <a:r>
              <a:rPr lang="en-AU" dirty="0"/>
              <a:t>Trauma – MVA, fall or blow to the abdomen</a:t>
            </a:r>
          </a:p>
        </p:txBody>
      </p:sp>
      <p:sp>
        <p:nvSpPr>
          <p:cNvPr id="4" name="Slide Number Placeholder 3"/>
          <p:cNvSpPr>
            <a:spLocks noGrp="1"/>
          </p:cNvSpPr>
          <p:nvPr>
            <p:ph type="sldNum" sz="quarter" idx="5"/>
          </p:nvPr>
        </p:nvSpPr>
        <p:spPr/>
        <p:txBody>
          <a:bodyPr/>
          <a:lstStyle/>
          <a:p>
            <a:fld id="{E834B8EE-AA7F-4031-B52E-0F28133FA2EF}" type="slidenum">
              <a:rPr lang="en-AU" smtClean="0"/>
              <a:t>7</a:t>
            </a:fld>
            <a:endParaRPr lang="en-AU"/>
          </a:p>
        </p:txBody>
      </p:sp>
    </p:spTree>
    <p:extLst>
      <p:ext uri="{BB962C8B-B14F-4D97-AF65-F5344CB8AC3E}">
        <p14:creationId xmlns:p14="http://schemas.microsoft.com/office/powerpoint/2010/main" val="961589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Sign and symptoms of uterine rupture:</a:t>
            </a:r>
          </a:p>
          <a:p>
            <a:endParaRPr lang="en-AU" dirty="0"/>
          </a:p>
          <a:p>
            <a:pPr marL="171450" indent="-171450">
              <a:buFont typeface="Arial" panose="020B0604020202020204" pitchFamily="34" charset="0"/>
              <a:buChar char="•"/>
            </a:pPr>
            <a:r>
              <a:rPr lang="en-AU" dirty="0"/>
              <a:t>Change in the </a:t>
            </a:r>
            <a:r>
              <a:rPr lang="en-AU" dirty="0" err="1"/>
              <a:t>fetal</a:t>
            </a:r>
            <a:r>
              <a:rPr lang="en-AU" dirty="0"/>
              <a:t> heart rate pattern often from what was a normal trace, decelerations, bradycardia and sometimes absence of the </a:t>
            </a:r>
            <a:r>
              <a:rPr lang="en-AU" dirty="0" err="1"/>
              <a:t>fetal</a:t>
            </a:r>
            <a:r>
              <a:rPr lang="en-AU" dirty="0"/>
              <a:t> heart</a:t>
            </a:r>
          </a:p>
          <a:p>
            <a:pPr marL="171450" indent="-171450">
              <a:buFont typeface="Arial" panose="020B0604020202020204" pitchFamily="34" charset="0"/>
              <a:buChar char="•"/>
            </a:pPr>
            <a:r>
              <a:rPr lang="en-AU" dirty="0"/>
              <a:t>Bleeding – that can be intra-abdominal which may give the woman different type of pain or discomfort – shoulder tip pain or pain on exhalation/ inhalation due to the blood irritant under the diaphragm – there may be PV fresh bleeding that was not previously present</a:t>
            </a:r>
          </a:p>
          <a:p>
            <a:pPr marL="171450" indent="-171450">
              <a:buFont typeface="Arial" panose="020B0604020202020204" pitchFamily="34" charset="0"/>
              <a:buChar char="•"/>
            </a:pPr>
            <a:r>
              <a:rPr lang="en-AU" dirty="0"/>
              <a:t>The sudden loss of uterine activity – so wait until starting any augmentation if the loss of contractions is not obvious</a:t>
            </a:r>
          </a:p>
          <a:p>
            <a:pPr marL="171450" indent="-171450">
              <a:buFont typeface="Arial" panose="020B0604020202020204" pitchFamily="34" charset="0"/>
              <a:buChar char="•"/>
            </a:pPr>
            <a:r>
              <a:rPr lang="en-AU" dirty="0"/>
              <a:t>Sudden onset of pain which tends to be constant, over scar, in the iliac fossa or maybe in the vagina</a:t>
            </a:r>
          </a:p>
          <a:p>
            <a:pPr marL="171450" indent="-171450">
              <a:buFont typeface="Arial" panose="020B0604020202020204" pitchFamily="34" charset="0"/>
              <a:buChar char="•"/>
            </a:pPr>
            <a:r>
              <a:rPr lang="en-AU" dirty="0"/>
              <a:t>Abdomen is very tender to touch </a:t>
            </a:r>
          </a:p>
          <a:p>
            <a:endParaRPr lang="en-AU" dirty="0"/>
          </a:p>
        </p:txBody>
      </p:sp>
      <p:sp>
        <p:nvSpPr>
          <p:cNvPr id="4" name="Slide Number Placeholder 3"/>
          <p:cNvSpPr>
            <a:spLocks noGrp="1"/>
          </p:cNvSpPr>
          <p:nvPr>
            <p:ph type="sldNum" sz="quarter" idx="5"/>
          </p:nvPr>
        </p:nvSpPr>
        <p:spPr/>
        <p:txBody>
          <a:bodyPr/>
          <a:lstStyle/>
          <a:p>
            <a:fld id="{E834B8EE-AA7F-4031-B52E-0F28133FA2EF}" type="slidenum">
              <a:rPr lang="en-AU" smtClean="0"/>
              <a:t>8</a:t>
            </a:fld>
            <a:endParaRPr lang="en-AU"/>
          </a:p>
        </p:txBody>
      </p:sp>
    </p:spTree>
    <p:extLst>
      <p:ext uri="{BB962C8B-B14F-4D97-AF65-F5344CB8AC3E}">
        <p14:creationId xmlns:p14="http://schemas.microsoft.com/office/powerpoint/2010/main" val="3572779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Sign &amp; symptoms</a:t>
            </a:r>
          </a:p>
          <a:p>
            <a:endParaRPr lang="en-AU" dirty="0"/>
          </a:p>
          <a:p>
            <a:pPr marL="171450" indent="-171450">
              <a:buFont typeface="Arial" panose="020B0604020202020204" pitchFamily="34" charset="0"/>
              <a:buChar char="•"/>
            </a:pPr>
            <a:r>
              <a:rPr lang="en-AU" dirty="0"/>
              <a:t>There maybe </a:t>
            </a:r>
            <a:r>
              <a:rPr lang="en-AU" dirty="0" err="1"/>
              <a:t>fetal</a:t>
            </a:r>
            <a:r>
              <a:rPr lang="en-AU" dirty="0"/>
              <a:t> parts easily palpable in the abdomen, usually at this point the </a:t>
            </a:r>
            <a:r>
              <a:rPr lang="en-AU" dirty="0" err="1"/>
              <a:t>fetus</a:t>
            </a:r>
            <a:r>
              <a:rPr lang="en-AU" dirty="0"/>
              <a:t> will not be alive</a:t>
            </a:r>
          </a:p>
          <a:p>
            <a:pPr marL="171450" indent="-171450">
              <a:buFont typeface="Arial" panose="020B0604020202020204" pitchFamily="34" charset="0"/>
              <a:buChar char="•"/>
            </a:pPr>
            <a:r>
              <a:rPr lang="en-AU" dirty="0"/>
              <a:t>If a VE is performed the presenting part will no longer be in the pelvis</a:t>
            </a:r>
          </a:p>
          <a:p>
            <a:pPr marL="171450" indent="-171450">
              <a:buFont typeface="Arial" panose="020B0604020202020204" pitchFamily="34" charset="0"/>
              <a:buChar char="•"/>
            </a:pPr>
            <a:r>
              <a:rPr lang="en-AU" dirty="0"/>
              <a:t>There could be increased abdominal distention due to free fluid in the abdomen but this is not easy to pick up in a labouring woman</a:t>
            </a:r>
          </a:p>
          <a:p>
            <a:pPr marL="171450" indent="-171450">
              <a:buFont typeface="Arial" panose="020B0604020202020204" pitchFamily="34" charset="0"/>
              <a:buChar char="•"/>
            </a:pPr>
            <a:r>
              <a:rPr lang="en-AU" dirty="0"/>
              <a:t>The contour of the abdomen tends to look very different, more like an hour glass appearance, </a:t>
            </a:r>
            <a:r>
              <a:rPr lang="en-AU" dirty="0" err="1"/>
              <a:t>fetal</a:t>
            </a:r>
            <a:r>
              <a:rPr lang="en-AU" dirty="0"/>
              <a:t> parts maybe visible</a:t>
            </a:r>
          </a:p>
          <a:p>
            <a:pPr marL="171450" indent="-171450">
              <a:buFont typeface="Arial" panose="020B0604020202020204" pitchFamily="34" charset="0"/>
              <a:buChar char="•"/>
            </a:pPr>
            <a:r>
              <a:rPr lang="en-AU" dirty="0"/>
              <a:t>There maybe early signs of shock, increase in MHR, increase in </a:t>
            </a:r>
            <a:r>
              <a:rPr lang="en-AU" dirty="0" err="1"/>
              <a:t>resps</a:t>
            </a:r>
            <a:r>
              <a:rPr lang="en-AU" dirty="0"/>
              <a:t>.</a:t>
            </a:r>
          </a:p>
          <a:p>
            <a:pPr marL="171450" indent="-171450">
              <a:buFont typeface="Arial" panose="020B0604020202020204" pitchFamily="34" charset="0"/>
              <a:buChar char="•"/>
            </a:pPr>
            <a:r>
              <a:rPr lang="en-AU" dirty="0"/>
              <a:t>If the woman has an IDC in situ then there maybe haematuria due to bladder involvement but can also be related to obstructed labour – so can be an early sign there is an issue</a:t>
            </a:r>
          </a:p>
        </p:txBody>
      </p:sp>
      <p:sp>
        <p:nvSpPr>
          <p:cNvPr id="4" name="Slide Number Placeholder 3"/>
          <p:cNvSpPr>
            <a:spLocks noGrp="1"/>
          </p:cNvSpPr>
          <p:nvPr>
            <p:ph type="sldNum" sz="quarter" idx="5"/>
          </p:nvPr>
        </p:nvSpPr>
        <p:spPr/>
        <p:txBody>
          <a:bodyPr/>
          <a:lstStyle/>
          <a:p>
            <a:fld id="{E834B8EE-AA7F-4031-B52E-0F28133FA2EF}" type="slidenum">
              <a:rPr lang="en-AU" smtClean="0"/>
              <a:t>9</a:t>
            </a:fld>
            <a:endParaRPr lang="en-AU"/>
          </a:p>
        </p:txBody>
      </p:sp>
    </p:spTree>
    <p:extLst>
      <p:ext uri="{BB962C8B-B14F-4D97-AF65-F5344CB8AC3E}">
        <p14:creationId xmlns:p14="http://schemas.microsoft.com/office/powerpoint/2010/main" val="270652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Management:</a:t>
            </a:r>
          </a:p>
          <a:p>
            <a:endParaRPr lang="en-AU" dirty="0"/>
          </a:p>
          <a:p>
            <a:pPr marL="171450" indent="-171450">
              <a:buFont typeface="Arial" panose="020B0604020202020204" pitchFamily="34" charset="0"/>
              <a:buChar char="•"/>
            </a:pPr>
            <a:r>
              <a:rPr lang="en-AU" dirty="0"/>
              <a:t>Call for Help immediately – declare the emergency</a:t>
            </a:r>
          </a:p>
          <a:p>
            <a:pPr marL="171450" indent="-171450">
              <a:buFont typeface="Arial" panose="020B0604020202020204" pitchFamily="34" charset="0"/>
              <a:buChar char="•"/>
            </a:pPr>
            <a:r>
              <a:rPr lang="en-AU" dirty="0"/>
              <a:t>Involve senior clinicians in preparation for transfer to OT – ensure you have a senior Obstetrician, anaesthetist, midwifery staff and a neonatal team</a:t>
            </a:r>
          </a:p>
          <a:p>
            <a:pPr marL="171450" indent="-171450">
              <a:buFont typeface="Arial" panose="020B0604020202020204" pitchFamily="34" charset="0"/>
              <a:buChar char="•"/>
            </a:pPr>
            <a:r>
              <a:rPr lang="en-AU" dirty="0"/>
              <a:t>CAT 1 C/S – resuscitative measures on the transfer to OT – increase IV fluids, 2</a:t>
            </a:r>
            <a:r>
              <a:rPr lang="en-AU" baseline="30000" dirty="0"/>
              <a:t>nd</a:t>
            </a:r>
            <a:r>
              <a:rPr lang="en-AU" dirty="0"/>
              <a:t> cannula, facial O² 10L via rebreather, left lateral tilt, lab x match blood</a:t>
            </a:r>
          </a:p>
        </p:txBody>
      </p:sp>
      <p:sp>
        <p:nvSpPr>
          <p:cNvPr id="4" name="Slide Number Placeholder 3"/>
          <p:cNvSpPr>
            <a:spLocks noGrp="1"/>
          </p:cNvSpPr>
          <p:nvPr>
            <p:ph type="sldNum" sz="quarter" idx="5"/>
          </p:nvPr>
        </p:nvSpPr>
        <p:spPr/>
        <p:txBody>
          <a:bodyPr/>
          <a:lstStyle/>
          <a:p>
            <a:fld id="{E834B8EE-AA7F-4031-B52E-0F28133FA2EF}" type="slidenum">
              <a:rPr lang="en-AU" smtClean="0"/>
              <a:t>10</a:t>
            </a:fld>
            <a:endParaRPr lang="en-AU"/>
          </a:p>
        </p:txBody>
      </p:sp>
    </p:spTree>
    <p:extLst>
      <p:ext uri="{BB962C8B-B14F-4D97-AF65-F5344CB8AC3E}">
        <p14:creationId xmlns:p14="http://schemas.microsoft.com/office/powerpoint/2010/main" val="1744154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6CE7D5-CF57-46EF-B807-FDD0502418D4}" type="datetimeFigureOut">
              <a:rPr lang="en-US" smtClean="0"/>
              <a:t>8/4/2020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5729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374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8983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0684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32637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6CE7D5-CF57-46EF-B807-FDD0502418D4}" type="datetimeFigureOut">
              <a:rPr lang="en-US" smtClean="0"/>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82567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6CE7D5-CF57-46EF-B807-FDD0502418D4}" type="datetimeFigureOut">
              <a:rPr lang="en-US" smtClean="0"/>
              <a:t>8/4/2020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5215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6CE7D5-CF57-46EF-B807-FDD0502418D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6123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6CE7D5-CF57-46EF-B807-FDD0502418D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1211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8503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082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0076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8725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51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8/4/2020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931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6020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8094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6CE7D5-CF57-46EF-B807-FDD0502418D4}" type="datetimeFigureOut">
              <a:rPr lang="en-US" smtClean="0"/>
              <a:t>8/4/2020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8177583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38184"/>
            <a:ext cx="8825658" cy="3039197"/>
          </a:xfrm>
        </p:spPr>
        <p:txBody>
          <a:bodyPr/>
          <a:lstStyle/>
          <a:p>
            <a:r>
              <a:rPr lang="en-US" sz="4000" dirty="0">
                <a:cs typeface="Calibri Light"/>
              </a:rPr>
              <a:t>Maternity Education Program</a:t>
            </a:r>
            <a:br>
              <a:rPr lang="en-US" sz="4000" dirty="0">
                <a:cs typeface="Calibri Light"/>
              </a:rPr>
            </a:br>
            <a:br>
              <a:rPr lang="en-US" dirty="0">
                <a:cs typeface="Calibri Light"/>
              </a:rPr>
            </a:br>
            <a:r>
              <a:rPr lang="en-US" sz="4000" dirty="0">
                <a:cs typeface="Calibri Light"/>
              </a:rPr>
              <a:t>Uterine Rupture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APRIL  2020</a:t>
            </a:r>
            <a:endParaRPr lang="en-US" dirty="0"/>
          </a:p>
        </p:txBody>
      </p:sp>
      <p:pic>
        <p:nvPicPr>
          <p:cNvPr id="4" name="Picture 3"/>
          <p:cNvPicPr>
            <a:picLocks noChangeAspect="1"/>
          </p:cNvPicPr>
          <p:nvPr/>
        </p:nvPicPr>
        <p:blipFill>
          <a:blip r:embed="rId2"/>
          <a:stretch>
            <a:fillRect/>
          </a:stretch>
        </p:blipFill>
        <p:spPr>
          <a:xfrm>
            <a:off x="9669420" y="1330797"/>
            <a:ext cx="1733550" cy="1609725"/>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13402"/>
    </mc:Choice>
    <mc:Fallback xmlns="">
      <p:transition spd="slow" advTm="1340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Calibri Light"/>
              </a:rPr>
              <a:t>Uterine Rupture</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en-AU" dirty="0"/>
              <a:t>Management:</a:t>
            </a:r>
          </a:p>
          <a:p>
            <a:pPr marL="0" indent="0">
              <a:buNone/>
            </a:pPr>
            <a:endParaRPr lang="en-AU" dirty="0"/>
          </a:p>
          <a:p>
            <a:r>
              <a:rPr lang="en-AU" dirty="0"/>
              <a:t>Call for HELP</a:t>
            </a:r>
          </a:p>
          <a:p>
            <a:r>
              <a:rPr lang="en-AU" dirty="0"/>
              <a:t>Involve senior experts – Obstetrician, anaesthetics, midwifery, neonatal</a:t>
            </a:r>
          </a:p>
          <a:p>
            <a:r>
              <a:rPr lang="en-AU" dirty="0"/>
              <a:t>Resuscitation while preparing for transfer to OT – CAT 1</a:t>
            </a:r>
          </a:p>
          <a:p>
            <a:pPr lvl="1">
              <a:buFont typeface="Courier New" panose="02070309020205020404" pitchFamily="49" charset="0"/>
              <a:buChar char="o"/>
            </a:pPr>
            <a:r>
              <a:rPr lang="en-AU" dirty="0"/>
              <a:t>IV Fluids</a:t>
            </a:r>
          </a:p>
          <a:p>
            <a:pPr lvl="1">
              <a:buFont typeface="Courier New" panose="02070309020205020404" pitchFamily="49" charset="0"/>
              <a:buChar char="o"/>
            </a:pPr>
            <a:r>
              <a:rPr lang="en-AU" dirty="0"/>
              <a:t>2</a:t>
            </a:r>
            <a:r>
              <a:rPr lang="en-AU" baseline="30000" dirty="0"/>
              <a:t>nd</a:t>
            </a:r>
            <a:r>
              <a:rPr lang="en-AU" dirty="0"/>
              <a:t> cannula</a:t>
            </a:r>
          </a:p>
          <a:p>
            <a:pPr lvl="1">
              <a:buFont typeface="Courier New" panose="02070309020205020404" pitchFamily="49" charset="0"/>
              <a:buChar char="o"/>
            </a:pPr>
            <a:r>
              <a:rPr lang="en-AU" dirty="0"/>
              <a:t>Facial O</a:t>
            </a:r>
            <a:r>
              <a:rPr lang="en-AU" sz="1200" dirty="0"/>
              <a:t>2</a:t>
            </a:r>
          </a:p>
          <a:p>
            <a:pPr lvl="1">
              <a:buFont typeface="Courier New" panose="02070309020205020404" pitchFamily="49" charset="0"/>
              <a:buChar char="o"/>
            </a:pPr>
            <a:r>
              <a:rPr lang="en-AU" dirty="0"/>
              <a:t>Left lateral or 15ᵒ tilt</a:t>
            </a:r>
          </a:p>
          <a:p>
            <a:pPr marL="457200" lvl="1" indent="0">
              <a:buNone/>
            </a:pPr>
            <a:endParaRPr lang="en-AU" sz="2800" dirty="0"/>
          </a:p>
        </p:txBody>
      </p:sp>
      <p:pic>
        <p:nvPicPr>
          <p:cNvPr id="4" name="Picture 3"/>
          <p:cNvPicPr>
            <a:picLocks noChangeAspect="1"/>
          </p:cNvPicPr>
          <p:nvPr/>
        </p:nvPicPr>
        <p:blipFill>
          <a:blip r:embed="rId3"/>
          <a:stretch>
            <a:fillRect/>
          </a:stretch>
        </p:blipFill>
        <p:spPr>
          <a:xfrm>
            <a:off x="10114263" y="4955445"/>
            <a:ext cx="1733550" cy="1609725"/>
          </a:xfrm>
          <a:prstGeom prst="rect">
            <a:avLst/>
          </a:prstGeom>
        </p:spPr>
      </p:pic>
    </p:spTree>
    <p:extLst>
      <p:ext uri="{BB962C8B-B14F-4D97-AF65-F5344CB8AC3E}">
        <p14:creationId xmlns:p14="http://schemas.microsoft.com/office/powerpoint/2010/main" val="154621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Calibri Light"/>
              </a:rPr>
              <a:t>Uterine Rupture</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en-AU" dirty="0"/>
              <a:t>Management:</a:t>
            </a:r>
          </a:p>
          <a:p>
            <a:pPr marL="0" indent="0">
              <a:buNone/>
            </a:pPr>
            <a:endParaRPr lang="en-AU" dirty="0"/>
          </a:p>
          <a:p>
            <a:r>
              <a:rPr lang="en-AU" dirty="0"/>
              <a:t>Delivery CAT 1</a:t>
            </a:r>
          </a:p>
          <a:p>
            <a:r>
              <a:rPr lang="en-AU" dirty="0"/>
              <a:t>Surgical treatment dependent on:</a:t>
            </a:r>
          </a:p>
          <a:p>
            <a:pPr lvl="1">
              <a:buFont typeface="Courier New" panose="02070309020205020404" pitchFamily="49" charset="0"/>
              <a:buChar char="o"/>
            </a:pPr>
            <a:r>
              <a:rPr lang="en-AU" dirty="0"/>
              <a:t>Type of rupture</a:t>
            </a:r>
          </a:p>
          <a:p>
            <a:pPr lvl="1">
              <a:buFont typeface="Courier New" panose="02070309020205020404" pitchFamily="49" charset="0"/>
              <a:buChar char="o"/>
            </a:pPr>
            <a:r>
              <a:rPr lang="en-AU" dirty="0"/>
              <a:t>Extension of the rupture</a:t>
            </a:r>
          </a:p>
          <a:p>
            <a:pPr lvl="1">
              <a:buFont typeface="Courier New" panose="02070309020205020404" pitchFamily="49" charset="0"/>
              <a:buChar char="o"/>
            </a:pPr>
            <a:r>
              <a:rPr lang="en-AU" dirty="0"/>
              <a:t>Degree of haemorrhage</a:t>
            </a:r>
          </a:p>
          <a:p>
            <a:pPr lvl="1">
              <a:buFont typeface="Courier New" panose="02070309020205020404" pitchFamily="49" charset="0"/>
              <a:buChar char="o"/>
            </a:pPr>
            <a:r>
              <a:rPr lang="en-AU" dirty="0"/>
              <a:t>Condition of the mother</a:t>
            </a:r>
          </a:p>
          <a:p>
            <a:pPr lvl="1">
              <a:buFont typeface="Courier New" panose="02070309020205020404" pitchFamily="49" charset="0"/>
              <a:buChar char="o"/>
            </a:pPr>
            <a:r>
              <a:rPr lang="en-AU" dirty="0"/>
              <a:t>Plan for future pregnancies</a:t>
            </a:r>
          </a:p>
          <a:p>
            <a:pPr lvl="1">
              <a:buFont typeface="Courier New" panose="02070309020205020404" pitchFamily="49" charset="0"/>
              <a:buChar char="o"/>
            </a:pPr>
            <a:endParaRPr lang="en-AU" dirty="0"/>
          </a:p>
          <a:p>
            <a:endParaRPr lang="en-AU" dirty="0"/>
          </a:p>
        </p:txBody>
      </p:sp>
      <p:pic>
        <p:nvPicPr>
          <p:cNvPr id="4" name="Picture 3"/>
          <p:cNvPicPr>
            <a:picLocks noChangeAspect="1"/>
          </p:cNvPicPr>
          <p:nvPr/>
        </p:nvPicPr>
        <p:blipFill>
          <a:blip r:embed="rId3"/>
          <a:stretch>
            <a:fillRect/>
          </a:stretch>
        </p:blipFill>
        <p:spPr>
          <a:xfrm>
            <a:off x="10130739" y="4831877"/>
            <a:ext cx="1733550" cy="1609725"/>
          </a:xfrm>
          <a:prstGeom prst="rect">
            <a:avLst/>
          </a:prstGeom>
        </p:spPr>
      </p:pic>
    </p:spTree>
    <p:extLst>
      <p:ext uri="{BB962C8B-B14F-4D97-AF65-F5344CB8AC3E}">
        <p14:creationId xmlns:p14="http://schemas.microsoft.com/office/powerpoint/2010/main" val="152892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Calibri Light"/>
              </a:rPr>
              <a:t>Uterine Rupture</a:t>
            </a:r>
            <a:endParaRPr lang="en-AU" dirty="0"/>
          </a:p>
        </p:txBody>
      </p:sp>
      <p:sp>
        <p:nvSpPr>
          <p:cNvPr id="3" name="Content Placeholder 2"/>
          <p:cNvSpPr>
            <a:spLocks noGrp="1"/>
          </p:cNvSpPr>
          <p:nvPr>
            <p:ph idx="1"/>
          </p:nvPr>
        </p:nvSpPr>
        <p:spPr/>
        <p:txBody>
          <a:bodyPr/>
          <a:lstStyle/>
          <a:p>
            <a:pPr marL="0" indent="0">
              <a:buNone/>
            </a:pPr>
            <a:r>
              <a:rPr lang="en-AU" dirty="0"/>
              <a:t>Management:</a:t>
            </a:r>
          </a:p>
          <a:p>
            <a:pPr marL="0" indent="0">
              <a:buNone/>
            </a:pPr>
            <a:endParaRPr lang="en-AU" dirty="0"/>
          </a:p>
          <a:p>
            <a:r>
              <a:rPr lang="en-AU" dirty="0"/>
              <a:t>Repair of the uterus is preferable</a:t>
            </a:r>
          </a:p>
          <a:p>
            <a:r>
              <a:rPr lang="en-AU" dirty="0"/>
              <a:t>Hysterectomy maybe required if intractable uterine bleeding or the rupture sites are multiple, longitudinal or low lying</a:t>
            </a:r>
          </a:p>
        </p:txBody>
      </p:sp>
      <p:pic>
        <p:nvPicPr>
          <p:cNvPr id="4" name="Picture 3"/>
          <p:cNvPicPr>
            <a:picLocks noChangeAspect="1"/>
          </p:cNvPicPr>
          <p:nvPr/>
        </p:nvPicPr>
        <p:blipFill>
          <a:blip r:embed="rId3"/>
          <a:stretch>
            <a:fillRect/>
          </a:stretch>
        </p:blipFill>
        <p:spPr>
          <a:xfrm>
            <a:off x="10130739" y="4947207"/>
            <a:ext cx="1733550" cy="1609725"/>
          </a:xfrm>
          <a:prstGeom prst="rect">
            <a:avLst/>
          </a:prstGeom>
        </p:spPr>
      </p:pic>
    </p:spTree>
    <p:extLst>
      <p:ext uri="{BB962C8B-B14F-4D97-AF65-F5344CB8AC3E}">
        <p14:creationId xmlns:p14="http://schemas.microsoft.com/office/powerpoint/2010/main" val="164298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Calibri Light"/>
              </a:rPr>
              <a:t>Uterine Rupture</a:t>
            </a:r>
            <a:endParaRPr lang="en-AU" dirty="0"/>
          </a:p>
        </p:txBody>
      </p:sp>
      <p:sp>
        <p:nvSpPr>
          <p:cNvPr id="3" name="Content Placeholder 2"/>
          <p:cNvSpPr>
            <a:spLocks noGrp="1"/>
          </p:cNvSpPr>
          <p:nvPr>
            <p:ph idx="1"/>
          </p:nvPr>
        </p:nvSpPr>
        <p:spPr/>
        <p:txBody>
          <a:bodyPr/>
          <a:lstStyle/>
          <a:p>
            <a:pPr marL="0" indent="0">
              <a:buNone/>
            </a:pPr>
            <a:r>
              <a:rPr lang="en-AU" dirty="0"/>
              <a:t>After Care:</a:t>
            </a:r>
          </a:p>
          <a:p>
            <a:pPr marL="0" indent="0">
              <a:buNone/>
            </a:pPr>
            <a:endParaRPr lang="en-AU" dirty="0"/>
          </a:p>
          <a:p>
            <a:r>
              <a:rPr lang="en-AU" dirty="0"/>
              <a:t>Counselling around events and future pregnancy is essential</a:t>
            </a:r>
          </a:p>
          <a:p>
            <a:r>
              <a:rPr lang="en-AU" dirty="0"/>
              <a:t>If there has been extensive tears involving the upper segment then future pregnancies maybe contraindicated</a:t>
            </a:r>
          </a:p>
          <a:p>
            <a:r>
              <a:rPr lang="en-AU" dirty="0"/>
              <a:t>History of uterine rupture an elective C/S in their next pregnancy</a:t>
            </a:r>
          </a:p>
          <a:p>
            <a:r>
              <a:rPr lang="en-AU" dirty="0"/>
              <a:t>Documentation a clear plan in the medical notes for future clinicians to obtain</a:t>
            </a:r>
          </a:p>
        </p:txBody>
      </p:sp>
      <p:pic>
        <p:nvPicPr>
          <p:cNvPr id="4" name="Picture 3"/>
          <p:cNvPicPr>
            <a:picLocks noChangeAspect="1"/>
          </p:cNvPicPr>
          <p:nvPr/>
        </p:nvPicPr>
        <p:blipFill>
          <a:blip r:embed="rId3"/>
          <a:stretch>
            <a:fillRect/>
          </a:stretch>
        </p:blipFill>
        <p:spPr>
          <a:xfrm>
            <a:off x="10237830" y="4996634"/>
            <a:ext cx="1733550" cy="1609725"/>
          </a:xfrm>
          <a:prstGeom prst="rect">
            <a:avLst/>
          </a:prstGeom>
        </p:spPr>
      </p:pic>
    </p:spTree>
    <p:extLst>
      <p:ext uri="{BB962C8B-B14F-4D97-AF65-F5344CB8AC3E}">
        <p14:creationId xmlns:p14="http://schemas.microsoft.com/office/powerpoint/2010/main" val="391099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Calibri Light"/>
              </a:rPr>
              <a:t>Uterine Rupture</a:t>
            </a:r>
            <a:endParaRPr lang="en-AU" dirty="0"/>
          </a:p>
        </p:txBody>
      </p:sp>
      <p:sp>
        <p:nvSpPr>
          <p:cNvPr id="3" name="Content Placeholder 2"/>
          <p:cNvSpPr>
            <a:spLocks noGrp="1"/>
          </p:cNvSpPr>
          <p:nvPr>
            <p:ph idx="1"/>
          </p:nvPr>
        </p:nvSpPr>
        <p:spPr/>
        <p:txBody>
          <a:bodyPr/>
          <a:lstStyle/>
          <a:p>
            <a:pPr marL="0" indent="0">
              <a:buNone/>
            </a:pPr>
            <a:r>
              <a:rPr lang="en-AU" dirty="0"/>
              <a:t>References:</a:t>
            </a:r>
          </a:p>
          <a:p>
            <a:r>
              <a:rPr lang="en-AU" dirty="0"/>
              <a:t>Birth after previous caesarean section RANZCOG 2019</a:t>
            </a:r>
          </a:p>
          <a:p>
            <a:r>
              <a:rPr lang="en-AU" dirty="0"/>
              <a:t>South Australia Perinatal Practice Guideline Uterine Rupture</a:t>
            </a:r>
          </a:p>
          <a:p>
            <a:r>
              <a:rPr lang="en-AU" dirty="0"/>
              <a:t>Medscape Uterine Rupture in Pregnancy 2018 </a:t>
            </a:r>
          </a:p>
        </p:txBody>
      </p:sp>
      <p:pic>
        <p:nvPicPr>
          <p:cNvPr id="4" name="Picture 3"/>
          <p:cNvPicPr>
            <a:picLocks noChangeAspect="1"/>
          </p:cNvPicPr>
          <p:nvPr/>
        </p:nvPicPr>
        <p:blipFill>
          <a:blip r:embed="rId2"/>
          <a:stretch>
            <a:fillRect/>
          </a:stretch>
        </p:blipFill>
        <p:spPr>
          <a:xfrm>
            <a:off x="10136995" y="4889663"/>
            <a:ext cx="1737511" cy="1609483"/>
          </a:xfrm>
          <a:prstGeom prst="rect">
            <a:avLst/>
          </a:prstGeom>
        </p:spPr>
      </p:pic>
    </p:spTree>
    <p:extLst>
      <p:ext uri="{BB962C8B-B14F-4D97-AF65-F5344CB8AC3E}">
        <p14:creationId xmlns:p14="http://schemas.microsoft.com/office/powerpoint/2010/main" val="384428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9587-1B8D-4D86-9346-F7E549A7E54D}"/>
              </a:ext>
            </a:extLst>
          </p:cNvPr>
          <p:cNvSpPr>
            <a:spLocks noGrp="1"/>
          </p:cNvSpPr>
          <p:nvPr>
            <p:ph type="title"/>
          </p:nvPr>
        </p:nvSpPr>
        <p:spPr/>
        <p:txBody>
          <a:bodyPr/>
          <a:lstStyle/>
          <a:p>
            <a:r>
              <a:rPr lang="en-US" dirty="0">
                <a:cs typeface="Calibri Light"/>
              </a:rPr>
              <a:t>                        Uterine Rupture</a:t>
            </a:r>
            <a:endParaRPr lang="en-US" dirty="0"/>
          </a:p>
        </p:txBody>
      </p:sp>
      <p:sp>
        <p:nvSpPr>
          <p:cNvPr id="3" name="Content Placeholder 2">
            <a:extLst>
              <a:ext uri="{FF2B5EF4-FFF2-40B4-BE49-F238E27FC236}">
                <a16:creationId xmlns:a16="http://schemas.microsoft.com/office/drawing/2014/main" id="{98DBA00E-D1DB-4E75-9B24-A6EAC66E158F}"/>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Objectives:</a:t>
            </a:r>
          </a:p>
          <a:p>
            <a:pPr marL="0" indent="0">
              <a:buNone/>
            </a:pPr>
            <a:endParaRPr lang="en-US" dirty="0"/>
          </a:p>
          <a:p>
            <a:r>
              <a:rPr lang="en-US" dirty="0">
                <a:cs typeface="Calibri" panose="020F0502020204030204"/>
              </a:rPr>
              <a:t>An overview of uterine rupture in pregnancy</a:t>
            </a:r>
          </a:p>
          <a:p>
            <a:r>
              <a:rPr lang="en-US" dirty="0">
                <a:cs typeface="Calibri" panose="020F0502020204030204"/>
              </a:rPr>
              <a:t>What is uterine rupture</a:t>
            </a:r>
          </a:p>
          <a:p>
            <a:r>
              <a:rPr lang="en-US" dirty="0">
                <a:cs typeface="Calibri" panose="020F0502020204030204"/>
              </a:rPr>
              <a:t>Risk factors</a:t>
            </a:r>
          </a:p>
          <a:p>
            <a:r>
              <a:rPr lang="en-US" dirty="0">
                <a:cs typeface="Calibri" panose="020F0502020204030204"/>
              </a:rPr>
              <a:t>Signs &amp; symptoms</a:t>
            </a:r>
          </a:p>
          <a:p>
            <a:r>
              <a:rPr lang="en-US" dirty="0">
                <a:cs typeface="Calibri" panose="020F0502020204030204"/>
              </a:rPr>
              <a:t>Management</a:t>
            </a:r>
          </a:p>
          <a:p>
            <a:r>
              <a:rPr lang="en-US" dirty="0">
                <a:cs typeface="Calibri" panose="020F0502020204030204"/>
              </a:rPr>
              <a:t>After care</a:t>
            </a:r>
          </a:p>
          <a:p>
            <a:pPr marL="0" indent="0">
              <a:buNone/>
            </a:pPr>
            <a:endParaRPr lang="en-US" dirty="0">
              <a:cs typeface="Calibri" panose="020F0502020204030204"/>
            </a:endParaRPr>
          </a:p>
        </p:txBody>
      </p:sp>
      <p:pic>
        <p:nvPicPr>
          <p:cNvPr id="4" name="Picture 3"/>
          <p:cNvPicPr>
            <a:picLocks noChangeAspect="1"/>
          </p:cNvPicPr>
          <p:nvPr/>
        </p:nvPicPr>
        <p:blipFill>
          <a:blip r:embed="rId3"/>
          <a:stretch>
            <a:fillRect/>
          </a:stretch>
        </p:blipFill>
        <p:spPr>
          <a:xfrm>
            <a:off x="10048360" y="4840115"/>
            <a:ext cx="1733550" cy="1609725"/>
          </a:xfrm>
          <a:prstGeom prst="rect">
            <a:avLst/>
          </a:prstGeom>
        </p:spPr>
      </p:pic>
    </p:spTree>
    <p:extLst>
      <p:ext uri="{BB962C8B-B14F-4D97-AF65-F5344CB8AC3E}">
        <p14:creationId xmlns:p14="http://schemas.microsoft.com/office/powerpoint/2010/main" val="223867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7B5-03DC-4685-A6EF-5CCF45AA581C}"/>
              </a:ext>
            </a:extLst>
          </p:cNvPr>
          <p:cNvSpPr>
            <a:spLocks noGrp="1"/>
          </p:cNvSpPr>
          <p:nvPr>
            <p:ph type="title"/>
          </p:nvPr>
        </p:nvSpPr>
        <p:spPr/>
        <p:txBody>
          <a:bodyPr/>
          <a:lstStyle/>
          <a:p>
            <a:r>
              <a:rPr lang="en-US" dirty="0">
                <a:cs typeface="Calibri Light"/>
              </a:rPr>
              <a:t>                          Uterine Rupture</a:t>
            </a:r>
            <a:endParaRPr lang="en-US" dirty="0"/>
          </a:p>
        </p:txBody>
      </p:sp>
      <p:sp>
        <p:nvSpPr>
          <p:cNvPr id="3" name="Content Placeholder 2">
            <a:extLst>
              <a:ext uri="{FF2B5EF4-FFF2-40B4-BE49-F238E27FC236}">
                <a16:creationId xmlns:a16="http://schemas.microsoft.com/office/drawing/2014/main" id="{42F4D559-ABEB-4684-8BCC-41655D4FAFCE}"/>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Overview:</a:t>
            </a:r>
          </a:p>
          <a:p>
            <a:pPr marL="0" indent="0">
              <a:buNone/>
            </a:pPr>
            <a:endParaRPr lang="en-US" dirty="0"/>
          </a:p>
          <a:p>
            <a:pPr marL="457200" indent="-457200"/>
            <a:r>
              <a:rPr lang="en-US" dirty="0">
                <a:cs typeface="Calibri" panose="020F0502020204030204"/>
              </a:rPr>
              <a:t>Rare but catastrophic complication both maternal &amp; fetal</a:t>
            </a:r>
          </a:p>
          <a:p>
            <a:pPr marL="457200" indent="-457200"/>
            <a:r>
              <a:rPr lang="en-US" dirty="0">
                <a:cs typeface="Calibri" panose="020F0502020204030204"/>
              </a:rPr>
              <a:t>Incidence is low approx. 0.5 – 2.0 per 10,000</a:t>
            </a:r>
          </a:p>
          <a:p>
            <a:pPr marL="457200" indent="-457200"/>
            <a:r>
              <a:rPr lang="en-US" dirty="0">
                <a:cs typeface="Calibri" panose="020F0502020204030204"/>
              </a:rPr>
              <a:t>Mainly multiparous women</a:t>
            </a:r>
          </a:p>
          <a:p>
            <a:pPr marL="457200" indent="-457200"/>
            <a:r>
              <a:rPr lang="en-US" dirty="0">
                <a:cs typeface="Calibri" panose="020F0502020204030204"/>
              </a:rPr>
              <a:t>Incidence of scar rupture with VBAC women reported at 22 - 74 per 10,000</a:t>
            </a:r>
          </a:p>
        </p:txBody>
      </p:sp>
      <p:pic>
        <p:nvPicPr>
          <p:cNvPr id="4" name="Picture 3"/>
          <p:cNvPicPr>
            <a:picLocks noChangeAspect="1"/>
          </p:cNvPicPr>
          <p:nvPr/>
        </p:nvPicPr>
        <p:blipFill>
          <a:blip r:embed="rId3"/>
          <a:stretch>
            <a:fillRect/>
          </a:stretch>
        </p:blipFill>
        <p:spPr>
          <a:xfrm>
            <a:off x="10196641" y="4980159"/>
            <a:ext cx="1733550" cy="1609725"/>
          </a:xfrm>
          <a:prstGeom prst="rect">
            <a:avLst/>
          </a:prstGeom>
        </p:spPr>
      </p:pic>
    </p:spTree>
    <p:extLst>
      <p:ext uri="{BB962C8B-B14F-4D97-AF65-F5344CB8AC3E}">
        <p14:creationId xmlns:p14="http://schemas.microsoft.com/office/powerpoint/2010/main" val="201334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0D84-4F77-476D-AC5E-ADF0075505C6}"/>
              </a:ext>
            </a:extLst>
          </p:cNvPr>
          <p:cNvSpPr>
            <a:spLocks noGrp="1"/>
          </p:cNvSpPr>
          <p:nvPr>
            <p:ph type="title"/>
          </p:nvPr>
        </p:nvSpPr>
        <p:spPr/>
        <p:txBody>
          <a:bodyPr/>
          <a:lstStyle/>
          <a:p>
            <a:r>
              <a:rPr lang="en-US" dirty="0">
                <a:cs typeface="Calibri Light"/>
              </a:rPr>
              <a:t>                           Uterine Rupture</a:t>
            </a:r>
            <a:endParaRPr lang="en-US" dirty="0"/>
          </a:p>
        </p:txBody>
      </p:sp>
      <p:sp>
        <p:nvSpPr>
          <p:cNvPr id="3" name="Content Placeholder 2">
            <a:extLst>
              <a:ext uri="{FF2B5EF4-FFF2-40B4-BE49-F238E27FC236}">
                <a16:creationId xmlns:a16="http://schemas.microsoft.com/office/drawing/2014/main" id="{234472A2-82C1-47E3-9B0E-B2DFD02C3369}"/>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Overview:</a:t>
            </a:r>
          </a:p>
          <a:p>
            <a:pPr marL="0" indent="0">
              <a:buNone/>
            </a:pPr>
            <a:endParaRPr lang="en-US" dirty="0">
              <a:cs typeface="Calibri" panose="020F0502020204030204"/>
            </a:endParaRPr>
          </a:p>
          <a:p>
            <a:r>
              <a:rPr lang="en-US" dirty="0">
                <a:cs typeface="Calibri" panose="020F0502020204030204"/>
              </a:rPr>
              <a:t> Signs &amp; symptoms can be inconsistent which makes diagnosis</a:t>
            </a:r>
          </a:p>
          <a:p>
            <a:pPr marL="0" indent="0">
              <a:buNone/>
            </a:pPr>
            <a:r>
              <a:rPr lang="en-US" dirty="0">
                <a:cs typeface="Calibri" panose="020F0502020204030204"/>
              </a:rPr>
              <a:t>      difficult</a:t>
            </a:r>
          </a:p>
          <a:p>
            <a:pPr marL="457200" indent="-457200"/>
            <a:r>
              <a:rPr lang="en-US" dirty="0">
                <a:cs typeface="Calibri" panose="020F0502020204030204"/>
              </a:rPr>
              <a:t>Time of diagnosis to delivery generally only 10 – 37 minutes are available before significant fetal morbidity is inevitable</a:t>
            </a:r>
          </a:p>
          <a:p>
            <a:pPr marL="457200" indent="-457200"/>
            <a:r>
              <a:rPr lang="en-US" dirty="0">
                <a:cs typeface="Calibri" panose="020F0502020204030204"/>
              </a:rPr>
              <a:t>Morbidity occurs due to placental abruption &amp; haemorrhage causing  hypoxia/ anoxia in the fetus</a:t>
            </a:r>
          </a:p>
          <a:p>
            <a:pPr marL="457200" indent="-457200"/>
            <a:endParaRPr lang="en-US" dirty="0">
              <a:cs typeface="Calibri" panose="020F0502020204030204"/>
            </a:endParaRPr>
          </a:p>
          <a:p>
            <a:pPr marL="0" indent="0">
              <a:buNone/>
            </a:pPr>
            <a:endParaRPr lang="en-US" dirty="0">
              <a:cs typeface="Calibri" panose="020F0502020204030204"/>
            </a:endParaRPr>
          </a:p>
        </p:txBody>
      </p:sp>
      <p:pic>
        <p:nvPicPr>
          <p:cNvPr id="4" name="Picture 3"/>
          <p:cNvPicPr>
            <a:picLocks noChangeAspect="1"/>
          </p:cNvPicPr>
          <p:nvPr/>
        </p:nvPicPr>
        <p:blipFill>
          <a:blip r:embed="rId3"/>
          <a:stretch>
            <a:fillRect/>
          </a:stretch>
        </p:blipFill>
        <p:spPr>
          <a:xfrm>
            <a:off x="10163690" y="4971920"/>
            <a:ext cx="1733550" cy="1609725"/>
          </a:xfrm>
          <a:prstGeom prst="rect">
            <a:avLst/>
          </a:prstGeom>
        </p:spPr>
      </p:pic>
    </p:spTree>
    <p:extLst>
      <p:ext uri="{BB962C8B-B14F-4D97-AF65-F5344CB8AC3E}">
        <p14:creationId xmlns:p14="http://schemas.microsoft.com/office/powerpoint/2010/main" val="142914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0411"/>
            <a:ext cx="10515600" cy="1325563"/>
          </a:xfrm>
        </p:spPr>
        <p:txBody>
          <a:bodyPr/>
          <a:lstStyle/>
          <a:p>
            <a:pPr algn="ctr"/>
            <a:r>
              <a:rPr lang="en-US" dirty="0">
                <a:cs typeface="Calibri Light"/>
              </a:rPr>
              <a:t>Uterine Rupture</a:t>
            </a:r>
            <a:endParaRPr lang="en-AU" dirty="0"/>
          </a:p>
        </p:txBody>
      </p:sp>
      <p:sp>
        <p:nvSpPr>
          <p:cNvPr id="3" name="Content Placeholder 2"/>
          <p:cNvSpPr>
            <a:spLocks noGrp="1"/>
          </p:cNvSpPr>
          <p:nvPr>
            <p:ph idx="1"/>
          </p:nvPr>
        </p:nvSpPr>
        <p:spPr/>
        <p:txBody>
          <a:bodyPr/>
          <a:lstStyle/>
          <a:p>
            <a:pPr marL="0" indent="0">
              <a:buNone/>
            </a:pPr>
            <a:r>
              <a:rPr lang="en-AU" dirty="0"/>
              <a:t>What is Uterine Rupture </a:t>
            </a:r>
          </a:p>
          <a:p>
            <a:pPr marL="0" indent="0">
              <a:buNone/>
            </a:pPr>
            <a:endParaRPr lang="en-AU" dirty="0"/>
          </a:p>
          <a:p>
            <a:r>
              <a:rPr lang="en-AU" dirty="0"/>
              <a:t>A full thickness disruption of the uterine wall involving overlying visceral peritoneum (uterine serosa)</a:t>
            </a:r>
          </a:p>
          <a:p>
            <a:r>
              <a:rPr lang="en-AU" dirty="0"/>
              <a:t>A uterine scar dehiscence involves the disruption &amp; separation of the pre-existing uterine scar but does not disrupt visceral peritoneum</a:t>
            </a:r>
          </a:p>
          <a:p>
            <a:pPr lvl="1"/>
            <a:r>
              <a:rPr lang="en-AU" dirty="0"/>
              <a:t>less bleeding</a:t>
            </a:r>
          </a:p>
          <a:p>
            <a:pPr lvl="1"/>
            <a:r>
              <a:rPr lang="en-AU" dirty="0"/>
              <a:t>can be less catastrophic to </a:t>
            </a:r>
            <a:r>
              <a:rPr lang="en-AU" dirty="0" err="1"/>
              <a:t>fetus</a:t>
            </a:r>
            <a:r>
              <a:rPr lang="en-AU" dirty="0"/>
              <a:t> but needs early diagnosis &amp; management</a:t>
            </a:r>
          </a:p>
          <a:p>
            <a:endParaRPr lang="en-AU" dirty="0"/>
          </a:p>
        </p:txBody>
      </p:sp>
      <p:pic>
        <p:nvPicPr>
          <p:cNvPr id="4" name="Picture 3"/>
          <p:cNvPicPr>
            <a:picLocks noChangeAspect="1"/>
          </p:cNvPicPr>
          <p:nvPr/>
        </p:nvPicPr>
        <p:blipFill>
          <a:blip r:embed="rId3"/>
          <a:stretch>
            <a:fillRect/>
          </a:stretch>
        </p:blipFill>
        <p:spPr>
          <a:xfrm>
            <a:off x="10221355" y="5037824"/>
            <a:ext cx="1733550" cy="1609725"/>
          </a:xfrm>
          <a:prstGeom prst="rect">
            <a:avLst/>
          </a:prstGeom>
        </p:spPr>
      </p:pic>
    </p:spTree>
    <p:extLst>
      <p:ext uri="{BB962C8B-B14F-4D97-AF65-F5344CB8AC3E}">
        <p14:creationId xmlns:p14="http://schemas.microsoft.com/office/powerpoint/2010/main" val="346326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Calibri Light"/>
              </a:rPr>
              <a:t>Uterine Rupture</a:t>
            </a:r>
            <a:endParaRPr lang="en-AU" dirty="0"/>
          </a:p>
        </p:txBody>
      </p:sp>
      <p:sp>
        <p:nvSpPr>
          <p:cNvPr id="3" name="Content Placeholder 2"/>
          <p:cNvSpPr>
            <a:spLocks noGrp="1"/>
          </p:cNvSpPr>
          <p:nvPr>
            <p:ph idx="1"/>
          </p:nvPr>
        </p:nvSpPr>
        <p:spPr/>
        <p:txBody>
          <a:bodyPr>
            <a:normAutofit/>
          </a:bodyPr>
          <a:lstStyle/>
          <a:p>
            <a:pPr marL="0" indent="0">
              <a:buNone/>
            </a:pPr>
            <a:r>
              <a:rPr lang="en-AU" dirty="0"/>
              <a:t>Risk Factors:</a:t>
            </a:r>
          </a:p>
          <a:p>
            <a:pPr marL="0" indent="0">
              <a:buNone/>
            </a:pPr>
            <a:endParaRPr lang="en-AU" dirty="0"/>
          </a:p>
          <a:p>
            <a:r>
              <a:rPr lang="en-AU" dirty="0" err="1"/>
              <a:t>Multiparity</a:t>
            </a:r>
            <a:endParaRPr lang="en-AU" dirty="0"/>
          </a:p>
          <a:p>
            <a:r>
              <a:rPr lang="en-AU" dirty="0"/>
              <a:t>Previous myomectomy</a:t>
            </a:r>
          </a:p>
          <a:p>
            <a:r>
              <a:rPr lang="en-AU" dirty="0"/>
              <a:t>Number &amp; type of C/S</a:t>
            </a:r>
          </a:p>
          <a:p>
            <a:r>
              <a:rPr lang="en-AU" dirty="0" err="1"/>
              <a:t>Fetal</a:t>
            </a:r>
            <a:r>
              <a:rPr lang="en-AU" dirty="0"/>
              <a:t> macrosomia/ uterine over distension </a:t>
            </a:r>
          </a:p>
          <a:p>
            <a:r>
              <a:rPr lang="en-AU" dirty="0" err="1"/>
              <a:t>Inducton</a:t>
            </a:r>
            <a:r>
              <a:rPr lang="en-AU" dirty="0"/>
              <a:t> of labour</a:t>
            </a:r>
          </a:p>
          <a:p>
            <a:r>
              <a:rPr lang="en-AU" dirty="0"/>
              <a:t>Augmentation of labour – obstructed labour</a:t>
            </a:r>
          </a:p>
          <a:p>
            <a:pPr marL="0" indent="0">
              <a:buNone/>
            </a:pPr>
            <a:endParaRPr lang="en-AU" dirty="0"/>
          </a:p>
          <a:p>
            <a:pPr marL="0" indent="0">
              <a:buNone/>
            </a:pPr>
            <a:endParaRPr lang="en-AU" dirty="0"/>
          </a:p>
        </p:txBody>
      </p:sp>
      <p:pic>
        <p:nvPicPr>
          <p:cNvPr id="4" name="Picture 3"/>
          <p:cNvPicPr>
            <a:picLocks noChangeAspect="1"/>
          </p:cNvPicPr>
          <p:nvPr/>
        </p:nvPicPr>
        <p:blipFill>
          <a:blip r:embed="rId3"/>
          <a:stretch>
            <a:fillRect/>
          </a:stretch>
        </p:blipFill>
        <p:spPr>
          <a:xfrm>
            <a:off x="10221354" y="4996634"/>
            <a:ext cx="1733550" cy="1609725"/>
          </a:xfrm>
          <a:prstGeom prst="rect">
            <a:avLst/>
          </a:prstGeom>
        </p:spPr>
      </p:pic>
    </p:spTree>
    <p:extLst>
      <p:ext uri="{BB962C8B-B14F-4D97-AF65-F5344CB8AC3E}">
        <p14:creationId xmlns:p14="http://schemas.microsoft.com/office/powerpoint/2010/main" val="330127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Calibri Light"/>
              </a:rPr>
              <a:t>Uterine Rupture</a:t>
            </a:r>
            <a:endParaRPr lang="en-AU" dirty="0"/>
          </a:p>
        </p:txBody>
      </p:sp>
      <p:sp>
        <p:nvSpPr>
          <p:cNvPr id="3" name="Content Placeholder 2"/>
          <p:cNvSpPr>
            <a:spLocks noGrp="1"/>
          </p:cNvSpPr>
          <p:nvPr>
            <p:ph idx="1"/>
          </p:nvPr>
        </p:nvSpPr>
        <p:spPr/>
        <p:txBody>
          <a:bodyPr>
            <a:normAutofit/>
          </a:bodyPr>
          <a:lstStyle/>
          <a:p>
            <a:pPr marL="0" indent="0">
              <a:buNone/>
            </a:pPr>
            <a:r>
              <a:rPr lang="en-AU" dirty="0"/>
              <a:t>Risk factors:</a:t>
            </a:r>
          </a:p>
          <a:p>
            <a:pPr marL="0" indent="0">
              <a:buNone/>
            </a:pPr>
            <a:endParaRPr lang="en-AU" dirty="0"/>
          </a:p>
          <a:p>
            <a:r>
              <a:rPr lang="en-AU" dirty="0"/>
              <a:t>&lt; 40 weeks gestation</a:t>
            </a:r>
          </a:p>
          <a:p>
            <a:r>
              <a:rPr lang="en-AU" dirty="0"/>
              <a:t>↑ Maternal age</a:t>
            </a:r>
          </a:p>
          <a:p>
            <a:r>
              <a:rPr lang="en-AU" dirty="0"/>
              <a:t>Prolonger labour</a:t>
            </a:r>
          </a:p>
          <a:p>
            <a:r>
              <a:rPr lang="en-AU" dirty="0"/>
              <a:t>Assisted birth (Forceps use)</a:t>
            </a:r>
          </a:p>
          <a:p>
            <a:r>
              <a:rPr lang="en-AU" dirty="0"/>
              <a:t>Intra uterine manipulation Trauma – MVA, fall, blow to the abdomen</a:t>
            </a:r>
          </a:p>
          <a:p>
            <a:pPr marL="0" indent="0">
              <a:buNone/>
            </a:pPr>
            <a:endParaRPr lang="en-AU" dirty="0"/>
          </a:p>
          <a:p>
            <a:pPr marL="0" indent="0">
              <a:buNone/>
            </a:pPr>
            <a:endParaRPr lang="en-AU" dirty="0"/>
          </a:p>
        </p:txBody>
      </p:sp>
      <p:pic>
        <p:nvPicPr>
          <p:cNvPr id="4" name="Picture 3"/>
          <p:cNvPicPr>
            <a:picLocks noChangeAspect="1"/>
          </p:cNvPicPr>
          <p:nvPr/>
        </p:nvPicPr>
        <p:blipFill>
          <a:blip r:embed="rId3"/>
          <a:stretch>
            <a:fillRect/>
          </a:stretch>
        </p:blipFill>
        <p:spPr>
          <a:xfrm>
            <a:off x="10155452" y="4988397"/>
            <a:ext cx="1733550" cy="1609725"/>
          </a:xfrm>
          <a:prstGeom prst="rect">
            <a:avLst/>
          </a:prstGeom>
        </p:spPr>
      </p:pic>
    </p:spTree>
    <p:extLst>
      <p:ext uri="{BB962C8B-B14F-4D97-AF65-F5344CB8AC3E}">
        <p14:creationId xmlns:p14="http://schemas.microsoft.com/office/powerpoint/2010/main" val="349423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Calibri Light"/>
              </a:rPr>
              <a:t>Uterine Rupture</a:t>
            </a:r>
            <a:endParaRPr lang="en-AU" dirty="0"/>
          </a:p>
        </p:txBody>
      </p:sp>
      <p:sp>
        <p:nvSpPr>
          <p:cNvPr id="3" name="Content Placeholder 2"/>
          <p:cNvSpPr>
            <a:spLocks noGrp="1"/>
          </p:cNvSpPr>
          <p:nvPr>
            <p:ph idx="1"/>
          </p:nvPr>
        </p:nvSpPr>
        <p:spPr/>
        <p:txBody>
          <a:bodyPr/>
          <a:lstStyle/>
          <a:p>
            <a:pPr marL="0" indent="0">
              <a:buNone/>
            </a:pPr>
            <a:r>
              <a:rPr lang="en-AU" dirty="0"/>
              <a:t>Signs &amp; Symptoms</a:t>
            </a:r>
          </a:p>
          <a:p>
            <a:pPr marL="0" indent="0">
              <a:buNone/>
            </a:pPr>
            <a:endParaRPr lang="en-AU" dirty="0"/>
          </a:p>
          <a:p>
            <a:r>
              <a:rPr lang="en-AU" dirty="0" err="1"/>
              <a:t>Fetal</a:t>
            </a:r>
            <a:r>
              <a:rPr lang="en-AU" dirty="0"/>
              <a:t> distress → absent FH</a:t>
            </a:r>
          </a:p>
          <a:p>
            <a:r>
              <a:rPr lang="en-AU" dirty="0"/>
              <a:t>Bleeding intraabdominal and /or vaginal</a:t>
            </a:r>
          </a:p>
          <a:p>
            <a:r>
              <a:rPr lang="en-AU" dirty="0"/>
              <a:t>Loss of uterine contractions</a:t>
            </a:r>
          </a:p>
          <a:p>
            <a:r>
              <a:rPr lang="en-AU" dirty="0"/>
              <a:t>Sudden severe abdominal pain</a:t>
            </a:r>
          </a:p>
          <a:p>
            <a:r>
              <a:rPr lang="en-AU" dirty="0"/>
              <a:t>Abdominal tenderness</a:t>
            </a:r>
          </a:p>
          <a:p>
            <a:endParaRPr lang="en-AU" dirty="0"/>
          </a:p>
          <a:p>
            <a:endParaRPr lang="en-AU" dirty="0"/>
          </a:p>
          <a:p>
            <a:endParaRPr lang="en-AU" dirty="0"/>
          </a:p>
        </p:txBody>
      </p:sp>
      <p:pic>
        <p:nvPicPr>
          <p:cNvPr id="4" name="Picture 3"/>
          <p:cNvPicPr>
            <a:picLocks noChangeAspect="1"/>
          </p:cNvPicPr>
          <p:nvPr/>
        </p:nvPicPr>
        <p:blipFill>
          <a:blip r:embed="rId3"/>
          <a:stretch>
            <a:fillRect/>
          </a:stretch>
        </p:blipFill>
        <p:spPr>
          <a:xfrm>
            <a:off x="10147214" y="4930732"/>
            <a:ext cx="1733550" cy="1609725"/>
          </a:xfrm>
          <a:prstGeom prst="rect">
            <a:avLst/>
          </a:prstGeom>
        </p:spPr>
      </p:pic>
    </p:spTree>
    <p:extLst>
      <p:ext uri="{BB962C8B-B14F-4D97-AF65-F5344CB8AC3E}">
        <p14:creationId xmlns:p14="http://schemas.microsoft.com/office/powerpoint/2010/main" val="226994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Calibri Light"/>
              </a:rPr>
              <a:t>Uterine Rupture</a:t>
            </a:r>
            <a:endParaRPr lang="en-AU" dirty="0"/>
          </a:p>
        </p:txBody>
      </p:sp>
      <p:sp>
        <p:nvSpPr>
          <p:cNvPr id="3" name="Content Placeholder 2"/>
          <p:cNvSpPr>
            <a:spLocks noGrp="1"/>
          </p:cNvSpPr>
          <p:nvPr>
            <p:ph idx="1"/>
          </p:nvPr>
        </p:nvSpPr>
        <p:spPr/>
        <p:txBody>
          <a:bodyPr/>
          <a:lstStyle/>
          <a:p>
            <a:pPr marL="0" indent="0">
              <a:buNone/>
            </a:pPr>
            <a:r>
              <a:rPr lang="en-AU" dirty="0"/>
              <a:t>Signs &amp; Symptoms</a:t>
            </a:r>
          </a:p>
          <a:p>
            <a:pPr marL="0" indent="0">
              <a:buNone/>
            </a:pPr>
            <a:endParaRPr lang="en-AU" dirty="0"/>
          </a:p>
          <a:p>
            <a:r>
              <a:rPr lang="en-AU" dirty="0"/>
              <a:t>Easily palpable </a:t>
            </a:r>
            <a:r>
              <a:rPr lang="en-AU" dirty="0" err="1"/>
              <a:t>fetal</a:t>
            </a:r>
            <a:r>
              <a:rPr lang="en-AU" dirty="0"/>
              <a:t> parts</a:t>
            </a:r>
          </a:p>
          <a:p>
            <a:r>
              <a:rPr lang="en-AU" dirty="0"/>
              <a:t>No presenting part on VE</a:t>
            </a:r>
          </a:p>
          <a:p>
            <a:r>
              <a:rPr lang="en-AU" dirty="0"/>
              <a:t>Abdominal distension/ free fluid</a:t>
            </a:r>
          </a:p>
          <a:p>
            <a:r>
              <a:rPr lang="en-AU" dirty="0"/>
              <a:t>Abnormal uterine contour</a:t>
            </a:r>
          </a:p>
          <a:p>
            <a:r>
              <a:rPr lang="en-AU" dirty="0"/>
              <a:t> Early signs of shock - ↑ maternal HR</a:t>
            </a:r>
          </a:p>
          <a:p>
            <a:r>
              <a:rPr lang="en-AU" dirty="0"/>
              <a:t>Haematuria (suggesting bladder involvement)</a:t>
            </a:r>
          </a:p>
          <a:p>
            <a:endParaRPr lang="en-AU" dirty="0"/>
          </a:p>
          <a:p>
            <a:endParaRPr lang="en-AU" dirty="0"/>
          </a:p>
          <a:p>
            <a:endParaRPr lang="en-AU" dirty="0"/>
          </a:p>
        </p:txBody>
      </p:sp>
      <p:pic>
        <p:nvPicPr>
          <p:cNvPr id="4" name="Picture 3"/>
          <p:cNvPicPr>
            <a:picLocks noChangeAspect="1"/>
          </p:cNvPicPr>
          <p:nvPr/>
        </p:nvPicPr>
        <p:blipFill>
          <a:blip r:embed="rId3"/>
          <a:stretch>
            <a:fillRect/>
          </a:stretch>
        </p:blipFill>
        <p:spPr>
          <a:xfrm>
            <a:off x="10155452" y="4955445"/>
            <a:ext cx="1733550" cy="1609725"/>
          </a:xfrm>
          <a:prstGeom prst="rect">
            <a:avLst/>
          </a:prstGeom>
        </p:spPr>
      </p:pic>
    </p:spTree>
    <p:extLst>
      <p:ext uri="{BB962C8B-B14F-4D97-AF65-F5344CB8AC3E}">
        <p14:creationId xmlns:p14="http://schemas.microsoft.com/office/powerpoint/2010/main" val="2126225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6CE4C3112E1849BDAF18BCE277F62A" ma:contentTypeVersion="15" ma:contentTypeDescription="Create a new document." ma:contentTypeScope="" ma:versionID="51faaaf920bb8e58fb17f1522dd70837">
  <xsd:schema xmlns:xsd="http://www.w3.org/2001/XMLSchema" xmlns:xs="http://www.w3.org/2001/XMLSchema" xmlns:p="http://schemas.microsoft.com/office/2006/metadata/properties" xmlns:ns2="70d2c2e9-5e16-4d0d-880c-5519dc70301b" xmlns:ns3="http://schemas.microsoft.com/sharepoint/v3/fields" xmlns:ns4="http://schemas.microsoft.com/sharepoint/v4" xmlns:ns5="e8d620ed-a4bc-482e-9971-5d79728a0321" targetNamespace="http://schemas.microsoft.com/office/2006/metadata/properties" ma:root="true" ma:fieldsID="58d7d9fd77d8cfdb99cf0d8176c8e495" ns2:_="" ns3:_="" ns4:_="" ns5:_="">
    <xsd:import namespace="70d2c2e9-5e16-4d0d-880c-5519dc70301b"/>
    <xsd:import namespace="http://schemas.microsoft.com/sharepoint/v3/fields"/>
    <xsd:import namespace="http://schemas.microsoft.com/sharepoint/v4"/>
    <xsd:import namespace="e8d620ed-a4bc-482e-9971-5d79728a0321"/>
    <xsd:element name="properties">
      <xsd:complexType>
        <xsd:sequence>
          <xsd:element name="documentManagement">
            <xsd:complexType>
              <xsd:all>
                <xsd:element ref="ns2:MediaServiceMetadata" minOccurs="0"/>
                <xsd:element ref="ns2:MediaServiceFastMetadata" minOccurs="0"/>
                <xsd:element ref="ns3:_DCDateCreated" minOccurs="0"/>
                <xsd:element ref="ns3:_DCDateModified" minOccurs="0"/>
                <xsd:element ref="ns4:IconOverlay"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5:SharedWithUsers" minOccurs="0"/>
                <xsd:element ref="ns5:SharedWithDetails"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d2c2e9-5e16-4d0d-880c-5519dc7030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10" nillable="true" ma:displayName="Date Created" ma:description="The date on which this resource was created" ma:format="DateTime" ma:internalName="_DCDateCreated">
      <xsd:simpleType>
        <xsd:restriction base="dms:DateTime"/>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d620ed-a4bc-482e-9971-5d79728a032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CDateModified xmlns="http://schemas.microsoft.com/sharepoint/v3/fields" xsi:nil="true"/>
    <IconOverlay xmlns="http://schemas.microsoft.com/sharepoint/v4" xsi:nil="true"/>
    <_DCDateCreated xmlns="http://schemas.microsoft.com/sharepoint/v3/fields" xsi:nil="true"/>
    <SharedWithUsers xmlns="e8d620ed-a4bc-482e-9971-5d79728a0321">
      <UserInfo>
        <DisplayName>Julia Harry</DisplayName>
        <AccountId>49</AccountId>
        <AccountType/>
      </UserInfo>
      <UserInfo>
        <DisplayName>Raden Sucalit</DisplayName>
        <AccountId>61</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423F9F-32AF-4261-9607-EB3FCE5628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d2c2e9-5e16-4d0d-880c-5519dc70301b"/>
    <ds:schemaRef ds:uri="http://schemas.microsoft.com/sharepoint/v3/fields"/>
    <ds:schemaRef ds:uri="http://schemas.microsoft.com/sharepoint/v4"/>
    <ds:schemaRef ds:uri="e8d620ed-a4bc-482e-9971-5d79728a03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E1D615-6FE2-4304-AB64-A155A4C03F56}">
  <ds:schemaRefs>
    <ds:schemaRef ds:uri="http://schemas.microsoft.com/office/2006/documentManagement/types"/>
    <ds:schemaRef ds:uri="http://purl.org/dc/terms/"/>
    <ds:schemaRef ds:uri="http://schemas.openxmlformats.org/package/2006/metadata/core-properties"/>
    <ds:schemaRef ds:uri="70d2c2e9-5e16-4d0d-880c-5519dc70301b"/>
    <ds:schemaRef ds:uri="http://purl.org/dc/dcmitype/"/>
    <ds:schemaRef ds:uri="http://schemas.microsoft.com/office/infopath/2007/PartnerControls"/>
    <ds:schemaRef ds:uri="e8d620ed-a4bc-482e-9971-5d79728a0321"/>
    <ds:schemaRef ds:uri="http://purl.org/dc/elements/1.1/"/>
    <ds:schemaRef ds:uri="http://schemas.microsoft.com/office/2006/metadata/properties"/>
    <ds:schemaRef ds:uri="http://schemas.microsoft.com/sharepoint/v4"/>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76669630-E034-43F1-81A5-AB40896034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572</TotalTime>
  <Words>1752</Words>
  <Application>Microsoft Office PowerPoint</Application>
  <PresentationFormat>Widescreen</PresentationFormat>
  <Paragraphs>248</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Wingdings 3</vt:lpstr>
      <vt:lpstr>Ion Boardroom</vt:lpstr>
      <vt:lpstr>Maternity Education Program  Uterine Rupture</vt:lpstr>
      <vt:lpstr>                        Uterine Rupture</vt:lpstr>
      <vt:lpstr>                          Uterine Rupture</vt:lpstr>
      <vt:lpstr>                           Uterine Rupture</vt:lpstr>
      <vt:lpstr>Uterine Rupture</vt:lpstr>
      <vt:lpstr>Uterine Rupture</vt:lpstr>
      <vt:lpstr>Uterine Rupture</vt:lpstr>
      <vt:lpstr>Uterine Rupture</vt:lpstr>
      <vt:lpstr>Uterine Rupture</vt:lpstr>
      <vt:lpstr>Uterine Rupture</vt:lpstr>
      <vt:lpstr>Uterine Rupture</vt:lpstr>
      <vt:lpstr>Uterine Rupture</vt:lpstr>
      <vt:lpstr>Uterine Rupture</vt:lpstr>
      <vt:lpstr>Uterine Rupture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Sue Hampton</cp:lastModifiedBy>
  <cp:revision>206</cp:revision>
  <dcterms:created xsi:type="dcterms:W3CDTF">2020-04-15T05:22:03Z</dcterms:created>
  <dcterms:modified xsi:type="dcterms:W3CDTF">2020-08-03T23:26:43Z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0x010100106CE4C3112E1849BDAF18BCE277F62A</vt:lpwstr>
  </property>
</Properties>
</file>