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70" r:id="rId12"/>
    <p:sldId id="272" r:id="rId13"/>
    <p:sldId id="271" r:id="rId14"/>
    <p:sldId id="265" r:id="rId15"/>
    <p:sldId id="266" r:id="rId16"/>
    <p:sldId id="275" r:id="rId17"/>
    <p:sldId id="274" r:id="rId18"/>
    <p:sldId id="268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06180-A9C0-43FF-B7B3-925F767A8D51}" v="13" dt="2020-10-26T22:01:21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59577" autoAdjust="0"/>
  </p:normalViewPr>
  <p:slideViewPr>
    <p:cSldViewPr snapToGrid="0">
      <p:cViewPr varScale="1">
        <p:scale>
          <a:sx n="68" d="100"/>
          <a:sy n="68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Hampton" userId="ccf1ae97-4230-4913-a30d-faa63b99db4c" providerId="ADAL" clId="{ABE8E5D9-2B3E-4DF7-B2F1-123434E299F2}"/>
    <pc:docChg chg="custSel modSld">
      <pc:chgData name="Sue Hampton" userId="ccf1ae97-4230-4913-a30d-faa63b99db4c" providerId="ADAL" clId="{ABE8E5D9-2B3E-4DF7-B2F1-123434E299F2}" dt="2020-08-25T04:04:17.924" v="5" actId="313"/>
      <pc:docMkLst>
        <pc:docMk/>
      </pc:docMkLst>
      <pc:sldChg chg="modSp">
        <pc:chgData name="Sue Hampton" userId="ccf1ae97-4230-4913-a30d-faa63b99db4c" providerId="ADAL" clId="{ABE8E5D9-2B3E-4DF7-B2F1-123434E299F2}" dt="2020-08-25T04:03:37.259" v="0" actId="20577"/>
        <pc:sldMkLst>
          <pc:docMk/>
          <pc:sldMk cId="3463261076" sldId="260"/>
        </pc:sldMkLst>
        <pc:spChg chg="mod">
          <ac:chgData name="Sue Hampton" userId="ccf1ae97-4230-4913-a30d-faa63b99db4c" providerId="ADAL" clId="{ABE8E5D9-2B3E-4DF7-B2F1-123434E299F2}" dt="2020-08-25T04:03:37.259" v="0" actId="20577"/>
          <ac:spMkLst>
            <pc:docMk/>
            <pc:sldMk cId="3463261076" sldId="260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3:49.706" v="2" actId="313"/>
        <pc:sldMkLst>
          <pc:docMk/>
          <pc:sldMk cId="2269946926" sldId="263"/>
        </pc:sldMkLst>
        <pc:spChg chg="mod">
          <ac:chgData name="Sue Hampton" userId="ccf1ae97-4230-4913-a30d-faa63b99db4c" providerId="ADAL" clId="{ABE8E5D9-2B3E-4DF7-B2F1-123434E299F2}" dt="2020-08-25T04:03:49.706" v="2" actId="313"/>
          <ac:spMkLst>
            <pc:docMk/>
            <pc:sldMk cId="2269946926" sldId="263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4:17.924" v="5" actId="313"/>
        <pc:sldMkLst>
          <pc:docMk/>
          <pc:sldMk cId="1546216480" sldId="265"/>
        </pc:sldMkLst>
        <pc:spChg chg="mod">
          <ac:chgData name="Sue Hampton" userId="ccf1ae97-4230-4913-a30d-faa63b99db4c" providerId="ADAL" clId="{ABE8E5D9-2B3E-4DF7-B2F1-123434E299F2}" dt="2020-08-25T04:04:17.924" v="5" actId="313"/>
          <ac:spMkLst>
            <pc:docMk/>
            <pc:sldMk cId="1546216480" sldId="265"/>
            <ac:spMk id="3" creationId="{00000000-0000-0000-0000-000000000000}"/>
          </ac:spMkLst>
        </pc:spChg>
      </pc:sldChg>
      <pc:sldChg chg="modSp">
        <pc:chgData name="Sue Hampton" userId="ccf1ae97-4230-4913-a30d-faa63b99db4c" providerId="ADAL" clId="{ABE8E5D9-2B3E-4DF7-B2F1-123434E299F2}" dt="2020-08-25T04:03:57.691" v="3" actId="20577"/>
        <pc:sldMkLst>
          <pc:docMk/>
          <pc:sldMk cId="2231560230" sldId="272"/>
        </pc:sldMkLst>
        <pc:spChg chg="mod">
          <ac:chgData name="Sue Hampton" userId="ccf1ae97-4230-4913-a30d-faa63b99db4c" providerId="ADAL" clId="{ABE8E5D9-2B3E-4DF7-B2F1-123434E299F2}" dt="2020-08-25T04:03:57.691" v="3" actId="20577"/>
          <ac:spMkLst>
            <pc:docMk/>
            <pc:sldMk cId="2231560230" sldId="272"/>
            <ac:spMk id="3" creationId="{34B3B960-8ACF-4E58-9CD6-8B38BDA69586}"/>
          </ac:spMkLst>
        </pc:spChg>
      </pc:sldChg>
    </pc:docChg>
  </pc:docChgLst>
  <pc:docChgLst>
    <pc:chgData name="Julia Harry" userId="S::julia.harry@health.qld.gov.au::4db5a751-369c-4c4a-bea0-3c747d0564fc" providerId="AD" clId="Web-{C22DFA50-83B9-2641-7EA9-D8D05ABE8895}"/>
    <pc:docChg chg="modSld">
      <pc:chgData name="Julia Harry" userId="S::julia.harry@health.qld.gov.au::4db5a751-369c-4c4a-bea0-3c747d0564fc" providerId="AD" clId="Web-{C22DFA50-83B9-2641-7EA9-D8D05ABE8895}" dt="2020-09-08T01:49:28.362" v="217"/>
      <pc:docMkLst>
        <pc:docMk/>
      </pc:docMkLst>
      <pc:sldChg chg="modSp modNotes">
        <pc:chgData name="Julia Harry" userId="S::julia.harry@health.qld.gov.au::4db5a751-369c-4c4a-bea0-3c747d0564fc" providerId="AD" clId="Web-{C22DFA50-83B9-2641-7EA9-D8D05ABE8895}" dt="2020-09-08T01:20:55.087" v="7"/>
        <pc:sldMkLst>
          <pc:docMk/>
          <pc:sldMk cId="2238674469" sldId="257"/>
        </pc:sldMkLst>
        <pc:spChg chg="mod">
          <ac:chgData name="Julia Harry" userId="S::julia.harry@health.qld.gov.au::4db5a751-369c-4c4a-bea0-3c747d0564fc" providerId="AD" clId="Web-{C22DFA50-83B9-2641-7EA9-D8D05ABE8895}" dt="2020-09-08T01:20:28.524" v="2" actId="20577"/>
          <ac:spMkLst>
            <pc:docMk/>
            <pc:sldMk cId="2238674469" sldId="257"/>
            <ac:spMk id="3" creationId="{98DBA00E-D1DB-4E75-9B24-A6EAC66E158F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0:46.340" v="54" actId="20577"/>
        <pc:sldMkLst>
          <pc:docMk/>
          <pc:sldMk cId="2013344277" sldId="258"/>
        </pc:sldMkLst>
        <pc:spChg chg="mod">
          <ac:chgData name="Julia Harry" userId="S::julia.harry@health.qld.gov.au::4db5a751-369c-4c4a-bea0-3c747d0564fc" providerId="AD" clId="Web-{C22DFA50-83B9-2641-7EA9-D8D05ABE8895}" dt="2020-09-08T01:30:46.340" v="54" actId="20577"/>
          <ac:spMkLst>
            <pc:docMk/>
            <pc:sldMk cId="2013344277" sldId="258"/>
            <ac:spMk id="3" creationId="{42F4D559-ABEB-4684-8BCC-41655D4FAFCE}"/>
          </ac:spMkLst>
        </pc:spChg>
      </pc:sldChg>
      <pc:sldChg chg="modSp">
        <pc:chgData name="Julia Harry" userId="S::julia.harry@health.qld.gov.au::4db5a751-369c-4c4a-bea0-3c747d0564fc" providerId="AD" clId="Web-{C22DFA50-83B9-2641-7EA9-D8D05ABE8895}" dt="2020-09-08T01:30:57.278" v="64" actId="20577"/>
        <pc:sldMkLst>
          <pc:docMk/>
          <pc:sldMk cId="1429148432" sldId="259"/>
        </pc:sldMkLst>
        <pc:spChg chg="mod">
          <ac:chgData name="Julia Harry" userId="S::julia.harry@health.qld.gov.au::4db5a751-369c-4c4a-bea0-3c747d0564fc" providerId="AD" clId="Web-{C22DFA50-83B9-2641-7EA9-D8D05ABE8895}" dt="2020-09-08T01:30:57.278" v="64" actId="20577"/>
          <ac:spMkLst>
            <pc:docMk/>
            <pc:sldMk cId="1429148432" sldId="259"/>
            <ac:spMk id="3" creationId="{234472A2-82C1-47E3-9B0E-B2DFD02C3369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1:47.637" v="75"/>
        <pc:sldMkLst>
          <pc:docMk/>
          <pc:sldMk cId="3463261076" sldId="260"/>
        </pc:sldMkLst>
        <pc:spChg chg="mod">
          <ac:chgData name="Julia Harry" userId="S::julia.harry@health.qld.gov.au::4db5a751-369c-4c4a-bea0-3c747d0564fc" providerId="AD" clId="Web-{C22DFA50-83B9-2641-7EA9-D8D05ABE8895}" dt="2020-09-08T01:31:11.044" v="68" actId="20577"/>
          <ac:spMkLst>
            <pc:docMk/>
            <pc:sldMk cId="3463261076" sldId="260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33:43.857" v="94"/>
        <pc:sldMkLst>
          <pc:docMk/>
          <pc:sldMk cId="2269946926" sldId="263"/>
        </pc:sldMkLst>
        <pc:spChg chg="mod">
          <ac:chgData name="Julia Harry" userId="S::julia.harry@health.qld.gov.au::4db5a751-369c-4c4a-bea0-3c747d0564fc" providerId="AD" clId="Web-{C22DFA50-83B9-2641-7EA9-D8D05ABE8895}" dt="2020-09-08T01:32:41.075" v="88" actId="20577"/>
          <ac:spMkLst>
            <pc:docMk/>
            <pc:sldMk cId="2269946926" sldId="263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8:00.643" v="186" actId="20577"/>
        <pc:sldMkLst>
          <pc:docMk/>
          <pc:sldMk cId="1546216480" sldId="265"/>
        </pc:sldMkLst>
        <pc:spChg chg="mod">
          <ac:chgData name="Julia Harry" userId="S::julia.harry@health.qld.gov.au::4db5a751-369c-4c4a-bea0-3c747d0564fc" providerId="AD" clId="Web-{C22DFA50-83B9-2641-7EA9-D8D05ABE8895}" dt="2020-09-08T01:48:00.643" v="186" actId="20577"/>
          <ac:spMkLst>
            <pc:docMk/>
            <pc:sldMk cId="1546216480" sldId="265"/>
            <ac:spMk id="3" creationId="{00000000-0000-0000-0000-000000000000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9:07.081" v="206"/>
        <pc:sldMkLst>
          <pc:docMk/>
          <pc:sldMk cId="3910996345" sldId="268"/>
        </pc:sldMkLst>
        <pc:spChg chg="mod">
          <ac:chgData name="Julia Harry" userId="S::julia.harry@health.qld.gov.au::4db5a751-369c-4c4a-bea0-3c747d0564fc" providerId="AD" clId="Web-{C22DFA50-83B9-2641-7EA9-D8D05ABE8895}" dt="2020-09-08T01:48:31.315" v="197" actId="20577"/>
          <ac:spMkLst>
            <pc:docMk/>
            <pc:sldMk cId="3910996345" sldId="268"/>
            <ac:spMk id="3" creationId="{00000000-0000-0000-0000-000000000000}"/>
          </ac:spMkLst>
        </pc:spChg>
      </pc:sldChg>
      <pc:sldChg chg="modSp">
        <pc:chgData name="Julia Harry" userId="S::julia.harry@health.qld.gov.au::4db5a751-369c-4c4a-bea0-3c747d0564fc" providerId="AD" clId="Web-{C22DFA50-83B9-2641-7EA9-D8D05ABE8895}" dt="2020-09-08T01:34:02.420" v="99" actId="20577"/>
        <pc:sldMkLst>
          <pc:docMk/>
          <pc:sldMk cId="2231560230" sldId="272"/>
        </pc:sldMkLst>
        <pc:spChg chg="mod">
          <ac:chgData name="Julia Harry" userId="S::julia.harry@health.qld.gov.au::4db5a751-369c-4c4a-bea0-3c747d0564fc" providerId="AD" clId="Web-{C22DFA50-83B9-2641-7EA9-D8D05ABE8895}" dt="2020-09-08T01:34:02.420" v="99" actId="20577"/>
          <ac:spMkLst>
            <pc:docMk/>
            <pc:sldMk cId="2231560230" sldId="272"/>
            <ac:spMk id="3" creationId="{34B3B960-8ACF-4E58-9CD6-8B38BDA69586}"/>
          </ac:spMkLst>
        </pc:spChg>
      </pc:sldChg>
      <pc:sldChg chg="modSp modNotes">
        <pc:chgData name="Julia Harry" userId="S::julia.harry@health.qld.gov.au::4db5a751-369c-4c4a-bea0-3c747d0564fc" providerId="AD" clId="Web-{C22DFA50-83B9-2641-7EA9-D8D05ABE8895}" dt="2020-09-08T01:49:28.362" v="217"/>
        <pc:sldMkLst>
          <pc:docMk/>
          <pc:sldMk cId="3622681104" sldId="273"/>
        </pc:sldMkLst>
        <pc:spChg chg="mod">
          <ac:chgData name="Julia Harry" userId="S::julia.harry@health.qld.gov.au::4db5a751-369c-4c4a-bea0-3c747d0564fc" providerId="AD" clId="Web-{C22DFA50-83B9-2641-7EA9-D8D05ABE8895}" dt="2020-09-08T01:49:21.660" v="215" actId="20577"/>
          <ac:spMkLst>
            <pc:docMk/>
            <pc:sldMk cId="3622681104" sldId="273"/>
            <ac:spMk id="3" creationId="{0483139E-7A40-470C-852D-00BBC9F0F625}"/>
          </ac:spMkLst>
        </pc:spChg>
      </pc:sldChg>
    </pc:docChg>
  </pc:docChgLst>
  <pc:docChgLst>
    <pc:chgData name="Sue Hampton" userId="ccf1ae97-4230-4913-a30d-faa63b99db4c" providerId="ADAL" clId="{17906180-A9C0-43FF-B7B3-925F767A8D51}"/>
    <pc:docChg chg="addSld modSld">
      <pc:chgData name="Sue Hampton" userId="ccf1ae97-4230-4913-a30d-faa63b99db4c" providerId="ADAL" clId="{17906180-A9C0-43FF-B7B3-925F767A8D51}" dt="2020-10-26T22:01:24.523" v="61" actId="20577"/>
      <pc:docMkLst>
        <pc:docMk/>
      </pc:docMkLst>
      <pc:sldChg chg="delSp modSp">
        <pc:chgData name="Sue Hampton" userId="ccf1ae97-4230-4913-a30d-faa63b99db4c" providerId="ADAL" clId="{17906180-A9C0-43FF-B7B3-925F767A8D51}" dt="2020-10-26T21:59:32.281" v="19" actId="1076"/>
        <pc:sldMkLst>
          <pc:docMk/>
          <pc:sldMk cId="1528928719" sldId="266"/>
        </pc:sldMkLst>
        <pc:picChg chg="mod">
          <ac:chgData name="Sue Hampton" userId="ccf1ae97-4230-4913-a30d-faa63b99db4c" providerId="ADAL" clId="{17906180-A9C0-43FF-B7B3-925F767A8D51}" dt="2020-10-26T21:59:30.708" v="18" actId="1076"/>
          <ac:picMkLst>
            <pc:docMk/>
            <pc:sldMk cId="1528928719" sldId="266"/>
            <ac:picMk id="5" creationId="{7E9372BE-C5F0-4369-B2BD-B60892CB39A0}"/>
          </ac:picMkLst>
        </pc:picChg>
        <pc:picChg chg="mod">
          <ac:chgData name="Sue Hampton" userId="ccf1ae97-4230-4913-a30d-faa63b99db4c" providerId="ADAL" clId="{17906180-A9C0-43FF-B7B3-925F767A8D51}" dt="2020-10-26T21:59:32.281" v="19" actId="1076"/>
          <ac:picMkLst>
            <pc:docMk/>
            <pc:sldMk cId="1528928719" sldId="266"/>
            <ac:picMk id="6" creationId="{9BFAD790-A7F6-4504-8E9C-3D33EBC65A12}"/>
          </ac:picMkLst>
        </pc:picChg>
        <pc:picChg chg="del">
          <ac:chgData name="Sue Hampton" userId="ccf1ae97-4230-4913-a30d-faa63b99db4c" providerId="ADAL" clId="{17906180-A9C0-43FF-B7B3-925F767A8D51}" dt="2020-10-26T21:58:35.391" v="8"/>
          <ac:picMkLst>
            <pc:docMk/>
            <pc:sldMk cId="1528928719" sldId="266"/>
            <ac:picMk id="7" creationId="{034116F8-7848-4E1E-9290-5C9ABE587A6D}"/>
          </ac:picMkLst>
        </pc:picChg>
        <pc:picChg chg="del">
          <ac:chgData name="Sue Hampton" userId="ccf1ae97-4230-4913-a30d-faa63b99db4c" providerId="ADAL" clId="{17906180-A9C0-43FF-B7B3-925F767A8D51}" dt="2020-10-26T21:58:44.309" v="10"/>
          <ac:picMkLst>
            <pc:docMk/>
            <pc:sldMk cId="1528928719" sldId="266"/>
            <ac:picMk id="8" creationId="{0EB1171F-9CFD-43CB-A036-CF25CFE8A9EA}"/>
          </ac:picMkLst>
        </pc:picChg>
        <pc:picChg chg="del">
          <ac:chgData name="Sue Hampton" userId="ccf1ae97-4230-4913-a30d-faa63b99db4c" providerId="ADAL" clId="{17906180-A9C0-43FF-B7B3-925F767A8D51}" dt="2020-10-26T21:58:57.141" v="13"/>
          <ac:picMkLst>
            <pc:docMk/>
            <pc:sldMk cId="1528928719" sldId="266"/>
            <ac:picMk id="9" creationId="{F9843CE4-FF66-4E2B-BA7E-B4F5B79681F3}"/>
          </ac:picMkLst>
        </pc:picChg>
      </pc:sldChg>
      <pc:sldChg chg="modSp">
        <pc:chgData name="Sue Hampton" userId="ccf1ae97-4230-4913-a30d-faa63b99db4c" providerId="ADAL" clId="{17906180-A9C0-43FF-B7B3-925F767A8D51}" dt="2020-10-26T21:55:34.004" v="4" actId="20577"/>
        <pc:sldMkLst>
          <pc:docMk/>
          <pc:sldMk cId="3910996345" sldId="268"/>
        </pc:sldMkLst>
        <pc:spChg chg="mod">
          <ac:chgData name="Sue Hampton" userId="ccf1ae97-4230-4913-a30d-faa63b99db4c" providerId="ADAL" clId="{17906180-A9C0-43FF-B7B3-925F767A8D51}" dt="2020-10-26T21:55:34.004" v="4" actId="20577"/>
          <ac:spMkLst>
            <pc:docMk/>
            <pc:sldMk cId="3910996345" sldId="268"/>
            <ac:spMk id="3" creationId="{00000000-0000-0000-0000-000000000000}"/>
          </ac:spMkLst>
        </pc:spChg>
      </pc:sldChg>
      <pc:sldChg chg="addSp delSp modSp add">
        <pc:chgData name="Sue Hampton" userId="ccf1ae97-4230-4913-a30d-faa63b99db4c" providerId="ADAL" clId="{17906180-A9C0-43FF-B7B3-925F767A8D51}" dt="2020-10-26T22:01:24.523" v="61" actId="20577"/>
        <pc:sldMkLst>
          <pc:docMk/>
          <pc:sldMk cId="3573501719" sldId="274"/>
        </pc:sldMkLst>
        <pc:spChg chg="mod">
          <ac:chgData name="Sue Hampton" userId="ccf1ae97-4230-4913-a30d-faa63b99db4c" providerId="ADAL" clId="{17906180-A9C0-43FF-B7B3-925F767A8D51}" dt="2020-10-26T21:58:28.669" v="7" actId="122"/>
          <ac:spMkLst>
            <pc:docMk/>
            <pc:sldMk cId="3573501719" sldId="274"/>
            <ac:spMk id="2" creationId="{22FAA3F2-F095-49A6-AB1B-CA7BD058E01A}"/>
          </ac:spMkLst>
        </pc:spChg>
        <pc:spChg chg="del">
          <ac:chgData name="Sue Hampton" userId="ccf1ae97-4230-4913-a30d-faa63b99db4c" providerId="ADAL" clId="{17906180-A9C0-43FF-B7B3-925F767A8D51}" dt="2020-10-26T21:58:38.804" v="9"/>
          <ac:spMkLst>
            <pc:docMk/>
            <pc:sldMk cId="3573501719" sldId="274"/>
            <ac:spMk id="3" creationId="{063E1BF0-2BE6-42A2-A8FD-EE85DFAC7EC3}"/>
          </ac:spMkLst>
        </pc:spChg>
        <pc:spChg chg="add mod">
          <ac:chgData name="Sue Hampton" userId="ccf1ae97-4230-4913-a30d-faa63b99db4c" providerId="ADAL" clId="{17906180-A9C0-43FF-B7B3-925F767A8D51}" dt="2020-10-26T22:01:24.523" v="61" actId="20577"/>
          <ac:spMkLst>
            <pc:docMk/>
            <pc:sldMk cId="3573501719" sldId="274"/>
            <ac:spMk id="7" creationId="{E9C8978C-F085-4A7D-88F0-D6E792B8F5A5}"/>
          </ac:spMkLst>
        </pc:spChg>
        <pc:picChg chg="add mod">
          <ac:chgData name="Sue Hampton" userId="ccf1ae97-4230-4913-a30d-faa63b99db4c" providerId="ADAL" clId="{17906180-A9C0-43FF-B7B3-925F767A8D51}" dt="2020-10-26T22:00:59.272" v="53" actId="14100"/>
          <ac:picMkLst>
            <pc:docMk/>
            <pc:sldMk cId="3573501719" sldId="274"/>
            <ac:picMk id="4" creationId="{8DAB44A8-589C-4B33-8388-B835142755D2}"/>
          </ac:picMkLst>
        </pc:picChg>
        <pc:picChg chg="add mod">
          <ac:chgData name="Sue Hampton" userId="ccf1ae97-4230-4913-a30d-faa63b99db4c" providerId="ADAL" clId="{17906180-A9C0-43FF-B7B3-925F767A8D51}" dt="2020-10-26T22:01:02.503" v="54" actId="1076"/>
          <ac:picMkLst>
            <pc:docMk/>
            <pc:sldMk cId="3573501719" sldId="274"/>
            <ac:picMk id="5" creationId="{AF89F941-38F2-4C9A-8B45-CCD121CB0986}"/>
          </ac:picMkLst>
        </pc:picChg>
        <pc:picChg chg="add mod">
          <ac:chgData name="Sue Hampton" userId="ccf1ae97-4230-4913-a30d-faa63b99db4c" providerId="ADAL" clId="{17906180-A9C0-43FF-B7B3-925F767A8D51}" dt="2020-10-26T22:01:08.772" v="55" actId="14100"/>
          <ac:picMkLst>
            <pc:docMk/>
            <pc:sldMk cId="3573501719" sldId="274"/>
            <ac:picMk id="6" creationId="{C6BE4D2E-BD5F-4BF5-A5E2-7D906ABCD480}"/>
          </ac:picMkLst>
        </pc:picChg>
      </pc:sldChg>
      <pc:sldChg chg="addSp delSp modSp add">
        <pc:chgData name="Sue Hampton" userId="ccf1ae97-4230-4913-a30d-faa63b99db4c" providerId="ADAL" clId="{17906180-A9C0-43FF-B7B3-925F767A8D51}" dt="2020-10-26T22:00:40.157" v="51" actId="20577"/>
        <pc:sldMkLst>
          <pc:docMk/>
          <pc:sldMk cId="2155413090" sldId="275"/>
        </pc:sldMkLst>
        <pc:spChg chg="mod">
          <ac:chgData name="Sue Hampton" userId="ccf1ae97-4230-4913-a30d-faa63b99db4c" providerId="ADAL" clId="{17906180-A9C0-43FF-B7B3-925F767A8D51}" dt="2020-10-26T21:59:59.497" v="26" actId="122"/>
          <ac:spMkLst>
            <pc:docMk/>
            <pc:sldMk cId="2155413090" sldId="275"/>
            <ac:spMk id="2" creationId="{D3CDBE4A-C98C-43D4-8C95-9EA6F4AA31C0}"/>
          </ac:spMkLst>
        </pc:spChg>
        <pc:spChg chg="del">
          <ac:chgData name="Sue Hampton" userId="ccf1ae97-4230-4913-a30d-faa63b99db4c" providerId="ADAL" clId="{17906180-A9C0-43FF-B7B3-925F767A8D51}" dt="2020-10-26T21:59:37.521" v="21"/>
          <ac:spMkLst>
            <pc:docMk/>
            <pc:sldMk cId="2155413090" sldId="275"/>
            <ac:spMk id="3" creationId="{8FAB0E47-80DA-4901-8EF9-D5226336BBC1}"/>
          </ac:spMkLst>
        </pc:spChg>
        <pc:spChg chg="add mod">
          <ac:chgData name="Sue Hampton" userId="ccf1ae97-4230-4913-a30d-faa63b99db4c" providerId="ADAL" clId="{17906180-A9C0-43FF-B7B3-925F767A8D51}" dt="2020-10-26T22:00:40.157" v="51" actId="20577"/>
          <ac:spMkLst>
            <pc:docMk/>
            <pc:sldMk cId="2155413090" sldId="275"/>
            <ac:spMk id="5" creationId="{3D73D56A-B16A-45DD-9F85-44417608AB36}"/>
          </ac:spMkLst>
        </pc:spChg>
        <pc:picChg chg="add mod">
          <ac:chgData name="Sue Hampton" userId="ccf1ae97-4230-4913-a30d-faa63b99db4c" providerId="ADAL" clId="{17906180-A9C0-43FF-B7B3-925F767A8D51}" dt="2020-10-26T22:00:11.634" v="27" actId="14100"/>
          <ac:picMkLst>
            <pc:docMk/>
            <pc:sldMk cId="2155413090" sldId="275"/>
            <ac:picMk id="4" creationId="{F8CB8B4F-C2FC-44FA-8A3A-F495F0DA35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C400-1C9C-4FBE-BA1B-A1EBCBBF60A0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4B8EE-AA7F-4031-B52E-0F28133FA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PowerPoint is an over view of recognition and management of anaphylaxis in pregnancy</a:t>
            </a:r>
          </a:p>
          <a:p>
            <a:endParaRPr lang="en-AU" dirty="0"/>
          </a:p>
          <a:p>
            <a:r>
              <a:rPr lang="en-AU" dirty="0"/>
              <a:t>What is anaphylaxis?</a:t>
            </a:r>
            <a:endParaRPr lang="en-AU">
              <a:cs typeface="Calibri"/>
            </a:endParaRPr>
          </a:p>
          <a:p>
            <a:endParaRPr lang="en-AU" dirty="0"/>
          </a:p>
          <a:p>
            <a:r>
              <a:rPr lang="en-AU" dirty="0"/>
              <a:t>The risk factors associated with anaphylaxis.</a:t>
            </a:r>
            <a:endParaRPr lang="en-AU">
              <a:cs typeface="Calibri"/>
            </a:endParaRPr>
          </a:p>
          <a:p>
            <a:endParaRPr lang="en-AU" dirty="0"/>
          </a:p>
          <a:p>
            <a:r>
              <a:rPr lang="en-AU" dirty="0"/>
              <a:t>The signs and symptoms of anaphylaxis.</a:t>
            </a:r>
            <a:endParaRPr lang="en-AU">
              <a:cs typeface="Calibri"/>
            </a:endParaRPr>
          </a:p>
          <a:p>
            <a:endParaRPr lang="en-AU" dirty="0"/>
          </a:p>
          <a:p>
            <a:r>
              <a:rPr lang="en-AU" dirty="0"/>
              <a:t>The immediate management of anaphylaxis.</a:t>
            </a:r>
            <a:endParaRPr lang="en-AU">
              <a:cs typeface="Calibri"/>
            </a:endParaRPr>
          </a:p>
          <a:p>
            <a:endParaRPr lang="en-AU" dirty="0"/>
          </a:p>
          <a:p>
            <a:r>
              <a:rPr lang="en-AU" dirty="0"/>
              <a:t>What is the after care following an anaphylaxis episode.</a:t>
            </a:r>
            <a:endParaRPr lang="en-AU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Counselling around events </a:t>
            </a:r>
          </a:p>
          <a:p>
            <a:endParaRPr lang="en-AU" dirty="0"/>
          </a:p>
          <a:p>
            <a:r>
              <a:rPr lang="en-AU" dirty="0"/>
              <a:t>Document a clear plan in the medical notes for future clinicians to obtain, update allergies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Refer for testing and allergy assessment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72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Anaphylaxis is a rare event but it can be catastrophic to both the woman and her </a:t>
            </a:r>
            <a:r>
              <a:rPr lang="en-AU" dirty="0" err="1"/>
              <a:t>fetus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Maternal: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respiratory problems; (e.g., wheeze, dyspnoea)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gastrointestinal issues; (e.g., vomiting, abdominal pain)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 and mucosal involvement; (e.g., urticaria, itchy rash, swelling of lips)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cardiovascular and central nervous systems (e.g., reduced blood pressure, feeling faint, headache).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back pain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uterine cramps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preterm labour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valval or vaginal itching.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post traumatic stress</a:t>
            </a:r>
            <a:endParaRPr lang="en-AU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maternal death.</a:t>
            </a:r>
            <a:endParaRPr lang="en-AU">
              <a:cs typeface="Calibri"/>
            </a:endParaRPr>
          </a:p>
          <a:p>
            <a:endParaRPr lang="en-AU" dirty="0"/>
          </a:p>
          <a:p>
            <a:r>
              <a:rPr lang="en-AU" dirty="0" err="1"/>
              <a:t>Fetal</a:t>
            </a:r>
            <a:r>
              <a:rPr lang="en-AU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AU" dirty="0"/>
              <a:t>distress</a:t>
            </a:r>
            <a:endParaRPr lang="en-AU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hypoxia / anoxia</a:t>
            </a:r>
            <a:endParaRPr lang="en-AU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death – fresh stillbirth</a:t>
            </a:r>
            <a:endParaRPr lang="en-AU">
              <a:cs typeface="Calibri" panose="020F0502020204030204"/>
            </a:endParaRP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Even though the rate of anaphylaxis is low there is significant morbidity and mortality.</a:t>
            </a:r>
            <a:endParaRPr lang="en-AU" dirty="0">
              <a:cs typeface="Calibri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20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33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a Anaphylaxis?</a:t>
            </a:r>
          </a:p>
          <a:p>
            <a:endParaRPr lang="en-AU" dirty="0"/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Anaphylaxis is defined as a serious, </a:t>
            </a:r>
            <a:r>
              <a:rPr lang="en-AU" dirty="0"/>
              <a:t>generalised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systemic, allergic or hypersensitivity reaction that can be life‐threatening or fatal.</a:t>
            </a:r>
            <a:r>
              <a:rPr lang="en-AU" dirty="0"/>
              <a:t>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dirty="0"/>
              <a:t>Anaphylaxis causes your immune system to release a flood of chemicals that can cause you to go into shock — your blood pressure drops suddenly and your airways narrow, difficulty breathing. Signs and symptoms include a rapid, weak pulse; a skin rash and nausea and vomiting. Common triggers include certain foods, some medications, insect venom and latex.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requires an injection of adrenalin (epinephrine) and a follow-up trip to an emergency room. If you don't have epinephrine, you need to go to an emergency room immediately. If anaphylaxis isn't treated right away, it can be fatal.</a:t>
            </a:r>
          </a:p>
          <a:p>
            <a:endParaRPr lang="en-AU" dirty="0"/>
          </a:p>
          <a:p>
            <a:r>
              <a:rPr lang="en-AU" dirty="0"/>
              <a:t>Anaphylaxis symptoms usually occur within minutes of exposure to an allergen. Sometimes, however, it can occur a half-hour or longer after exposure.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4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Risk factors:</a:t>
            </a:r>
          </a:p>
          <a:p>
            <a:endParaRPr lang="en-AU" dirty="0"/>
          </a:p>
          <a:p>
            <a:r>
              <a:rPr lang="en-AU" dirty="0"/>
              <a:t>As with all situations clinicians need to risk assess throughout care to plan and mitigate against adverse outcomes.</a:t>
            </a:r>
          </a:p>
          <a:p>
            <a:endParaRPr lang="en-AU" dirty="0"/>
          </a:p>
          <a:p>
            <a:r>
              <a:rPr lang="en-AU" dirty="0"/>
              <a:t>There aren't many known risk factors for anaphylaxis, but some things that might increase your risk include:</a:t>
            </a:r>
          </a:p>
          <a:p>
            <a:endParaRPr lang="en-AU" b="1" dirty="0"/>
          </a:p>
          <a:p>
            <a:r>
              <a:rPr lang="en-AU" b="1" dirty="0"/>
              <a:t>Previous anaphylaxis.</a:t>
            </a:r>
            <a:r>
              <a:rPr lang="en-AU" dirty="0"/>
              <a:t> If you've had anaphylaxis once, your risk of having this serious reaction increases. Future reactions might be more severe than the first reaction.</a:t>
            </a:r>
          </a:p>
          <a:p>
            <a:endParaRPr lang="en-AU" b="1" dirty="0"/>
          </a:p>
          <a:p>
            <a:r>
              <a:rPr lang="en-AU" b="1" dirty="0"/>
              <a:t>Allergies or asthma.</a:t>
            </a:r>
            <a:r>
              <a:rPr lang="en-AU" dirty="0"/>
              <a:t> People who have either condition are at increased risk of having anaphylaxis.</a:t>
            </a:r>
          </a:p>
          <a:p>
            <a:endParaRPr lang="en-AU" b="1" dirty="0"/>
          </a:p>
          <a:p>
            <a:r>
              <a:rPr lang="en-AU" b="1" dirty="0"/>
              <a:t>Certain other conditions.</a:t>
            </a:r>
            <a:r>
              <a:rPr lang="en-AU" dirty="0"/>
              <a:t> These include heart disease and an abnormal accumulation of a certain type of white blood cell (</a:t>
            </a:r>
            <a:r>
              <a:rPr lang="en-AU" dirty="0" err="1"/>
              <a:t>mastocytosis</a:t>
            </a:r>
            <a:r>
              <a:rPr lang="en-AU" dirty="0"/>
              <a:t>).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14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Signs and symptoms of anaphylaxis:</a:t>
            </a:r>
          </a:p>
          <a:p>
            <a:endParaRPr lang="en-AU" dirty="0"/>
          </a:p>
          <a:p>
            <a:r>
              <a:rPr lang="en-AU" dirty="0"/>
              <a:t>The sign and symptoms of anaphylaxis can be inconsistent which makes diagnosis difficult.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symptoms usually occur within minutes of exposure to an allergen. Sometimes, however, it can occur a half-hour or longer after exposure.</a:t>
            </a:r>
          </a:p>
          <a:p>
            <a:endParaRPr lang="en-AU" dirty="0"/>
          </a:p>
          <a:p>
            <a:r>
              <a:rPr lang="en-AU" dirty="0"/>
              <a:t>Clinicians need to be vigilant when caring for a woman having new medications to detect changes that were not previously present.</a:t>
            </a:r>
            <a:endParaRPr lang="en-AU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Mild (grade 1)</a:t>
            </a:r>
            <a:endParaRPr lang="en-AU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Generalised mucocutaneous signs: Erythema, Urticaria +/- Angioedema (swelling around the eyes)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Moderate (Grade 2)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Multi-organ manifestation may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Hypotension, tachycardia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Evidence of bronchospasm, cough, difficulty breathing, difficult ventilation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Mucocutaneous signs</a:t>
            </a:r>
          </a:p>
          <a:p>
            <a:endParaRPr lang="en-AU" dirty="0"/>
          </a:p>
          <a:p>
            <a:r>
              <a:rPr lang="en-AU" dirty="0"/>
              <a:t>Life Threatening (Grade 3)</a:t>
            </a:r>
          </a:p>
          <a:p>
            <a:r>
              <a:rPr lang="en-AU" dirty="0"/>
              <a:t>Life threatening &amp; requires immediate &amp; specific treatment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Severe hypotension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Bradycardia or tachycardia with </a:t>
            </a:r>
            <a:r>
              <a:rPr lang="en-AU" dirty="0" err="1"/>
              <a:t>arrhymias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Severe bronchospasm, and/or airway oedema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Cutaneous signs may be absent, or present only after correction of hypotension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Arrest (Grade 4)</a:t>
            </a:r>
          </a:p>
          <a:p>
            <a:r>
              <a:rPr lang="en-AU" dirty="0"/>
              <a:t>Cardio pulmonary arrest</a:t>
            </a:r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r>
              <a:rPr lang="en-AU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77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Management:</a:t>
            </a:r>
          </a:p>
          <a:p>
            <a:endParaRPr lang="en-AU" dirty="0"/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 -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Danger and Diagnosis, Response to stimulus</a:t>
            </a:r>
            <a:r>
              <a:rPr lang="en-AU" b="1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Unresponsive hypotension or bronchospasm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triggers e.g. chlorhexidine, synthetic colloid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 procedure. Use minimal volatile if GA</a:t>
            </a:r>
            <a:r>
              <a:rPr lang="en-AU" dirty="0"/>
              <a:t>.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-</a:t>
            </a:r>
            <a:r>
              <a:rPr lang="en-AU" b="1" dirty="0"/>
              <a:t> 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 for help and organise team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Help and Anaphylaxis box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a designated Leader and Scribe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-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Check/Secure Airway Breathing - 100% oxygen</a:t>
            </a: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early intubation: airway oedema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 FiO2 100%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- 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fluid bolus Plan for large volume resuscitation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hypotensive: Elevate legs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Bolus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2L Crystalloid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Repeat as needed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bore </a:t>
            </a:r>
            <a:r>
              <a:rPr lang="en-AU" dirty="0"/>
              <a:t>IV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access. Warm </a:t>
            </a:r>
            <a:r>
              <a:rPr lang="en-AU" dirty="0"/>
              <a:t>IV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fluids if possible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-</a:t>
            </a:r>
            <a:r>
              <a:rPr lang="en-AU" b="1" dirty="0"/>
              <a:t> </a:t>
            </a:r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Adrenaline Bolus Repeat as needed Prepare Infusion</a:t>
            </a:r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I.V. Adrenaline Bolus (Adult)</a:t>
            </a:r>
            <a:r>
              <a:rPr lang="en-AU" b="1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Dilution 1 mg in 10 mL = 100 mcg/mL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</a:pP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dose below every 1-2 minutes prn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AU" dirty="0"/>
              <a:t>Increase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dose if unresponsive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		Life Threatening 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(Grade 2)</a:t>
            </a:r>
            <a:r>
              <a:rPr lang="en-AU" dirty="0"/>
              <a:t>                                 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dirty="0"/>
              <a:t>                                                  </a:t>
            </a:r>
            <a:endParaRPr lang="en-AU" sz="1200" b="0" i="0" u="none" strike="noStrike" kern="1200" baseline="0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mcg</a:t>
            </a:r>
            <a:r>
              <a:rPr lang="en-AU" dirty="0"/>
              <a:t> 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0.2 mL</a:t>
            </a:r>
            <a:r>
              <a:rPr lang="en-AU" dirty="0"/>
              <a:t>                               </a:t>
            </a:r>
          </a:p>
          <a:p>
            <a:endParaRPr lang="en-AU" dirty="0"/>
          </a:p>
          <a:p>
            <a:r>
              <a:rPr lang="en-AU" b="1" dirty="0"/>
              <a:t>(Grade 3)  </a:t>
            </a:r>
            <a:r>
              <a:rPr lang="en-AU" b="1" dirty="0">
                <a:cs typeface="Calibri"/>
              </a:rPr>
              <a:t> </a:t>
            </a: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100-200 mcg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cs typeface="Calibri"/>
            </a:endParaRPr>
          </a:p>
          <a:p>
            <a:r>
              <a:rPr lang="en-A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1-2 mL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15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Management</a:t>
            </a:r>
          </a:p>
          <a:p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Left lateral 15° or more tilt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CTG – immediately to monitor </a:t>
            </a:r>
            <a:r>
              <a:rPr lang="en-AU" dirty="0" err="1"/>
              <a:t>fetus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Treat pre term labour after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Pain relief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May require delivery if signs of </a:t>
            </a:r>
            <a:r>
              <a:rPr lang="en-AU" dirty="0" err="1"/>
              <a:t>fetal</a:t>
            </a:r>
            <a:r>
              <a:rPr lang="en-AU" dirty="0"/>
              <a:t> distress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16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After care:</a:t>
            </a:r>
          </a:p>
          <a:p>
            <a:endParaRPr lang="en-AU" dirty="0"/>
          </a:p>
          <a:p>
            <a:r>
              <a:rPr lang="en-AU" dirty="0"/>
              <a:t>Depends on the severity – they may need ongoing medication e.g. steroids – Dexamethasone 0.1 – 0.4mg/kg  Hydrocortisone 2 – 4mg/kg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Consider oral antihistamines – when the patient is able to take oral medication</a:t>
            </a:r>
          </a:p>
          <a:p>
            <a:endParaRPr lang="en-AU" dirty="0"/>
          </a:p>
          <a:p>
            <a:r>
              <a:rPr lang="en-AU" dirty="0"/>
              <a:t>Blood for Tryptase – 1 hour/ 4hour &amp; &gt; 24 hours </a:t>
            </a:r>
          </a:p>
          <a:p>
            <a:r>
              <a:rPr lang="en-AU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Tryptase</a:t>
            </a:r>
            <a:r>
              <a:rPr lang="en-AU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enzyme that is released, along with histamine and other chemicals, from mast cells when they are activated as part of a normal immune response as well as in allergic (hypersensitivity) responses. </a:t>
            </a:r>
            <a:endParaRPr lang="en-AU"/>
          </a:p>
          <a:p>
            <a:r>
              <a:rPr lang="en-AU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Coagulation screen if going to OT for C/S</a:t>
            </a:r>
            <a:endParaRPr lang="en-AU" dirty="0">
              <a:cs typeface="Calibri" panose="020F0502020204030204"/>
            </a:endParaRPr>
          </a:p>
          <a:p>
            <a:endParaRPr lang="en-AU" dirty="0"/>
          </a:p>
          <a:p>
            <a:r>
              <a:rPr lang="en-AU" dirty="0"/>
              <a:t>All other investigates as indicated – ECG, CXR, USS</a:t>
            </a:r>
          </a:p>
          <a:p>
            <a:endParaRPr lang="en-AU" dirty="0"/>
          </a:p>
          <a:p>
            <a:r>
              <a:rPr lang="en-AU" dirty="0"/>
              <a:t>Monitor closely for 6 hours – 1:1 care 1/2 </a:t>
            </a:r>
            <a:r>
              <a:rPr lang="en-AU" dirty="0" err="1"/>
              <a:t>hrly</a:t>
            </a:r>
            <a:r>
              <a:rPr lang="en-AU" dirty="0"/>
              <a:t> obs.</a:t>
            </a:r>
          </a:p>
          <a:p>
            <a:endParaRPr lang="en-AU" dirty="0"/>
          </a:p>
          <a:p>
            <a:r>
              <a:rPr lang="en-AU" dirty="0"/>
              <a:t>May need ICU / HDU admission</a:t>
            </a:r>
            <a:endParaRPr lang="en-AU" dirty="0">
              <a:cs typeface="Calibri"/>
            </a:endParaRPr>
          </a:p>
          <a:p>
            <a:endParaRPr lang="en-AU" dirty="0"/>
          </a:p>
          <a:p>
            <a:r>
              <a:rPr lang="en-AU" dirty="0"/>
              <a:t>Anaphylaxis may persist for &gt; 24 hours despite aggressive treatment so close observation </a:t>
            </a:r>
          </a:p>
          <a:p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4B8EE-AA7F-4031-B52E-0F28133FA2E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30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zaag.com/Mgmt%20Resources.aspx" TargetMode="External"/><Relationship Id="rId2" Type="http://schemas.openxmlformats.org/officeDocument/2006/relationships/hyperlink" Target="https://www.allergy.org.au/images/stories/pospapers/ASCIA_Guidelines_Acute_Management_Anaphylaxis_2019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resus.org.au/guidelin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63040"/>
            <a:ext cx="8825658" cy="2454439"/>
          </a:xfrm>
        </p:spPr>
        <p:txBody>
          <a:bodyPr/>
          <a:lstStyle/>
          <a:p>
            <a:r>
              <a:rPr lang="en-US" sz="4000" dirty="0">
                <a:cs typeface="Calibri Light"/>
              </a:rPr>
              <a:t>Maternity Education Program</a:t>
            </a:r>
            <a:br>
              <a:rPr lang="en-US" sz="4000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sz="4000" dirty="0">
                <a:cs typeface="Calibri Light"/>
              </a:rPr>
              <a:t>Anaphylaxis in Pregnancy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August 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20" y="1330797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2"/>
    </mc:Choice>
    <mc:Fallback xmlns="">
      <p:transition spd="slow" advTm="134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62D32B-F07B-4622-8C82-1F741098A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086" y="643466"/>
            <a:ext cx="7503119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25CAC-8EAC-4797-8040-62FC627966C5}"/>
              </a:ext>
            </a:extLst>
          </p:cNvPr>
          <p:cNvSpPr txBox="1"/>
          <p:nvPr/>
        </p:nvSpPr>
        <p:spPr>
          <a:xfrm>
            <a:off x="847989" y="2152358"/>
            <a:ext cx="17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Signs &amp; symptoms of anaphylaxis</a:t>
            </a:r>
          </a:p>
        </p:txBody>
      </p:sp>
    </p:spTree>
    <p:extLst>
      <p:ext uri="{BB962C8B-B14F-4D97-AF65-F5344CB8AC3E}">
        <p14:creationId xmlns:p14="http://schemas.microsoft.com/office/powerpoint/2010/main" val="276681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Management:</a:t>
            </a:r>
          </a:p>
          <a:p>
            <a:r>
              <a:rPr lang="en-AU" dirty="0"/>
              <a:t>DRSABC</a:t>
            </a:r>
          </a:p>
          <a:p>
            <a:r>
              <a:rPr lang="en-AU" dirty="0"/>
              <a:t>D – Danger &amp; Diagnosis</a:t>
            </a:r>
          </a:p>
          <a:p>
            <a:r>
              <a:rPr lang="en-AU" dirty="0"/>
              <a:t>S – Send for help &amp; organise teams, involve senior experts – Obstetrician, anaesthetics, midwifery, neonatal</a:t>
            </a:r>
          </a:p>
          <a:p>
            <a:r>
              <a:rPr lang="en-AU" dirty="0"/>
              <a:t>AB – Check / secure airway breathing – 100% oxygen</a:t>
            </a:r>
          </a:p>
          <a:p>
            <a:r>
              <a:rPr lang="en-AU" dirty="0"/>
              <a:t>C – Rapid fluid bolus, plan for large volume resuscitation</a:t>
            </a:r>
          </a:p>
          <a:p>
            <a:r>
              <a:rPr lang="en-AU" dirty="0"/>
              <a:t>D – Adrenaline bolus, repeated as needed, prepare infusion</a:t>
            </a:r>
          </a:p>
          <a:p>
            <a:pPr marL="457200" lvl="1" indent="0">
              <a:buNone/>
            </a:pP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263" y="4955445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1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Management: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39" y="4831877"/>
            <a:ext cx="1733550" cy="160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372BE-C5F0-4369-B2BD-B60892CB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321" y="3514127"/>
            <a:ext cx="2225233" cy="25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AD790-A7F6-4504-8E9C-3D33EBC6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87" y="3171077"/>
            <a:ext cx="2715318" cy="182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2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E4A-C98C-43D4-8C95-9EA6F4AA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CB8B4F-C2FC-44FA-8A3A-F495F0DA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706882"/>
            <a:ext cx="7568418" cy="3707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3D56A-B16A-45DD-9F85-44417608AB36}"/>
              </a:ext>
            </a:extLst>
          </p:cNvPr>
          <p:cNvSpPr txBox="1"/>
          <p:nvPr/>
        </p:nvSpPr>
        <p:spPr>
          <a:xfrm>
            <a:off x="1154954" y="2249682"/>
            <a:ext cx="284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Manual </a:t>
            </a:r>
            <a:r>
              <a:rPr lang="en-AU" dirty="0" err="1"/>
              <a:t>Dispalcement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541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A3F2-F095-49A6-AB1B-CA7BD058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B44A8-589C-4B33-8388-B83514275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465" y="2257932"/>
            <a:ext cx="3695868" cy="3300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9F941-38F2-4C9A-8B45-CCD121CB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465" y="4280954"/>
            <a:ext cx="2188654" cy="1024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E4D2E-BD5F-4BF5-A5E2-7D906ABC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75" y="3161116"/>
            <a:ext cx="3290462" cy="1373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8978C-F085-4A7D-88F0-D6E792B8F5A5}"/>
              </a:ext>
            </a:extLst>
          </p:cNvPr>
          <p:cNvSpPr txBox="1"/>
          <p:nvPr/>
        </p:nvSpPr>
        <p:spPr>
          <a:xfrm>
            <a:off x="5401994" y="488148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Wedge</a:t>
            </a:r>
          </a:p>
        </p:txBody>
      </p:sp>
    </p:spTree>
    <p:extLst>
      <p:ext uri="{BB962C8B-B14F-4D97-AF65-F5344CB8AC3E}">
        <p14:creationId xmlns:p14="http://schemas.microsoft.com/office/powerpoint/2010/main" val="357350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After care:</a:t>
            </a:r>
          </a:p>
          <a:p>
            <a:r>
              <a:rPr lang="en-AU" dirty="0"/>
              <a:t>Depends on the severity – may need ongoing medication e.g. steroids</a:t>
            </a:r>
          </a:p>
          <a:p>
            <a:r>
              <a:rPr lang="en-AU" dirty="0"/>
              <a:t>Consider oral antihistamines</a:t>
            </a:r>
          </a:p>
          <a:p>
            <a:r>
              <a:rPr lang="en-AU" dirty="0"/>
              <a:t>Blood for Tryptase – 1 hour / 4 hour and &gt; 24 hours</a:t>
            </a:r>
          </a:p>
          <a:p>
            <a:r>
              <a:rPr lang="en-AU" dirty="0"/>
              <a:t>All other investigates as indicated</a:t>
            </a:r>
          </a:p>
          <a:p>
            <a:r>
              <a:rPr lang="en-AU" dirty="0"/>
              <a:t>Monitor closely for 6 hours</a:t>
            </a:r>
          </a:p>
          <a:p>
            <a:r>
              <a:rPr lang="en-AU" dirty="0"/>
              <a:t>May need ICU/ HDU admission</a:t>
            </a:r>
          </a:p>
          <a:p>
            <a:r>
              <a:rPr lang="en-AU" dirty="0"/>
              <a:t>Anaphylaxis may persist for &gt; 24 hours despite aggressive treatment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30" y="499663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CFAC-F080-4D13-B9F7-40A46BCF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139E-7A40-470C-852D-00BBC9F0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After care:</a:t>
            </a:r>
          </a:p>
          <a:p>
            <a:endParaRPr lang="en-AU" dirty="0"/>
          </a:p>
          <a:p>
            <a:r>
              <a:rPr lang="en-AU" dirty="0"/>
              <a:t>Counselling around events </a:t>
            </a:r>
          </a:p>
          <a:p>
            <a:r>
              <a:rPr lang="en-AU" dirty="0"/>
              <a:t>Document a clear plan in the medical notes for future clinicians to obtain, update allergies</a:t>
            </a:r>
          </a:p>
          <a:p>
            <a:r>
              <a:rPr lang="en-AU" dirty="0"/>
              <a:t>Refer for testing and allergy assessment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268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3034"/>
            <a:ext cx="8825659" cy="3726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References:</a:t>
            </a:r>
          </a:p>
          <a:p>
            <a:pPr marL="0" indent="0">
              <a:buNone/>
            </a:pPr>
            <a:r>
              <a:rPr lang="en-AU" sz="1600" dirty="0"/>
              <a:t>1. Australasian society of clinical immunology and allergy: Guidelines</a:t>
            </a:r>
          </a:p>
          <a:p>
            <a:pPr marL="0" indent="0">
              <a:buNone/>
            </a:pPr>
            <a:r>
              <a:rPr lang="en-AU" sz="1600" dirty="0"/>
              <a:t>Acute Management of Anaphylaxis -</a:t>
            </a:r>
            <a:r>
              <a:rPr lang="en-AU" sz="1600" u="sng" dirty="0">
                <a:hlinkClick r:id="rId2"/>
              </a:rPr>
              <a:t>https://www.allergy.org.au/images/stories/pospapers/ASCIA_Guidelines_Acute_Management_Anaphylaxis_2019.pdf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2. ANZAAG – Australian &amp; New Zealand Anaesthetic Allergy Group </a:t>
            </a:r>
          </a:p>
          <a:p>
            <a:pPr marL="0" indent="0">
              <a:buNone/>
            </a:pPr>
            <a:r>
              <a:rPr lang="en-AU" sz="1600" dirty="0"/>
              <a:t>ANZAAG Anaphylaxis Management Guidelines</a:t>
            </a:r>
          </a:p>
          <a:p>
            <a:pPr marL="0" indent="0">
              <a:buNone/>
            </a:pPr>
            <a:r>
              <a:rPr lang="en-AU" sz="1600" u="sng" dirty="0">
                <a:hlinkClick r:id="rId3"/>
              </a:rPr>
              <a:t>http://www.anzaag.com/Mgmt%20Resources.aspx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3. Australian Resuscitation Council - Section 9.2 – First Aid Guidelines – Medical ANZCOR Guideline 9.2.7 – First Aid management of Anaphylaxis</a:t>
            </a:r>
          </a:p>
          <a:p>
            <a:pPr marL="0" indent="0">
              <a:buNone/>
            </a:pPr>
            <a:r>
              <a:rPr lang="en-AU" sz="1600" u="sng" dirty="0">
                <a:hlinkClick r:id="rId4"/>
              </a:rPr>
              <a:t>https://resus.org.au/guidelines/</a:t>
            </a:r>
            <a:r>
              <a:rPr lang="en-AU" sz="1600" dirty="0"/>
              <a:t>     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995" y="4889663"/>
            <a:ext cx="1737511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9587-1B8D-4D86-9346-F7E549A7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2935" cy="706964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Anaphylaxis in Pregnancy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A00E-D1DB-4E75-9B24-A6EAC66E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Objectives: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cs typeface="Calibri" panose="020F0502020204030204"/>
              </a:rPr>
              <a:t>An overview of anaphylaxis in pregnancy</a:t>
            </a:r>
          </a:p>
          <a:p>
            <a:r>
              <a:rPr lang="en-US" dirty="0">
                <a:cs typeface="Calibri" panose="020F0502020204030204"/>
              </a:rPr>
              <a:t>What is anaphylaxis?</a:t>
            </a:r>
          </a:p>
          <a:p>
            <a:r>
              <a:rPr lang="en-US" dirty="0">
                <a:cs typeface="Calibri" panose="020F0502020204030204"/>
              </a:rPr>
              <a:t>Risk factors</a:t>
            </a:r>
          </a:p>
          <a:p>
            <a:r>
              <a:rPr lang="en-US" dirty="0">
                <a:cs typeface="Calibri" panose="020F0502020204030204"/>
              </a:rPr>
              <a:t>Signs &amp; symptoms</a:t>
            </a:r>
          </a:p>
          <a:p>
            <a:r>
              <a:rPr lang="en-US" dirty="0">
                <a:cs typeface="Calibri" panose="020F0502020204030204"/>
              </a:rPr>
              <a:t>Management</a:t>
            </a:r>
          </a:p>
          <a:p>
            <a:r>
              <a:rPr lang="en-US" dirty="0">
                <a:cs typeface="Calibri" panose="020F0502020204030204"/>
              </a:rPr>
              <a:t>After care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360" y="4840115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A7B5-03DC-4685-A6EF-5CCF45AA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222086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               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      Anaphylaxis in Pregnancy     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D559-ABEB-4684-8BCC-41655D4F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Overview: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>
                <a:cs typeface="Calibri" panose="020F0502020204030204"/>
              </a:rPr>
              <a:t>Rare but catastrophic complication both maternal &amp; fetal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Respiratory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GI tract issues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Skin and mucosal involvement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Contractions – preterm labor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Back pain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Death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641" y="4980159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0D84-4F77-476D-AC5E-ADF00755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65815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                         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Anaphylaxis in Pregnancy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2A2-82C1-47E3-9B0E-B2DFD02C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Overview: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Fetal issues </a:t>
            </a:r>
          </a:p>
          <a:p>
            <a:r>
              <a:rPr lang="en-US" dirty="0">
                <a:cs typeface="Calibri" panose="020F0502020204030204"/>
              </a:rPr>
              <a:t>Distress</a:t>
            </a:r>
          </a:p>
          <a:p>
            <a:r>
              <a:rPr lang="en-US" dirty="0">
                <a:cs typeface="Calibri" panose="020F0502020204030204"/>
              </a:rPr>
              <a:t>Hypoxia / anoxia</a:t>
            </a:r>
          </a:p>
          <a:p>
            <a:r>
              <a:rPr lang="en-US" dirty="0">
                <a:cs typeface="Calibri" panose="020F0502020204030204"/>
              </a:rPr>
              <a:t>Death – fresh stillbirth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690" y="4971920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934454"/>
          </a:xfrm>
        </p:spPr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What is anaphylaxis?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>
                <a:solidFill>
                  <a:schemeClr val="tx1"/>
                </a:solidFill>
              </a:rPr>
              <a:t>Serious generalised or systemic, allergic or hypersensitivity reaction </a:t>
            </a:r>
          </a:p>
          <a:p>
            <a:r>
              <a:rPr lang="en-AU" dirty="0"/>
              <a:t>The immune system releases a flood of chemicals that can cause mild to severe response, even death</a:t>
            </a:r>
          </a:p>
          <a:p>
            <a:r>
              <a:rPr lang="en-AU" dirty="0"/>
              <a:t>Symptoms usually occur within minutes of exposure to an allergen</a:t>
            </a:r>
          </a:p>
          <a:p>
            <a:r>
              <a:rPr lang="en-AU" dirty="0"/>
              <a:t>Common triggers are foods, medications, insect bite &amp; latex</a:t>
            </a:r>
          </a:p>
          <a:p>
            <a:r>
              <a:rPr lang="en-AU" dirty="0"/>
              <a:t>Adrenalin maybe required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55" y="503782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Risk Factors: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Previous anaphylaxis.</a:t>
            </a:r>
            <a:r>
              <a:rPr lang="en-AU" dirty="0"/>
              <a:t> Once anaphylaxis occurs the risk of having this serious reaction again increases. Future reactions might be more severe than the first reaction.</a:t>
            </a:r>
          </a:p>
          <a:p>
            <a:r>
              <a:rPr lang="en-AU" b="1" dirty="0"/>
              <a:t>Allergies or asthma.</a:t>
            </a:r>
            <a:r>
              <a:rPr lang="en-AU" dirty="0"/>
              <a:t> People who have either condition are at increased risk of having anaphylaxis.</a:t>
            </a:r>
          </a:p>
          <a:p>
            <a:r>
              <a:rPr lang="en-AU" b="1" dirty="0"/>
              <a:t>Certain other conditions.</a:t>
            </a:r>
            <a:r>
              <a:rPr lang="en-AU" dirty="0"/>
              <a:t> These include heart disease and an abnormal accumulation of white blood cell (</a:t>
            </a:r>
            <a:r>
              <a:rPr lang="en-AU" dirty="0" err="1"/>
              <a:t>mastocytosis</a:t>
            </a:r>
            <a:r>
              <a:rPr lang="en-AU" dirty="0"/>
              <a:t>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54" y="4996634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Signs &amp; symptoms:</a:t>
            </a:r>
          </a:p>
          <a:p>
            <a:r>
              <a:rPr lang="en-AU" dirty="0"/>
              <a:t>Skin reactions, including hives, itching and flushed or pale skin</a:t>
            </a:r>
          </a:p>
          <a:p>
            <a:r>
              <a:rPr lang="en-AU" dirty="0"/>
              <a:t>Hypotension</a:t>
            </a:r>
          </a:p>
          <a:p>
            <a:r>
              <a:rPr lang="en-AU" dirty="0"/>
              <a:t>Constriction of the airways, swollen tongue or throat, which can cause wheezing and trouble breathing</a:t>
            </a:r>
          </a:p>
          <a:p>
            <a:r>
              <a:rPr lang="en-AU" dirty="0"/>
              <a:t>Weak and rapid pulse</a:t>
            </a:r>
          </a:p>
          <a:p>
            <a:r>
              <a:rPr lang="en-AU" dirty="0"/>
              <a:t>Nausea, vomiting or diarrhoea</a:t>
            </a:r>
          </a:p>
          <a:p>
            <a:r>
              <a:rPr lang="en-AU" dirty="0"/>
              <a:t>Dizziness or fainting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214" y="4930732"/>
            <a:ext cx="173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C9FD6-D7B4-49D3-A237-05E22CB6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49" y="643466"/>
            <a:ext cx="6348794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ECD67-2E27-4ECA-A4E3-5825F4E17810}"/>
              </a:ext>
            </a:extLst>
          </p:cNvPr>
          <p:cNvSpPr txBox="1"/>
          <p:nvPr/>
        </p:nvSpPr>
        <p:spPr>
          <a:xfrm>
            <a:off x="745588" y="1800665"/>
            <a:ext cx="161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Signs &amp; Symptoms of anaphylaxis</a:t>
            </a:r>
          </a:p>
        </p:txBody>
      </p:sp>
    </p:spTree>
    <p:extLst>
      <p:ext uri="{BB962C8B-B14F-4D97-AF65-F5344CB8AC3E}">
        <p14:creationId xmlns:p14="http://schemas.microsoft.com/office/powerpoint/2010/main" val="389695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3C22-6253-40B0-AFF4-AAC17550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Anaphylaxis in 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B960-8ACF-4E58-9CD6-8B38BDA6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Pregnancy signs &amp; symptoms: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Fetal</a:t>
            </a:r>
            <a:r>
              <a:rPr lang="en-AU" dirty="0"/>
              <a:t> distress</a:t>
            </a:r>
          </a:p>
          <a:p>
            <a:r>
              <a:rPr lang="en-AU" dirty="0"/>
              <a:t>Abdominal cramps</a:t>
            </a:r>
          </a:p>
          <a:p>
            <a:r>
              <a:rPr lang="en-AU" dirty="0"/>
              <a:t>Pre term labour</a:t>
            </a:r>
          </a:p>
          <a:p>
            <a:r>
              <a:rPr lang="en-AU" dirty="0"/>
              <a:t>Backache</a:t>
            </a:r>
          </a:p>
          <a:p>
            <a:r>
              <a:rPr lang="en-AU" dirty="0"/>
              <a:t>Valval &amp; vaginal itching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156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CDateModified xmlns="http://schemas.microsoft.com/sharepoint/v3/fields" xsi:nil="true"/>
    <IconOverlay xmlns="http://schemas.microsoft.com/sharepoint/v4" xsi:nil="true"/>
    <_DCDateCreated xmlns="http://schemas.microsoft.com/sharepoint/v3/fields" xsi:nil="true"/>
    <SharedWithUsers xmlns="e8d620ed-a4bc-482e-9971-5d79728a0321">
      <UserInfo>
        <DisplayName>Julia Harry</DisplayName>
        <AccountId>49</AccountId>
        <AccountType/>
      </UserInfo>
      <UserInfo>
        <DisplayName>Raden Sucalit</DisplayName>
        <AccountId>61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CE4C3112E1849BDAF18BCE277F62A" ma:contentTypeVersion="15" ma:contentTypeDescription="Create a new document." ma:contentTypeScope="" ma:versionID="51faaaf920bb8e58fb17f1522dd70837">
  <xsd:schema xmlns:xsd="http://www.w3.org/2001/XMLSchema" xmlns:xs="http://www.w3.org/2001/XMLSchema" xmlns:p="http://schemas.microsoft.com/office/2006/metadata/properties" xmlns:ns2="70d2c2e9-5e16-4d0d-880c-5519dc70301b" xmlns:ns3="http://schemas.microsoft.com/sharepoint/v3/fields" xmlns:ns4="http://schemas.microsoft.com/sharepoint/v4" xmlns:ns5="e8d620ed-a4bc-482e-9971-5d79728a0321" targetNamespace="http://schemas.microsoft.com/office/2006/metadata/properties" ma:root="true" ma:fieldsID="58d7d9fd77d8cfdb99cf0d8176c8e495" ns2:_="" ns3:_="" ns4:_="" ns5:_="">
    <xsd:import namespace="70d2c2e9-5e16-4d0d-880c-5519dc70301b"/>
    <xsd:import namespace="http://schemas.microsoft.com/sharepoint/v3/fields"/>
    <xsd:import namespace="http://schemas.microsoft.com/sharepoint/v4"/>
    <xsd:import namespace="e8d620ed-a4bc-482e-9971-5d79728a0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_DCDateCreated" minOccurs="0"/>
                <xsd:element ref="ns3:_DCDateModified" minOccurs="0"/>
                <xsd:element ref="ns4:IconOverlay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5:SharedWithUsers" minOccurs="0"/>
                <xsd:element ref="ns5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2c2e9-5e16-4d0d-880c-5519dc703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0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620ed-a4bc-482e-9971-5d79728a0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69630-E034-43F1-81A5-AB4089603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E1D615-6FE2-4304-AB64-A155A4C03F56}">
  <ds:schemaRefs>
    <ds:schemaRef ds:uri="70d2c2e9-5e16-4d0d-880c-5519dc70301b"/>
    <ds:schemaRef ds:uri="http://purl.org/dc/dcmitype/"/>
    <ds:schemaRef ds:uri="http://schemas.microsoft.com/office/infopath/2007/PartnerControls"/>
    <ds:schemaRef ds:uri="e8d620ed-a4bc-482e-9971-5d79728a032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423F9F-32AF-4261-9607-EB3FCE562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2c2e9-5e16-4d0d-880c-5519dc70301b"/>
    <ds:schemaRef ds:uri="http://schemas.microsoft.com/sharepoint/v3/fields"/>
    <ds:schemaRef ds:uri="http://schemas.microsoft.com/sharepoint/v4"/>
    <ds:schemaRef ds:uri="e8d620ed-a4bc-482e-9971-5d79728a0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796</TotalTime>
  <Words>1046</Words>
  <Application>Microsoft Office PowerPoint</Application>
  <PresentationFormat>Widescreen</PresentationFormat>
  <Paragraphs>270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Maternity Education Program  Anaphylaxis in Pregnancy</vt:lpstr>
      <vt:lpstr>Anaphylaxis in Pregnancy</vt:lpstr>
      <vt:lpstr>                       Anaphylaxis in Pregnancy       </vt:lpstr>
      <vt:lpstr>                           Anaphylaxis in Pregnancy</vt:lpstr>
      <vt:lpstr>Anaphylaxis in Pregnancy</vt:lpstr>
      <vt:lpstr>Anaphylaxis in Pregnancy</vt:lpstr>
      <vt:lpstr>Anaphylaxis in Pregnancy</vt:lpstr>
      <vt:lpstr>PowerPoint Presentation</vt:lpstr>
      <vt:lpstr>Anaphylaxis in Pregnancy</vt:lpstr>
      <vt:lpstr>PowerPoint Presentation</vt:lpstr>
      <vt:lpstr>Anaphylaxis in Pregnancy</vt:lpstr>
      <vt:lpstr>Anaphylaxis in Pregnancy</vt:lpstr>
      <vt:lpstr>Anaphylaxis in Pregnancy</vt:lpstr>
      <vt:lpstr>Anaphylaxis in Pregnancy</vt:lpstr>
      <vt:lpstr>Anaphylaxis in Pregnancy</vt:lpstr>
      <vt:lpstr>Anaphylaxis in Pregnancy</vt:lpstr>
      <vt:lpstr>Anaphylaxis in Pregnancy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Hampton</dc:creator>
  <cp:lastModifiedBy>Sue Hampton</cp:lastModifiedBy>
  <cp:revision>336</cp:revision>
  <dcterms:created xsi:type="dcterms:W3CDTF">2020-04-15T05:22:03Z</dcterms:created>
  <dcterms:modified xsi:type="dcterms:W3CDTF">2020-10-26T22:01:30Z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0x010100106CE4C3112E1849BDAF18BCE277F62A</vt:lpwstr>
  </property>
</Properties>
</file>