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6" r:id="rId2"/>
    <p:sldId id="267" r:id="rId3"/>
    <p:sldId id="285" r:id="rId4"/>
    <p:sldId id="272" r:id="rId5"/>
    <p:sldId id="271" r:id="rId6"/>
    <p:sldId id="283" r:id="rId7"/>
    <p:sldId id="273" r:id="rId8"/>
    <p:sldId id="284" r:id="rId9"/>
    <p:sldId id="282" r:id="rId10"/>
    <p:sldId id="279" r:id="rId11"/>
  </p:sldIdLst>
  <p:sldSz cx="12192000" cy="6858000"/>
  <p:notesSz cx="6858000" cy="9144000"/>
  <p:embeddedFontLst>
    <p:embeddedFont>
      <p:font typeface="Spoqa Han Sans Neo" panose="020B0500000000000000" pitchFamily="50" charset="-127"/>
      <p:regular r:id="rId12"/>
    </p:embeddedFont>
    <p:embeddedFont>
      <p:font typeface="Spoqa Han Sans Neo Bold" panose="020B0800000000000000" pitchFamily="50" charset="-127"/>
      <p:bold r:id="rId13"/>
    </p:embeddedFont>
    <p:embeddedFont>
      <p:font typeface="Spoqa Han Sans Neo Light" panose="020B0300000000000000" pitchFamily="50" charset="-127"/>
      <p:regular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 armand" initials="la" lastIdx="1" clrIdx="0">
    <p:extLst>
      <p:ext uri="{19B8F6BF-5375-455C-9EA6-DF929625EA0E}">
        <p15:presenceInfo xmlns:p15="http://schemas.microsoft.com/office/powerpoint/2012/main" userId="06f12c50e405682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7E7"/>
    <a:srgbClr val="55AD89"/>
    <a:srgbClr val="F7A7A7"/>
    <a:srgbClr val="CB9CAF"/>
    <a:srgbClr val="EF6F6A"/>
    <a:srgbClr val="F06C67"/>
    <a:srgbClr val="8AC1C9"/>
    <a:srgbClr val="777676"/>
    <a:srgbClr val="F18745"/>
    <a:srgbClr val="D59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 snapToGrid="0">
      <p:cViewPr varScale="1">
        <p:scale>
          <a:sx n="77" d="100"/>
          <a:sy n="77" d="100"/>
        </p:scale>
        <p:origin x="60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7BA6E-F36D-4C46-9BA8-0E011BC83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471049-581D-4649-A6ED-13B5A17D5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40EEDD-5D8E-46DD-956E-DA07E7FF6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0118-9FA3-4BC5-9FE3-04F10A486ACC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08C687-99B8-4ACA-BD38-1ED93462C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FFED91-EFF7-46F6-912F-45195AB85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2A3A-ACB3-448A-9F43-DBBAB8502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949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A94413-BE7D-417B-AF4B-F1A67B59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B63ACC-0996-435F-B144-742005CA9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D05A3A-542A-4848-9201-63FABFDCD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0118-9FA3-4BC5-9FE3-04F10A486ACC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C67552-1D50-4DCD-9F3F-028A1D713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C6A3F9-40EF-40F2-A3CC-ADF8A5AD8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2A3A-ACB3-448A-9F43-DBBAB8502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570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D3C1304-6C1C-434C-A724-B795BB4AD8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DA1ABD-5F57-4631-A330-591E9FA37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38DB86-AD95-48A6-A064-2D5671FA6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0118-9FA3-4BC5-9FE3-04F10A486ACC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365B95-6BEC-40BF-8939-D885AAF06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04844E-AD0A-4107-A378-93336296A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2A3A-ACB3-448A-9F43-DBBAB8502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0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4FBE3C-F84E-4674-87A5-248EF0A1D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76E90E-0CF8-45EC-A756-50FCA0D86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B61263-9031-4CFB-91EF-719570586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0118-9FA3-4BC5-9FE3-04F10A486ACC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0E33F4-E503-42C9-9E99-7F82F4939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7F4652-06CE-4506-9A05-6D0EAC5D2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2A3A-ACB3-448A-9F43-DBBAB8502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841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FF35E0-2172-4E5F-8430-3EDFABF51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FC4FCB-F3F3-49ED-8D5B-77043A1B4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5F1E84-FCA3-4E8A-A52E-B26F23171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0118-9FA3-4BC5-9FE3-04F10A486ACC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429B32-1175-4E44-8C83-7BAD7F15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3F28C5-D785-4515-84AB-3D5EDA54D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2A3A-ACB3-448A-9F43-DBBAB8502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445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12A3E-809B-437F-9FC4-A9262B07E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6400EC-0E2C-488E-9436-4930C5A51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ECD024-5725-4FF3-8B4F-7384E70D6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76C217-DE46-4E7F-B482-8AD03E58A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0118-9FA3-4BC5-9FE3-04F10A486ACC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84FD83-CB37-4F66-A0B4-DF1300883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5CE128-96C3-436C-B60A-869FD570A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2A3A-ACB3-448A-9F43-DBBAB8502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21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126D5-80AE-4460-AEEF-C2DAFECFE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0F897E-6F88-4B5B-849D-B901710F1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E52824-9384-45F2-921F-0C3D37C3F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5B1C52-17F5-47F2-BB65-CDE96B9AE9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0076A5-CA01-49EC-92BF-86AA880CA4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0828F8-C601-4C51-BD84-B2A4872D4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0118-9FA3-4BC5-9FE3-04F10A486ACC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725882-99FD-4C51-88F9-FC971B867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40BC04F-DE8C-4F46-96F4-B51AE1B4C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2A3A-ACB3-448A-9F43-DBBAB8502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458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4EF01-14D9-460A-80F6-BB3132FC5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2DEFAC-B80C-4831-9223-CF5CA02FA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0118-9FA3-4BC5-9FE3-04F10A486ACC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9B2575-9D43-41DC-8FC4-ED000B798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648129-5D4D-4364-9E96-59570A20D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2A3A-ACB3-448A-9F43-DBBAB8502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970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FDDEAC-7F84-415E-8AA4-E838038B3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0118-9FA3-4BC5-9FE3-04F10A486ACC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8AAA31-6701-474C-B9C1-090F21A9B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5177A8-1C86-438B-A67F-A732D9DB5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2A3A-ACB3-448A-9F43-DBBAB8502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275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0DDA15-81CE-400E-8BA9-06174BDA1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AA4F53-9C75-4C42-BD6B-2A4306DF4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07A44D-3023-449E-AF4B-6C224B6B6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746095-1EA0-4C4E-B276-6D9EF0F68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0118-9FA3-4BC5-9FE3-04F10A486ACC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63E4C1-6AB8-49F2-9DE4-41DD259DE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BA15B3-E074-40CB-84B6-9B4749E56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2A3A-ACB3-448A-9F43-DBBAB8502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56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921EBE-CBFE-48A3-A070-5141E1622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2BDC08-5B51-441A-8978-BB759945C1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6E1857-B603-4430-B0A1-049C71522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0D7889-DE7B-406E-A8E1-82DB9AA5A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0118-9FA3-4BC5-9FE3-04F10A486ACC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62154B-1BD1-48EC-8F17-45EBF7D81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9E84AF-0330-4E8F-B172-5D32401E3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2A3A-ACB3-448A-9F43-DBBAB8502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716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F50507-83E4-4C71-AD90-DD7D2ED0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DDFBBA-6F95-45C2-B9EB-D71213290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82F2DF-0101-42F2-9D74-A017E6F60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A0118-9FA3-4BC5-9FE3-04F10A486ACC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7EC1E9-6DEB-42B7-9A55-71384FC344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882813-0ACE-4398-B4D3-03BB33A8E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62A3A-ACB3-448A-9F43-DBBAB8502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038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9개의 모바일 기본 아이디어 | 배경화면, 모바일, 아이폰 배경화면">
            <a:extLst>
              <a:ext uri="{FF2B5EF4-FFF2-40B4-BE49-F238E27FC236}">
                <a16:creationId xmlns:a16="http://schemas.microsoft.com/office/drawing/2014/main" id="{9B1867B3-C8B4-4BA5-846A-DE65C5F40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0" t="630" r="4901" b="630"/>
          <a:stretch>
            <a:fillRect/>
          </a:stretch>
        </p:blipFill>
        <p:spPr bwMode="auto">
          <a:xfrm>
            <a:off x="7817114" y="1374284"/>
            <a:ext cx="2031079" cy="4343344"/>
          </a:xfrm>
          <a:custGeom>
            <a:avLst/>
            <a:gdLst>
              <a:gd name="connsiteX0" fmla="*/ 248480 w 2027583"/>
              <a:gd name="connsiteY0" fmla="*/ 0 h 4025346"/>
              <a:gd name="connsiteX1" fmla="*/ 1779103 w 2027583"/>
              <a:gd name="connsiteY1" fmla="*/ 0 h 4025346"/>
              <a:gd name="connsiteX2" fmla="*/ 2027583 w 2027583"/>
              <a:gd name="connsiteY2" fmla="*/ 248480 h 4025346"/>
              <a:gd name="connsiteX3" fmla="*/ 2027583 w 2027583"/>
              <a:gd name="connsiteY3" fmla="*/ 3776866 h 4025346"/>
              <a:gd name="connsiteX4" fmla="*/ 1779103 w 2027583"/>
              <a:gd name="connsiteY4" fmla="*/ 4025346 h 4025346"/>
              <a:gd name="connsiteX5" fmla="*/ 248480 w 2027583"/>
              <a:gd name="connsiteY5" fmla="*/ 4025346 h 4025346"/>
              <a:gd name="connsiteX6" fmla="*/ 0 w 2027583"/>
              <a:gd name="connsiteY6" fmla="*/ 3776866 h 4025346"/>
              <a:gd name="connsiteX7" fmla="*/ 0 w 2027583"/>
              <a:gd name="connsiteY7" fmla="*/ 248480 h 4025346"/>
              <a:gd name="connsiteX8" fmla="*/ 248480 w 2027583"/>
              <a:gd name="connsiteY8" fmla="*/ 0 h 4025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7583" h="4025346">
                <a:moveTo>
                  <a:pt x="248480" y="0"/>
                </a:moveTo>
                <a:lnTo>
                  <a:pt x="1779103" y="0"/>
                </a:lnTo>
                <a:cubicBezTo>
                  <a:pt x="1916335" y="0"/>
                  <a:pt x="2027583" y="111248"/>
                  <a:pt x="2027583" y="248480"/>
                </a:cubicBezTo>
                <a:lnTo>
                  <a:pt x="2027583" y="3776866"/>
                </a:lnTo>
                <a:cubicBezTo>
                  <a:pt x="2027583" y="3914098"/>
                  <a:pt x="1916335" y="4025346"/>
                  <a:pt x="1779103" y="4025346"/>
                </a:cubicBezTo>
                <a:lnTo>
                  <a:pt x="248480" y="4025346"/>
                </a:lnTo>
                <a:cubicBezTo>
                  <a:pt x="111248" y="4025346"/>
                  <a:pt x="0" y="3914098"/>
                  <a:pt x="0" y="3776866"/>
                </a:cubicBezTo>
                <a:lnTo>
                  <a:pt x="0" y="248480"/>
                </a:lnTo>
                <a:cubicBezTo>
                  <a:pt x="0" y="111248"/>
                  <a:pt x="111248" y="0"/>
                  <a:pt x="248480" y="0"/>
                </a:cubicBezTo>
                <a:close/>
              </a:path>
            </a:pathLst>
          </a:custGeom>
          <a:noFill/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32FDD96-415F-46F7-8C55-CDB8374C42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675" y="1286820"/>
            <a:ext cx="4886325" cy="55435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B7F5A06-58D6-4017-A920-AA5289210C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624" y="1613346"/>
            <a:ext cx="792728" cy="792728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17B4A9-DE03-4CBE-B085-603F6E90F04B}"/>
              </a:ext>
            </a:extLst>
          </p:cNvPr>
          <p:cNvSpPr txBox="1"/>
          <p:nvPr/>
        </p:nvSpPr>
        <p:spPr>
          <a:xfrm>
            <a:off x="90108" y="1286820"/>
            <a:ext cx="55854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4800" b="1" dirty="0">
                <a:solidFill>
                  <a:schemeClr val="bg1">
                    <a:lumMod val="50000"/>
                  </a:schemeClr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DAYCOMMERCE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C915C4-5814-439C-9EC8-9958CD588E6B}"/>
              </a:ext>
            </a:extLst>
          </p:cNvPr>
          <p:cNvSpPr txBox="1"/>
          <p:nvPr/>
        </p:nvSpPr>
        <p:spPr>
          <a:xfrm>
            <a:off x="7989419" y="2190630"/>
            <a:ext cx="5675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>
                <a:latin typeface="Spoqa Han Sans Neo Light" panose="020B0300000000000000" pitchFamily="50" charset="-127"/>
                <a:ea typeface="Spoqa Han Sans Neo Light" panose="020B0300000000000000" pitchFamily="50" charset="-127"/>
              </a:rPr>
              <a:t>DayCo</a:t>
            </a:r>
            <a:endParaRPr lang="ko-KR" altLang="en-US" sz="800" dirty="0">
              <a:latin typeface="Spoqa Han Sans Neo Light" panose="020B0300000000000000" pitchFamily="50" charset="-127"/>
              <a:ea typeface="Spoqa Han Sans Neo Light" panose="020B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3583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5082D747-E889-4FD1-9FCB-0A0C8776A0BC}"/>
              </a:ext>
            </a:extLst>
          </p:cNvPr>
          <p:cNvSpPr/>
          <p:nvPr/>
        </p:nvSpPr>
        <p:spPr>
          <a:xfrm>
            <a:off x="0" y="599090"/>
            <a:ext cx="12192001" cy="6295997"/>
          </a:xfrm>
          <a:custGeom>
            <a:avLst/>
            <a:gdLst>
              <a:gd name="connsiteX0" fmla="*/ 233896 w 12192001"/>
              <a:gd name="connsiteY0" fmla="*/ 0 h 6295997"/>
              <a:gd name="connsiteX1" fmla="*/ 11958106 w 12192001"/>
              <a:gd name="connsiteY1" fmla="*/ 0 h 6295997"/>
              <a:gd name="connsiteX2" fmla="*/ 12192001 w 12192001"/>
              <a:gd name="connsiteY2" fmla="*/ 233895 h 6295997"/>
              <a:gd name="connsiteX3" fmla="*/ 12192001 w 12192001"/>
              <a:gd name="connsiteY3" fmla="*/ 6025015 h 6295997"/>
              <a:gd name="connsiteX4" fmla="*/ 12192000 w 12192001"/>
              <a:gd name="connsiteY4" fmla="*/ 6025021 h 6295997"/>
              <a:gd name="connsiteX5" fmla="*/ 12192000 w 12192001"/>
              <a:gd name="connsiteY5" fmla="*/ 6295997 h 6295997"/>
              <a:gd name="connsiteX6" fmla="*/ 0 w 12192001"/>
              <a:gd name="connsiteY6" fmla="*/ 6295997 h 6295997"/>
              <a:gd name="connsiteX7" fmla="*/ 0 w 12192001"/>
              <a:gd name="connsiteY7" fmla="*/ 5192110 h 6295997"/>
              <a:gd name="connsiteX8" fmla="*/ 1 w 12192001"/>
              <a:gd name="connsiteY8" fmla="*/ 5192110 h 6295997"/>
              <a:gd name="connsiteX9" fmla="*/ 1 w 12192001"/>
              <a:gd name="connsiteY9" fmla="*/ 233895 h 6295997"/>
              <a:gd name="connsiteX10" fmla="*/ 233896 w 12192001"/>
              <a:gd name="connsiteY10" fmla="*/ 0 h 6295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1" h="6295997">
                <a:moveTo>
                  <a:pt x="233896" y="0"/>
                </a:moveTo>
                <a:lnTo>
                  <a:pt x="11958106" y="0"/>
                </a:lnTo>
                <a:cubicBezTo>
                  <a:pt x="12087283" y="0"/>
                  <a:pt x="12192001" y="104718"/>
                  <a:pt x="12192001" y="233895"/>
                </a:cubicBezTo>
                <a:lnTo>
                  <a:pt x="12192001" y="6025015"/>
                </a:lnTo>
                <a:lnTo>
                  <a:pt x="12192000" y="6025021"/>
                </a:lnTo>
                <a:lnTo>
                  <a:pt x="12192000" y="6295997"/>
                </a:lnTo>
                <a:lnTo>
                  <a:pt x="0" y="6295997"/>
                </a:lnTo>
                <a:lnTo>
                  <a:pt x="0" y="5192110"/>
                </a:lnTo>
                <a:lnTo>
                  <a:pt x="1" y="5192110"/>
                </a:lnTo>
                <a:lnTo>
                  <a:pt x="1" y="233895"/>
                </a:lnTo>
                <a:cubicBezTo>
                  <a:pt x="1" y="104718"/>
                  <a:pt x="104719" y="0"/>
                  <a:pt x="23389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28" name="순서도: 수행의 시작/종료 27">
            <a:extLst>
              <a:ext uri="{FF2B5EF4-FFF2-40B4-BE49-F238E27FC236}">
                <a16:creationId xmlns:a16="http://schemas.microsoft.com/office/drawing/2014/main" id="{8D560D8F-7FCC-45FD-AC01-740E791D433E}"/>
              </a:ext>
            </a:extLst>
          </p:cNvPr>
          <p:cNvSpPr/>
          <p:nvPr/>
        </p:nvSpPr>
        <p:spPr>
          <a:xfrm>
            <a:off x="1593689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분석 개요</a:t>
            </a:r>
          </a:p>
        </p:txBody>
      </p:sp>
      <p:sp>
        <p:nvSpPr>
          <p:cNvPr id="35" name="순서도: 수행의 시작/종료 34">
            <a:extLst>
              <a:ext uri="{FF2B5EF4-FFF2-40B4-BE49-F238E27FC236}">
                <a16:creationId xmlns:a16="http://schemas.microsoft.com/office/drawing/2014/main" id="{FC17A009-A104-4643-B5EE-6026072F7E94}"/>
              </a:ext>
            </a:extLst>
          </p:cNvPr>
          <p:cNvSpPr/>
          <p:nvPr/>
        </p:nvSpPr>
        <p:spPr>
          <a:xfrm>
            <a:off x="2809934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데이터셋</a:t>
            </a:r>
          </a:p>
        </p:txBody>
      </p:sp>
      <p:sp>
        <p:nvSpPr>
          <p:cNvPr id="36" name="순서도: 수행의 시작/종료 35">
            <a:extLst>
              <a:ext uri="{FF2B5EF4-FFF2-40B4-BE49-F238E27FC236}">
                <a16:creationId xmlns:a16="http://schemas.microsoft.com/office/drawing/2014/main" id="{2110E0C8-956D-4751-AAF2-2615B0C1D3AE}"/>
              </a:ext>
            </a:extLst>
          </p:cNvPr>
          <p:cNvSpPr/>
          <p:nvPr/>
        </p:nvSpPr>
        <p:spPr>
          <a:xfrm>
            <a:off x="4026179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RFM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37" name="순서도: 수행의 시작/종료 36">
            <a:extLst>
              <a:ext uri="{FF2B5EF4-FFF2-40B4-BE49-F238E27FC236}">
                <a16:creationId xmlns:a16="http://schemas.microsoft.com/office/drawing/2014/main" id="{B4FA9908-9135-4DA2-A9EA-7A726BF66D98}"/>
              </a:ext>
            </a:extLst>
          </p:cNvPr>
          <p:cNvSpPr/>
          <p:nvPr/>
        </p:nvSpPr>
        <p:spPr>
          <a:xfrm>
            <a:off x="5242424" y="156738"/>
            <a:ext cx="1144255" cy="271498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고객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Segment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38" name="순서도: 수행의 시작/종료 37">
            <a:extLst>
              <a:ext uri="{FF2B5EF4-FFF2-40B4-BE49-F238E27FC236}">
                <a16:creationId xmlns:a16="http://schemas.microsoft.com/office/drawing/2014/main" id="{61C9AC5B-B0C6-46A3-AEC5-74CBE7E260D0}"/>
              </a:ext>
            </a:extLst>
          </p:cNvPr>
          <p:cNvSpPr/>
          <p:nvPr/>
        </p:nvSpPr>
        <p:spPr>
          <a:xfrm>
            <a:off x="6634057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마케팅</a:t>
            </a:r>
          </a:p>
        </p:txBody>
      </p:sp>
      <p:sp>
        <p:nvSpPr>
          <p:cNvPr id="39" name="순서도: 수행의 시작/종료 38">
            <a:extLst>
              <a:ext uri="{FF2B5EF4-FFF2-40B4-BE49-F238E27FC236}">
                <a16:creationId xmlns:a16="http://schemas.microsoft.com/office/drawing/2014/main" id="{D871EF3A-7980-4BCF-AAD1-2DAA69C54165}"/>
              </a:ext>
            </a:extLst>
          </p:cNvPr>
          <p:cNvSpPr/>
          <p:nvPr/>
        </p:nvSpPr>
        <p:spPr>
          <a:xfrm>
            <a:off x="7850302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인사이트</a:t>
            </a:r>
          </a:p>
        </p:txBody>
      </p:sp>
      <p:sp>
        <p:nvSpPr>
          <p:cNvPr id="40" name="순서도: 수행의 시작/종료 39">
            <a:extLst>
              <a:ext uri="{FF2B5EF4-FFF2-40B4-BE49-F238E27FC236}">
                <a16:creationId xmlns:a16="http://schemas.microsoft.com/office/drawing/2014/main" id="{55C2790F-443A-4119-B966-6E9C28314DD7}"/>
              </a:ext>
            </a:extLst>
          </p:cNvPr>
          <p:cNvSpPr/>
          <p:nvPr/>
        </p:nvSpPr>
        <p:spPr>
          <a:xfrm>
            <a:off x="9066545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대시보드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F3ABA5-FEA8-41C4-BC33-4C2FC89F7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30621" cy="63062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2BCE48A-8A49-4E31-8756-FF5B0826B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20" y="630621"/>
            <a:ext cx="11886623" cy="6183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771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5082D747-E889-4FD1-9FCB-0A0C8776A0BC}"/>
              </a:ext>
            </a:extLst>
          </p:cNvPr>
          <p:cNvSpPr/>
          <p:nvPr/>
        </p:nvSpPr>
        <p:spPr>
          <a:xfrm>
            <a:off x="0" y="599090"/>
            <a:ext cx="12192001" cy="6295997"/>
          </a:xfrm>
          <a:custGeom>
            <a:avLst/>
            <a:gdLst>
              <a:gd name="connsiteX0" fmla="*/ 233896 w 12192001"/>
              <a:gd name="connsiteY0" fmla="*/ 0 h 6295997"/>
              <a:gd name="connsiteX1" fmla="*/ 11958106 w 12192001"/>
              <a:gd name="connsiteY1" fmla="*/ 0 h 6295997"/>
              <a:gd name="connsiteX2" fmla="*/ 12192001 w 12192001"/>
              <a:gd name="connsiteY2" fmla="*/ 233895 h 6295997"/>
              <a:gd name="connsiteX3" fmla="*/ 12192001 w 12192001"/>
              <a:gd name="connsiteY3" fmla="*/ 6025015 h 6295997"/>
              <a:gd name="connsiteX4" fmla="*/ 12192000 w 12192001"/>
              <a:gd name="connsiteY4" fmla="*/ 6025021 h 6295997"/>
              <a:gd name="connsiteX5" fmla="*/ 12192000 w 12192001"/>
              <a:gd name="connsiteY5" fmla="*/ 6295997 h 6295997"/>
              <a:gd name="connsiteX6" fmla="*/ 0 w 12192001"/>
              <a:gd name="connsiteY6" fmla="*/ 6295997 h 6295997"/>
              <a:gd name="connsiteX7" fmla="*/ 0 w 12192001"/>
              <a:gd name="connsiteY7" fmla="*/ 5192110 h 6295997"/>
              <a:gd name="connsiteX8" fmla="*/ 1 w 12192001"/>
              <a:gd name="connsiteY8" fmla="*/ 5192110 h 6295997"/>
              <a:gd name="connsiteX9" fmla="*/ 1 w 12192001"/>
              <a:gd name="connsiteY9" fmla="*/ 233895 h 6295997"/>
              <a:gd name="connsiteX10" fmla="*/ 233896 w 12192001"/>
              <a:gd name="connsiteY10" fmla="*/ 0 h 6295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1" h="6295997">
                <a:moveTo>
                  <a:pt x="233896" y="0"/>
                </a:moveTo>
                <a:lnTo>
                  <a:pt x="11958106" y="0"/>
                </a:lnTo>
                <a:cubicBezTo>
                  <a:pt x="12087283" y="0"/>
                  <a:pt x="12192001" y="104718"/>
                  <a:pt x="12192001" y="233895"/>
                </a:cubicBezTo>
                <a:lnTo>
                  <a:pt x="12192001" y="6025015"/>
                </a:lnTo>
                <a:lnTo>
                  <a:pt x="12192000" y="6025021"/>
                </a:lnTo>
                <a:lnTo>
                  <a:pt x="12192000" y="6295997"/>
                </a:lnTo>
                <a:lnTo>
                  <a:pt x="0" y="6295997"/>
                </a:lnTo>
                <a:lnTo>
                  <a:pt x="0" y="5192110"/>
                </a:lnTo>
                <a:lnTo>
                  <a:pt x="1" y="5192110"/>
                </a:lnTo>
                <a:lnTo>
                  <a:pt x="1" y="233895"/>
                </a:lnTo>
                <a:cubicBezTo>
                  <a:pt x="1" y="104718"/>
                  <a:pt x="104719" y="0"/>
                  <a:pt x="23389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ACBA31F-7795-4E75-825E-C9C619ACBB65}"/>
              </a:ext>
            </a:extLst>
          </p:cNvPr>
          <p:cNvSpPr/>
          <p:nvPr/>
        </p:nvSpPr>
        <p:spPr>
          <a:xfrm>
            <a:off x="726327" y="2681184"/>
            <a:ext cx="4931566" cy="2131808"/>
          </a:xfrm>
          <a:prstGeom prst="roundRect">
            <a:avLst>
              <a:gd name="adj" fmla="val 8437"/>
            </a:avLst>
          </a:prstGeom>
          <a:solidFill>
            <a:srgbClr val="FD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28" name="순서도: 수행의 시작/종료 27">
            <a:extLst>
              <a:ext uri="{FF2B5EF4-FFF2-40B4-BE49-F238E27FC236}">
                <a16:creationId xmlns:a16="http://schemas.microsoft.com/office/drawing/2014/main" id="{8D560D8F-7FCC-45FD-AC01-740E791D433E}"/>
              </a:ext>
            </a:extLst>
          </p:cNvPr>
          <p:cNvSpPr/>
          <p:nvPr/>
        </p:nvSpPr>
        <p:spPr>
          <a:xfrm>
            <a:off x="1593689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분석 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07BA89-EC98-4281-9E00-0385C5F0D36D}"/>
              </a:ext>
            </a:extLst>
          </p:cNvPr>
          <p:cNvSpPr txBox="1"/>
          <p:nvPr/>
        </p:nvSpPr>
        <p:spPr>
          <a:xfrm>
            <a:off x="7219945" y="5939204"/>
            <a:ext cx="13837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데이커머스</a:t>
            </a:r>
            <a:r>
              <a:rPr lang="ko-KR" altLang="en-US" sz="10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 마케터 </a:t>
            </a:r>
            <a:r>
              <a:rPr lang="en-US" altLang="ko-KR" sz="10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A</a:t>
            </a:r>
            <a:r>
              <a:rPr lang="ko-KR" altLang="en-US" sz="10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씨</a:t>
            </a:r>
          </a:p>
        </p:txBody>
      </p:sp>
      <p:sp>
        <p:nvSpPr>
          <p:cNvPr id="7" name="구름 6">
            <a:extLst>
              <a:ext uri="{FF2B5EF4-FFF2-40B4-BE49-F238E27FC236}">
                <a16:creationId xmlns:a16="http://schemas.microsoft.com/office/drawing/2014/main" id="{A9B47B4D-5C19-409F-B770-72EDFD5713BB}"/>
              </a:ext>
            </a:extLst>
          </p:cNvPr>
          <p:cNvSpPr/>
          <p:nvPr/>
        </p:nvSpPr>
        <p:spPr>
          <a:xfrm>
            <a:off x="8000473" y="2152654"/>
            <a:ext cx="1550505" cy="974035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구름 7">
            <a:extLst>
              <a:ext uri="{FF2B5EF4-FFF2-40B4-BE49-F238E27FC236}">
                <a16:creationId xmlns:a16="http://schemas.microsoft.com/office/drawing/2014/main" id="{FB325AB5-70CE-45BC-819E-DED08A963EB0}"/>
              </a:ext>
            </a:extLst>
          </p:cNvPr>
          <p:cNvSpPr/>
          <p:nvPr/>
        </p:nvSpPr>
        <p:spPr>
          <a:xfrm rot="10800000">
            <a:off x="6054142" y="2377711"/>
            <a:ext cx="1550505" cy="974035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FA44B3-465A-418C-88A6-01AA95B29020}"/>
              </a:ext>
            </a:extLst>
          </p:cNvPr>
          <p:cNvSpPr txBox="1"/>
          <p:nvPr/>
        </p:nvSpPr>
        <p:spPr>
          <a:xfrm>
            <a:off x="6332437" y="2732742"/>
            <a:ext cx="993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이탈고객</a:t>
            </a:r>
            <a:r>
              <a:rPr lang="en-US" altLang="ko-KR" sz="1400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?</a:t>
            </a:r>
            <a:endParaRPr lang="ko-KR" altLang="en-US" sz="1400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8D2A9E-2C81-4077-B724-0021A04BF738}"/>
              </a:ext>
            </a:extLst>
          </p:cNvPr>
          <p:cNvSpPr txBox="1"/>
          <p:nvPr/>
        </p:nvSpPr>
        <p:spPr>
          <a:xfrm>
            <a:off x="8532485" y="2485782"/>
            <a:ext cx="575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VIP?</a:t>
            </a:r>
            <a:endParaRPr lang="ko-KR" altLang="en-US" sz="1400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3FB69F-4C4A-413D-BB5F-45FE471F5F8F}"/>
              </a:ext>
            </a:extLst>
          </p:cNvPr>
          <p:cNvSpPr txBox="1"/>
          <p:nvPr/>
        </p:nvSpPr>
        <p:spPr>
          <a:xfrm>
            <a:off x="871626" y="2987572"/>
            <a:ext cx="45724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sz="1600" dirty="0" err="1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데이커머스는</a:t>
            </a: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 </a:t>
            </a:r>
            <a:r>
              <a:rPr lang="en-US" altLang="ko-KR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E-commerce </a:t>
            </a: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회사로 여러 카테고리의 제품을 판매하는 회사입니다</a:t>
            </a:r>
            <a:endParaRPr lang="en-US" altLang="ko-KR" sz="1600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  <a:p>
            <a:pPr algn="ctr" latinLnBrk="0"/>
            <a:endParaRPr lang="en-US" altLang="ko-KR" sz="1600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  <a:p>
            <a:pPr algn="ctr" latinLnBrk="0"/>
            <a:r>
              <a:rPr lang="en-US" altLang="ko-KR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2019</a:t>
            </a: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년의 주문 내역을 분석하여</a:t>
            </a:r>
            <a:r>
              <a:rPr lang="en-US" altLang="ko-KR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, </a:t>
            </a: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내년 매출을 증진하기 위한 전략을 데이터를 통해 알아보고 마케팅 부서에 제안을 하고자 합니다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58CA124-50FA-4954-8A89-F532D701E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50826" y="3175260"/>
            <a:ext cx="2521990" cy="2763945"/>
          </a:xfrm>
          <a:prstGeom prst="rect">
            <a:avLst/>
          </a:prstGeom>
        </p:spPr>
      </p:pic>
      <p:sp>
        <p:nvSpPr>
          <p:cNvPr id="35" name="순서도: 수행의 시작/종료 34">
            <a:extLst>
              <a:ext uri="{FF2B5EF4-FFF2-40B4-BE49-F238E27FC236}">
                <a16:creationId xmlns:a16="http://schemas.microsoft.com/office/drawing/2014/main" id="{FC17A009-A104-4643-B5EE-6026072F7E94}"/>
              </a:ext>
            </a:extLst>
          </p:cNvPr>
          <p:cNvSpPr/>
          <p:nvPr/>
        </p:nvSpPr>
        <p:spPr>
          <a:xfrm>
            <a:off x="2809934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데이터셋</a:t>
            </a:r>
          </a:p>
        </p:txBody>
      </p:sp>
      <p:sp>
        <p:nvSpPr>
          <p:cNvPr id="36" name="순서도: 수행의 시작/종료 35">
            <a:extLst>
              <a:ext uri="{FF2B5EF4-FFF2-40B4-BE49-F238E27FC236}">
                <a16:creationId xmlns:a16="http://schemas.microsoft.com/office/drawing/2014/main" id="{2110E0C8-956D-4751-AAF2-2615B0C1D3AE}"/>
              </a:ext>
            </a:extLst>
          </p:cNvPr>
          <p:cNvSpPr/>
          <p:nvPr/>
        </p:nvSpPr>
        <p:spPr>
          <a:xfrm>
            <a:off x="4026179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RFM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37" name="순서도: 수행의 시작/종료 36">
            <a:extLst>
              <a:ext uri="{FF2B5EF4-FFF2-40B4-BE49-F238E27FC236}">
                <a16:creationId xmlns:a16="http://schemas.microsoft.com/office/drawing/2014/main" id="{B4FA9908-9135-4DA2-A9EA-7A726BF66D98}"/>
              </a:ext>
            </a:extLst>
          </p:cNvPr>
          <p:cNvSpPr/>
          <p:nvPr/>
        </p:nvSpPr>
        <p:spPr>
          <a:xfrm>
            <a:off x="5242424" y="156738"/>
            <a:ext cx="1144255" cy="271498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고객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Segment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38" name="순서도: 수행의 시작/종료 37">
            <a:extLst>
              <a:ext uri="{FF2B5EF4-FFF2-40B4-BE49-F238E27FC236}">
                <a16:creationId xmlns:a16="http://schemas.microsoft.com/office/drawing/2014/main" id="{61C9AC5B-B0C6-46A3-AEC5-74CBE7E260D0}"/>
              </a:ext>
            </a:extLst>
          </p:cNvPr>
          <p:cNvSpPr/>
          <p:nvPr/>
        </p:nvSpPr>
        <p:spPr>
          <a:xfrm>
            <a:off x="6634057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마케팅</a:t>
            </a:r>
          </a:p>
        </p:txBody>
      </p:sp>
      <p:sp>
        <p:nvSpPr>
          <p:cNvPr id="39" name="순서도: 수행의 시작/종료 38">
            <a:extLst>
              <a:ext uri="{FF2B5EF4-FFF2-40B4-BE49-F238E27FC236}">
                <a16:creationId xmlns:a16="http://schemas.microsoft.com/office/drawing/2014/main" id="{D871EF3A-7980-4BCF-AAD1-2DAA69C54165}"/>
              </a:ext>
            </a:extLst>
          </p:cNvPr>
          <p:cNvSpPr/>
          <p:nvPr/>
        </p:nvSpPr>
        <p:spPr>
          <a:xfrm>
            <a:off x="7850302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인사이트</a:t>
            </a:r>
          </a:p>
        </p:txBody>
      </p:sp>
      <p:sp>
        <p:nvSpPr>
          <p:cNvPr id="40" name="순서도: 수행의 시작/종료 39">
            <a:extLst>
              <a:ext uri="{FF2B5EF4-FFF2-40B4-BE49-F238E27FC236}">
                <a16:creationId xmlns:a16="http://schemas.microsoft.com/office/drawing/2014/main" id="{55C2790F-443A-4119-B966-6E9C28314DD7}"/>
              </a:ext>
            </a:extLst>
          </p:cNvPr>
          <p:cNvSpPr/>
          <p:nvPr/>
        </p:nvSpPr>
        <p:spPr>
          <a:xfrm>
            <a:off x="9066545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대시보드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B0F92809-2447-4501-A833-4B18DA4CEA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30621" cy="63062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2A01261-7372-44CB-AC1A-30EFCD92FB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077" y="2987572"/>
            <a:ext cx="2945854" cy="29458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67AC612-86B4-4FE6-848D-D890A5E87061}"/>
              </a:ext>
            </a:extLst>
          </p:cNvPr>
          <p:cNvSpPr txBox="1"/>
          <p:nvPr/>
        </p:nvSpPr>
        <p:spPr>
          <a:xfrm>
            <a:off x="9624816" y="5939204"/>
            <a:ext cx="1766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데이커머스</a:t>
            </a:r>
            <a:r>
              <a:rPr lang="ko-KR" altLang="en-US" sz="10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 데이터 분석가 </a:t>
            </a:r>
            <a:r>
              <a:rPr lang="en-US" altLang="ko-KR" sz="10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B</a:t>
            </a:r>
            <a:r>
              <a:rPr lang="ko-KR" altLang="en-US" sz="10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씨</a:t>
            </a:r>
          </a:p>
        </p:txBody>
      </p:sp>
      <p:sp>
        <p:nvSpPr>
          <p:cNvPr id="23" name="순서도: 수행의 시작/종료 22">
            <a:extLst>
              <a:ext uri="{FF2B5EF4-FFF2-40B4-BE49-F238E27FC236}">
                <a16:creationId xmlns:a16="http://schemas.microsoft.com/office/drawing/2014/main" id="{86A60A7D-71AB-47D4-B54D-88CFF6C8941C}"/>
              </a:ext>
            </a:extLst>
          </p:cNvPr>
          <p:cNvSpPr/>
          <p:nvPr/>
        </p:nvSpPr>
        <p:spPr>
          <a:xfrm>
            <a:off x="407606" y="811072"/>
            <a:ext cx="1416231" cy="457742"/>
          </a:xfrm>
          <a:prstGeom prst="flowChartTerminator">
            <a:avLst/>
          </a:prstGeom>
          <a:noFill/>
          <a:ln w="38100">
            <a:solidFill>
              <a:srgbClr val="FDE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분석 목적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2B5E80-3032-4085-8723-EB4CE0FD5483}"/>
              </a:ext>
            </a:extLst>
          </p:cNvPr>
          <p:cNvSpPr txBox="1"/>
          <p:nvPr/>
        </p:nvSpPr>
        <p:spPr>
          <a:xfrm>
            <a:off x="2078122" y="901443"/>
            <a:ext cx="9500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어떤 고객 군에 집중해야 매출을 증진 시킬 수 있을까</a:t>
            </a:r>
            <a:r>
              <a:rPr lang="en-US" altLang="ko-KR" sz="1200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54822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FA5DE385-AE8E-4D0D-97CF-9EF2B8A704BD}"/>
              </a:ext>
            </a:extLst>
          </p:cNvPr>
          <p:cNvSpPr/>
          <p:nvPr/>
        </p:nvSpPr>
        <p:spPr>
          <a:xfrm>
            <a:off x="0" y="599090"/>
            <a:ext cx="12192001" cy="6295997"/>
          </a:xfrm>
          <a:custGeom>
            <a:avLst/>
            <a:gdLst>
              <a:gd name="connsiteX0" fmla="*/ 233896 w 12192001"/>
              <a:gd name="connsiteY0" fmla="*/ 0 h 6295997"/>
              <a:gd name="connsiteX1" fmla="*/ 11958106 w 12192001"/>
              <a:gd name="connsiteY1" fmla="*/ 0 h 6295997"/>
              <a:gd name="connsiteX2" fmla="*/ 12192001 w 12192001"/>
              <a:gd name="connsiteY2" fmla="*/ 233895 h 6295997"/>
              <a:gd name="connsiteX3" fmla="*/ 12192001 w 12192001"/>
              <a:gd name="connsiteY3" fmla="*/ 6025015 h 6295997"/>
              <a:gd name="connsiteX4" fmla="*/ 12192000 w 12192001"/>
              <a:gd name="connsiteY4" fmla="*/ 6025021 h 6295997"/>
              <a:gd name="connsiteX5" fmla="*/ 12192000 w 12192001"/>
              <a:gd name="connsiteY5" fmla="*/ 6295997 h 6295997"/>
              <a:gd name="connsiteX6" fmla="*/ 0 w 12192001"/>
              <a:gd name="connsiteY6" fmla="*/ 6295997 h 6295997"/>
              <a:gd name="connsiteX7" fmla="*/ 0 w 12192001"/>
              <a:gd name="connsiteY7" fmla="*/ 5192110 h 6295997"/>
              <a:gd name="connsiteX8" fmla="*/ 1 w 12192001"/>
              <a:gd name="connsiteY8" fmla="*/ 5192110 h 6295997"/>
              <a:gd name="connsiteX9" fmla="*/ 1 w 12192001"/>
              <a:gd name="connsiteY9" fmla="*/ 233895 h 6295997"/>
              <a:gd name="connsiteX10" fmla="*/ 233896 w 12192001"/>
              <a:gd name="connsiteY10" fmla="*/ 0 h 6295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1" h="6295997">
                <a:moveTo>
                  <a:pt x="233896" y="0"/>
                </a:moveTo>
                <a:lnTo>
                  <a:pt x="11958106" y="0"/>
                </a:lnTo>
                <a:cubicBezTo>
                  <a:pt x="12087283" y="0"/>
                  <a:pt x="12192001" y="104718"/>
                  <a:pt x="12192001" y="233895"/>
                </a:cubicBezTo>
                <a:lnTo>
                  <a:pt x="12192001" y="6025015"/>
                </a:lnTo>
                <a:lnTo>
                  <a:pt x="12192000" y="6025021"/>
                </a:lnTo>
                <a:lnTo>
                  <a:pt x="12192000" y="6295997"/>
                </a:lnTo>
                <a:lnTo>
                  <a:pt x="0" y="6295997"/>
                </a:lnTo>
                <a:lnTo>
                  <a:pt x="0" y="5192110"/>
                </a:lnTo>
                <a:lnTo>
                  <a:pt x="1" y="5192110"/>
                </a:lnTo>
                <a:lnTo>
                  <a:pt x="1" y="233895"/>
                </a:lnTo>
                <a:cubicBezTo>
                  <a:pt x="1" y="104718"/>
                  <a:pt x="104719" y="0"/>
                  <a:pt x="23389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28" name="순서도: 수행의 시작/종료 27">
            <a:extLst>
              <a:ext uri="{FF2B5EF4-FFF2-40B4-BE49-F238E27FC236}">
                <a16:creationId xmlns:a16="http://schemas.microsoft.com/office/drawing/2014/main" id="{8D560D8F-7FCC-45FD-AC01-740E791D433E}"/>
              </a:ext>
            </a:extLst>
          </p:cNvPr>
          <p:cNvSpPr/>
          <p:nvPr/>
        </p:nvSpPr>
        <p:spPr>
          <a:xfrm>
            <a:off x="1593689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분석 개요</a:t>
            </a:r>
          </a:p>
        </p:txBody>
      </p:sp>
      <p:sp>
        <p:nvSpPr>
          <p:cNvPr id="35" name="순서도: 수행의 시작/종료 34">
            <a:extLst>
              <a:ext uri="{FF2B5EF4-FFF2-40B4-BE49-F238E27FC236}">
                <a16:creationId xmlns:a16="http://schemas.microsoft.com/office/drawing/2014/main" id="{FC17A009-A104-4643-B5EE-6026072F7E94}"/>
              </a:ext>
            </a:extLst>
          </p:cNvPr>
          <p:cNvSpPr/>
          <p:nvPr/>
        </p:nvSpPr>
        <p:spPr>
          <a:xfrm>
            <a:off x="2809934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데이터셋</a:t>
            </a:r>
          </a:p>
        </p:txBody>
      </p:sp>
      <p:sp>
        <p:nvSpPr>
          <p:cNvPr id="36" name="순서도: 수행의 시작/종료 35">
            <a:extLst>
              <a:ext uri="{FF2B5EF4-FFF2-40B4-BE49-F238E27FC236}">
                <a16:creationId xmlns:a16="http://schemas.microsoft.com/office/drawing/2014/main" id="{2110E0C8-956D-4751-AAF2-2615B0C1D3AE}"/>
              </a:ext>
            </a:extLst>
          </p:cNvPr>
          <p:cNvSpPr/>
          <p:nvPr/>
        </p:nvSpPr>
        <p:spPr>
          <a:xfrm>
            <a:off x="4026179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RFM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37" name="순서도: 수행의 시작/종료 36">
            <a:extLst>
              <a:ext uri="{FF2B5EF4-FFF2-40B4-BE49-F238E27FC236}">
                <a16:creationId xmlns:a16="http://schemas.microsoft.com/office/drawing/2014/main" id="{B4FA9908-9135-4DA2-A9EA-7A726BF66D98}"/>
              </a:ext>
            </a:extLst>
          </p:cNvPr>
          <p:cNvSpPr/>
          <p:nvPr/>
        </p:nvSpPr>
        <p:spPr>
          <a:xfrm>
            <a:off x="5242424" y="156738"/>
            <a:ext cx="1144255" cy="271498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고객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Segment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38" name="순서도: 수행의 시작/종료 37">
            <a:extLst>
              <a:ext uri="{FF2B5EF4-FFF2-40B4-BE49-F238E27FC236}">
                <a16:creationId xmlns:a16="http://schemas.microsoft.com/office/drawing/2014/main" id="{61C9AC5B-B0C6-46A3-AEC5-74CBE7E260D0}"/>
              </a:ext>
            </a:extLst>
          </p:cNvPr>
          <p:cNvSpPr/>
          <p:nvPr/>
        </p:nvSpPr>
        <p:spPr>
          <a:xfrm>
            <a:off x="6634057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마케팅</a:t>
            </a:r>
          </a:p>
        </p:txBody>
      </p:sp>
      <p:sp>
        <p:nvSpPr>
          <p:cNvPr id="39" name="순서도: 수행의 시작/종료 38">
            <a:extLst>
              <a:ext uri="{FF2B5EF4-FFF2-40B4-BE49-F238E27FC236}">
                <a16:creationId xmlns:a16="http://schemas.microsoft.com/office/drawing/2014/main" id="{D871EF3A-7980-4BCF-AAD1-2DAA69C54165}"/>
              </a:ext>
            </a:extLst>
          </p:cNvPr>
          <p:cNvSpPr/>
          <p:nvPr/>
        </p:nvSpPr>
        <p:spPr>
          <a:xfrm>
            <a:off x="7850302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인사이트</a:t>
            </a:r>
          </a:p>
        </p:txBody>
      </p:sp>
      <p:sp>
        <p:nvSpPr>
          <p:cNvPr id="40" name="순서도: 수행의 시작/종료 39">
            <a:extLst>
              <a:ext uri="{FF2B5EF4-FFF2-40B4-BE49-F238E27FC236}">
                <a16:creationId xmlns:a16="http://schemas.microsoft.com/office/drawing/2014/main" id="{55C2790F-443A-4119-B966-6E9C28314DD7}"/>
              </a:ext>
            </a:extLst>
          </p:cNvPr>
          <p:cNvSpPr/>
          <p:nvPr/>
        </p:nvSpPr>
        <p:spPr>
          <a:xfrm>
            <a:off x="9066545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대시보드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CF96F01-1A38-4576-9AF8-EECC81247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30621" cy="630621"/>
          </a:xfrm>
          <a:prstGeom prst="rect">
            <a:avLst/>
          </a:prstGeom>
        </p:spPr>
      </p:pic>
      <p:sp>
        <p:nvSpPr>
          <p:cNvPr id="17" name="순서도: 수행의 시작/종료 16">
            <a:extLst>
              <a:ext uri="{FF2B5EF4-FFF2-40B4-BE49-F238E27FC236}">
                <a16:creationId xmlns:a16="http://schemas.microsoft.com/office/drawing/2014/main" id="{70C4D7DF-CA54-4FA1-A7FF-7F491DDB1437}"/>
              </a:ext>
            </a:extLst>
          </p:cNvPr>
          <p:cNvSpPr/>
          <p:nvPr/>
        </p:nvSpPr>
        <p:spPr>
          <a:xfrm>
            <a:off x="407606" y="811072"/>
            <a:ext cx="1416231" cy="457742"/>
          </a:xfrm>
          <a:prstGeom prst="flowChartTerminator">
            <a:avLst/>
          </a:prstGeom>
          <a:noFill/>
          <a:ln w="38100">
            <a:solidFill>
              <a:srgbClr val="FDE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분석 방법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F2B142-9495-4454-A767-78E67178836C}"/>
              </a:ext>
            </a:extLst>
          </p:cNvPr>
          <p:cNvSpPr txBox="1"/>
          <p:nvPr/>
        </p:nvSpPr>
        <p:spPr>
          <a:xfrm>
            <a:off x="2078122" y="901443"/>
            <a:ext cx="9500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en-US" altLang="ko-KR" sz="1200" dirty="0">
                <a:effectLst/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RFM </a:t>
            </a:r>
            <a:r>
              <a:rPr lang="ko-KR" altLang="en-US" sz="1200" dirty="0">
                <a:effectLst/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분석을 통한 고객 군 분류 및 맞춤형 마케팅 제안</a:t>
            </a:r>
            <a:endParaRPr lang="en-US" altLang="ko-KR" sz="1200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F629195-852D-4B1E-A19F-9C8CEDC8F3CD}"/>
              </a:ext>
            </a:extLst>
          </p:cNvPr>
          <p:cNvSpPr/>
          <p:nvPr/>
        </p:nvSpPr>
        <p:spPr>
          <a:xfrm>
            <a:off x="1629583" y="1480795"/>
            <a:ext cx="3612841" cy="5000687"/>
          </a:xfrm>
          <a:prstGeom prst="roundRect">
            <a:avLst>
              <a:gd name="adj" fmla="val 5368"/>
            </a:avLst>
          </a:prstGeom>
          <a:solidFill>
            <a:srgbClr val="FD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944738-8EA3-4351-AC02-06381FC848F8}"/>
              </a:ext>
            </a:extLst>
          </p:cNvPr>
          <p:cNvSpPr txBox="1"/>
          <p:nvPr/>
        </p:nvSpPr>
        <p:spPr>
          <a:xfrm>
            <a:off x="1946850" y="3639404"/>
            <a:ext cx="29783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i="0" dirty="0">
                <a:solidFill>
                  <a:srgbClr val="37352F"/>
                </a:solidFill>
                <a:effectLst/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사용자별로 얼마나 최근에</a:t>
            </a:r>
            <a:r>
              <a:rPr lang="en-US" altLang="ko-KR" i="0" dirty="0">
                <a:solidFill>
                  <a:srgbClr val="37352F"/>
                </a:solidFill>
                <a:effectLst/>
                <a:latin typeface="Spoqa Han Sans Neo" panose="020B0500000000000000" pitchFamily="50" charset="-127"/>
                <a:ea typeface="Spoqa Han Sans Neo" panose="020B0500000000000000" pitchFamily="50" charset="-127"/>
              </a:rPr>
              <a:t>, </a:t>
            </a:r>
            <a:r>
              <a:rPr lang="ko-KR" altLang="en-US" i="0" dirty="0">
                <a:solidFill>
                  <a:srgbClr val="37352F"/>
                </a:solidFill>
                <a:effectLst/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얼마나 자주</a:t>
            </a:r>
            <a:r>
              <a:rPr lang="en-US" altLang="ko-KR" i="0" dirty="0">
                <a:solidFill>
                  <a:srgbClr val="37352F"/>
                </a:solidFill>
                <a:effectLst/>
                <a:latin typeface="Spoqa Han Sans Neo" panose="020B0500000000000000" pitchFamily="50" charset="-127"/>
                <a:ea typeface="Spoqa Han Sans Neo" panose="020B0500000000000000" pitchFamily="50" charset="-127"/>
              </a:rPr>
              <a:t>, </a:t>
            </a:r>
            <a:r>
              <a:rPr lang="ko-KR" altLang="en-US" i="0" dirty="0">
                <a:solidFill>
                  <a:srgbClr val="37352F"/>
                </a:solidFill>
                <a:effectLst/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얼마나 많은 금액을 지출했는지에 따라 사용자들의 분포를 확인하거나 사용자 그룹</a:t>
            </a:r>
            <a:r>
              <a:rPr lang="en-US" altLang="ko-KR" i="0" dirty="0">
                <a:solidFill>
                  <a:srgbClr val="37352F"/>
                </a:solidFill>
                <a:effectLst/>
                <a:latin typeface="Spoqa Han Sans Neo" panose="020B0500000000000000" pitchFamily="50" charset="-127"/>
                <a:ea typeface="Spoqa Han Sans Neo" panose="020B0500000000000000" pitchFamily="50" charset="-127"/>
              </a:rPr>
              <a:t>(</a:t>
            </a:r>
            <a:r>
              <a:rPr lang="ko-KR" altLang="en-US" i="0" dirty="0">
                <a:solidFill>
                  <a:srgbClr val="37352F"/>
                </a:solidFill>
                <a:effectLst/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또는 등급</a:t>
            </a:r>
            <a:r>
              <a:rPr lang="en-US" altLang="ko-KR" i="0" dirty="0">
                <a:solidFill>
                  <a:srgbClr val="37352F"/>
                </a:solidFill>
                <a:effectLst/>
                <a:latin typeface="Spoqa Han Sans Neo" panose="020B0500000000000000" pitchFamily="50" charset="-127"/>
                <a:ea typeface="Spoqa Han Sans Neo" panose="020B0500000000000000" pitchFamily="50" charset="-127"/>
              </a:rPr>
              <a:t>)</a:t>
            </a:r>
            <a:r>
              <a:rPr lang="ko-KR" altLang="en-US" i="0" dirty="0">
                <a:solidFill>
                  <a:srgbClr val="37352F"/>
                </a:solidFill>
                <a:effectLst/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을 나누어 분류하는 분석 기법인 </a:t>
            </a:r>
            <a:r>
              <a:rPr lang="en-US" altLang="ko-KR" i="0" dirty="0">
                <a:solidFill>
                  <a:srgbClr val="37352F"/>
                </a:solidFill>
                <a:effectLst/>
                <a:latin typeface="Spoqa Han Sans Neo" panose="020B0500000000000000" pitchFamily="50" charset="-127"/>
                <a:ea typeface="Spoqa Han Sans Neo" panose="020B0500000000000000" pitchFamily="50" charset="-127"/>
              </a:rPr>
              <a:t>RFM </a:t>
            </a:r>
            <a:r>
              <a:rPr lang="ko-KR" altLang="en-US" i="0" dirty="0">
                <a:solidFill>
                  <a:srgbClr val="37352F"/>
                </a:solidFill>
                <a:effectLst/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분석을 통하여 고객군을 분류</a:t>
            </a:r>
            <a:endParaRPr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7C6448A-ABF7-4E44-A602-DB05764EEB7C}"/>
              </a:ext>
            </a:extLst>
          </p:cNvPr>
          <p:cNvSpPr/>
          <p:nvPr/>
        </p:nvSpPr>
        <p:spPr>
          <a:xfrm>
            <a:off x="7012748" y="1480794"/>
            <a:ext cx="3612841" cy="5000687"/>
          </a:xfrm>
          <a:prstGeom prst="roundRect">
            <a:avLst>
              <a:gd name="adj" fmla="val 5368"/>
            </a:avLst>
          </a:prstGeom>
          <a:solidFill>
            <a:srgbClr val="FD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28308C-C088-4BFF-A640-84C3D88FC317}"/>
              </a:ext>
            </a:extLst>
          </p:cNvPr>
          <p:cNvSpPr txBox="1"/>
          <p:nvPr/>
        </p:nvSpPr>
        <p:spPr>
          <a:xfrm>
            <a:off x="7330015" y="3639404"/>
            <a:ext cx="3103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solidFill>
                  <a:srgbClr val="37352F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RFM</a:t>
            </a:r>
            <a:r>
              <a:rPr lang="ko-KR" altLang="en-US" dirty="0">
                <a:solidFill>
                  <a:srgbClr val="37352F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 분석을 통해 나눈 </a:t>
            </a:r>
            <a:r>
              <a:rPr lang="ko-KR" altLang="en-US" dirty="0" err="1">
                <a:solidFill>
                  <a:srgbClr val="37352F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고객군</a:t>
            </a:r>
            <a:r>
              <a:rPr lang="ko-KR" altLang="en-US" dirty="0">
                <a:solidFill>
                  <a:srgbClr val="37352F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 별 특징을 살펴보고 타겟 고객에 대한 마케팅 전략 제안</a:t>
            </a:r>
            <a:endParaRPr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5704520B-1238-40A7-B731-9A1524574C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99699">
            <a:off x="8296830" y="2175758"/>
            <a:ext cx="1044672" cy="1044672"/>
          </a:xfrm>
          <a:prstGeom prst="rect">
            <a:avLst/>
          </a:prstGeom>
        </p:spPr>
      </p:pic>
      <p:sp>
        <p:nvSpPr>
          <p:cNvPr id="6" name="AutoShape 2" descr="RFM 모델에 대한 종합 가이드: 최신성(Recency), 빈도성(Frequency), 그리고 금전적(Monetary) 가치">
            <a:extLst>
              <a:ext uri="{FF2B5EF4-FFF2-40B4-BE49-F238E27FC236}">
                <a16:creationId xmlns:a16="http://schemas.microsoft.com/office/drawing/2014/main" id="{21D735A8-5793-4C66-8D90-475294F8BE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57DBD6B-02D6-4E14-AE2E-7DAACC2922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046" b="93578" l="22343" r="76208">
                        <a14:foregroundMark x1="48671" y1="18578" x2="44082" y2="30046"/>
                        <a14:foregroundMark x1="65459" y1="62385" x2="67995" y2="71789"/>
                        <a14:foregroundMark x1="39251" y1="81881" x2="31280" y2="83486"/>
                        <a14:foregroundMark x1="39493" y1="87156" x2="30556" y2="84174"/>
                        <a14:foregroundMark x1="40217" y1="85092" x2="40217" y2="850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122" y="2033093"/>
            <a:ext cx="2476325" cy="130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176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FA5DE385-AE8E-4D0D-97CF-9EF2B8A704BD}"/>
              </a:ext>
            </a:extLst>
          </p:cNvPr>
          <p:cNvSpPr/>
          <p:nvPr/>
        </p:nvSpPr>
        <p:spPr>
          <a:xfrm>
            <a:off x="0" y="599090"/>
            <a:ext cx="12192001" cy="6295997"/>
          </a:xfrm>
          <a:custGeom>
            <a:avLst/>
            <a:gdLst>
              <a:gd name="connsiteX0" fmla="*/ 233896 w 12192001"/>
              <a:gd name="connsiteY0" fmla="*/ 0 h 6295997"/>
              <a:gd name="connsiteX1" fmla="*/ 11958106 w 12192001"/>
              <a:gd name="connsiteY1" fmla="*/ 0 h 6295997"/>
              <a:gd name="connsiteX2" fmla="*/ 12192001 w 12192001"/>
              <a:gd name="connsiteY2" fmla="*/ 233895 h 6295997"/>
              <a:gd name="connsiteX3" fmla="*/ 12192001 w 12192001"/>
              <a:gd name="connsiteY3" fmla="*/ 6025015 h 6295997"/>
              <a:gd name="connsiteX4" fmla="*/ 12192000 w 12192001"/>
              <a:gd name="connsiteY4" fmla="*/ 6025021 h 6295997"/>
              <a:gd name="connsiteX5" fmla="*/ 12192000 w 12192001"/>
              <a:gd name="connsiteY5" fmla="*/ 6295997 h 6295997"/>
              <a:gd name="connsiteX6" fmla="*/ 0 w 12192001"/>
              <a:gd name="connsiteY6" fmla="*/ 6295997 h 6295997"/>
              <a:gd name="connsiteX7" fmla="*/ 0 w 12192001"/>
              <a:gd name="connsiteY7" fmla="*/ 5192110 h 6295997"/>
              <a:gd name="connsiteX8" fmla="*/ 1 w 12192001"/>
              <a:gd name="connsiteY8" fmla="*/ 5192110 h 6295997"/>
              <a:gd name="connsiteX9" fmla="*/ 1 w 12192001"/>
              <a:gd name="connsiteY9" fmla="*/ 233895 h 6295997"/>
              <a:gd name="connsiteX10" fmla="*/ 233896 w 12192001"/>
              <a:gd name="connsiteY10" fmla="*/ 0 h 6295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1" h="6295997">
                <a:moveTo>
                  <a:pt x="233896" y="0"/>
                </a:moveTo>
                <a:lnTo>
                  <a:pt x="11958106" y="0"/>
                </a:lnTo>
                <a:cubicBezTo>
                  <a:pt x="12087283" y="0"/>
                  <a:pt x="12192001" y="104718"/>
                  <a:pt x="12192001" y="233895"/>
                </a:cubicBezTo>
                <a:lnTo>
                  <a:pt x="12192001" y="6025015"/>
                </a:lnTo>
                <a:lnTo>
                  <a:pt x="12192000" y="6025021"/>
                </a:lnTo>
                <a:lnTo>
                  <a:pt x="12192000" y="6295997"/>
                </a:lnTo>
                <a:lnTo>
                  <a:pt x="0" y="6295997"/>
                </a:lnTo>
                <a:lnTo>
                  <a:pt x="0" y="5192110"/>
                </a:lnTo>
                <a:lnTo>
                  <a:pt x="1" y="5192110"/>
                </a:lnTo>
                <a:lnTo>
                  <a:pt x="1" y="233895"/>
                </a:lnTo>
                <a:cubicBezTo>
                  <a:pt x="1" y="104718"/>
                  <a:pt x="104719" y="0"/>
                  <a:pt x="23389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28" name="순서도: 수행의 시작/종료 27">
            <a:extLst>
              <a:ext uri="{FF2B5EF4-FFF2-40B4-BE49-F238E27FC236}">
                <a16:creationId xmlns:a16="http://schemas.microsoft.com/office/drawing/2014/main" id="{8D560D8F-7FCC-45FD-AC01-740E791D433E}"/>
              </a:ext>
            </a:extLst>
          </p:cNvPr>
          <p:cNvSpPr/>
          <p:nvPr/>
        </p:nvSpPr>
        <p:spPr>
          <a:xfrm>
            <a:off x="1593689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분석 개요</a:t>
            </a:r>
          </a:p>
        </p:txBody>
      </p:sp>
      <p:sp>
        <p:nvSpPr>
          <p:cNvPr id="35" name="순서도: 수행의 시작/종료 34">
            <a:extLst>
              <a:ext uri="{FF2B5EF4-FFF2-40B4-BE49-F238E27FC236}">
                <a16:creationId xmlns:a16="http://schemas.microsoft.com/office/drawing/2014/main" id="{FC17A009-A104-4643-B5EE-6026072F7E94}"/>
              </a:ext>
            </a:extLst>
          </p:cNvPr>
          <p:cNvSpPr/>
          <p:nvPr/>
        </p:nvSpPr>
        <p:spPr>
          <a:xfrm>
            <a:off x="2809934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데이터셋</a:t>
            </a:r>
          </a:p>
        </p:txBody>
      </p:sp>
      <p:sp>
        <p:nvSpPr>
          <p:cNvPr id="36" name="순서도: 수행의 시작/종료 35">
            <a:extLst>
              <a:ext uri="{FF2B5EF4-FFF2-40B4-BE49-F238E27FC236}">
                <a16:creationId xmlns:a16="http://schemas.microsoft.com/office/drawing/2014/main" id="{2110E0C8-956D-4751-AAF2-2615B0C1D3AE}"/>
              </a:ext>
            </a:extLst>
          </p:cNvPr>
          <p:cNvSpPr/>
          <p:nvPr/>
        </p:nvSpPr>
        <p:spPr>
          <a:xfrm>
            <a:off x="4026179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RFM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37" name="순서도: 수행의 시작/종료 36">
            <a:extLst>
              <a:ext uri="{FF2B5EF4-FFF2-40B4-BE49-F238E27FC236}">
                <a16:creationId xmlns:a16="http://schemas.microsoft.com/office/drawing/2014/main" id="{B4FA9908-9135-4DA2-A9EA-7A726BF66D98}"/>
              </a:ext>
            </a:extLst>
          </p:cNvPr>
          <p:cNvSpPr/>
          <p:nvPr/>
        </p:nvSpPr>
        <p:spPr>
          <a:xfrm>
            <a:off x="5242424" y="156738"/>
            <a:ext cx="1144255" cy="271498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고객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Segment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38" name="순서도: 수행의 시작/종료 37">
            <a:extLst>
              <a:ext uri="{FF2B5EF4-FFF2-40B4-BE49-F238E27FC236}">
                <a16:creationId xmlns:a16="http://schemas.microsoft.com/office/drawing/2014/main" id="{61C9AC5B-B0C6-46A3-AEC5-74CBE7E260D0}"/>
              </a:ext>
            </a:extLst>
          </p:cNvPr>
          <p:cNvSpPr/>
          <p:nvPr/>
        </p:nvSpPr>
        <p:spPr>
          <a:xfrm>
            <a:off x="6634057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마케팅</a:t>
            </a:r>
          </a:p>
        </p:txBody>
      </p:sp>
      <p:sp>
        <p:nvSpPr>
          <p:cNvPr id="39" name="순서도: 수행의 시작/종료 38">
            <a:extLst>
              <a:ext uri="{FF2B5EF4-FFF2-40B4-BE49-F238E27FC236}">
                <a16:creationId xmlns:a16="http://schemas.microsoft.com/office/drawing/2014/main" id="{D871EF3A-7980-4BCF-AAD1-2DAA69C54165}"/>
              </a:ext>
            </a:extLst>
          </p:cNvPr>
          <p:cNvSpPr/>
          <p:nvPr/>
        </p:nvSpPr>
        <p:spPr>
          <a:xfrm>
            <a:off x="7850302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인사이트</a:t>
            </a:r>
          </a:p>
        </p:txBody>
      </p:sp>
      <p:sp>
        <p:nvSpPr>
          <p:cNvPr id="40" name="순서도: 수행의 시작/종료 39">
            <a:extLst>
              <a:ext uri="{FF2B5EF4-FFF2-40B4-BE49-F238E27FC236}">
                <a16:creationId xmlns:a16="http://schemas.microsoft.com/office/drawing/2014/main" id="{55C2790F-443A-4119-B966-6E9C28314DD7}"/>
              </a:ext>
            </a:extLst>
          </p:cNvPr>
          <p:cNvSpPr/>
          <p:nvPr/>
        </p:nvSpPr>
        <p:spPr>
          <a:xfrm>
            <a:off x="9066545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대시보드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CF96F01-1A38-4576-9AF8-EECC81247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30621" cy="630621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77DF783E-4106-4E54-BC94-8366CE51D432}"/>
              </a:ext>
            </a:extLst>
          </p:cNvPr>
          <p:cNvGrpSpPr/>
          <p:nvPr/>
        </p:nvGrpSpPr>
        <p:grpSpPr>
          <a:xfrm>
            <a:off x="699252" y="3307533"/>
            <a:ext cx="10812969" cy="1550373"/>
            <a:chOff x="538990" y="3604707"/>
            <a:chExt cx="10812969" cy="1379299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F7614AF-2962-4ED9-9944-EB687C3EDC5D}"/>
                </a:ext>
              </a:extLst>
            </p:cNvPr>
            <p:cNvGrpSpPr/>
            <p:nvPr/>
          </p:nvGrpSpPr>
          <p:grpSpPr>
            <a:xfrm>
              <a:off x="538990" y="3604707"/>
              <a:ext cx="10812969" cy="1379299"/>
              <a:chOff x="538990" y="3145661"/>
              <a:chExt cx="10812969" cy="1379299"/>
            </a:xfrm>
          </p:grpSpPr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86352670-8786-4FF6-B76A-EAE5CB2FD749}"/>
                  </a:ext>
                </a:extLst>
              </p:cNvPr>
              <p:cNvSpPr/>
              <p:nvPr/>
            </p:nvSpPr>
            <p:spPr>
              <a:xfrm>
                <a:off x="538990" y="3145661"/>
                <a:ext cx="10812969" cy="1379299"/>
              </a:xfrm>
              <a:custGeom>
                <a:avLst/>
                <a:gdLst>
                  <a:gd name="connsiteX0" fmla="*/ 2595338 w 10812969"/>
                  <a:gd name="connsiteY0" fmla="*/ 0 h 1379299"/>
                  <a:gd name="connsiteX1" fmla="*/ 10740735 w 10812969"/>
                  <a:gd name="connsiteY1" fmla="*/ 0 h 1379299"/>
                  <a:gd name="connsiteX2" fmla="*/ 10812969 w 10812969"/>
                  <a:gd name="connsiteY2" fmla="*/ 72234 h 1379299"/>
                  <a:gd name="connsiteX3" fmla="*/ 10812969 w 10812969"/>
                  <a:gd name="connsiteY3" fmla="*/ 1307065 h 1379299"/>
                  <a:gd name="connsiteX4" fmla="*/ 10740735 w 10812969"/>
                  <a:gd name="connsiteY4" fmla="*/ 1379299 h 1379299"/>
                  <a:gd name="connsiteX5" fmla="*/ 72234 w 10812969"/>
                  <a:gd name="connsiteY5" fmla="*/ 1379299 h 1379299"/>
                  <a:gd name="connsiteX6" fmla="*/ 0 w 10812969"/>
                  <a:gd name="connsiteY6" fmla="*/ 1307065 h 1379299"/>
                  <a:gd name="connsiteX7" fmla="*/ 0 w 10812969"/>
                  <a:gd name="connsiteY7" fmla="*/ 402808 h 1379299"/>
                  <a:gd name="connsiteX8" fmla="*/ 6004 w 10812969"/>
                  <a:gd name="connsiteY8" fmla="*/ 404020 h 1379299"/>
                  <a:gd name="connsiteX9" fmla="*/ 2525877 w 10812969"/>
                  <a:gd name="connsiteY9" fmla="*/ 404020 h 1379299"/>
                  <a:gd name="connsiteX10" fmla="*/ 2600754 w 10812969"/>
                  <a:gd name="connsiteY10" fmla="*/ 329143 h 1379299"/>
                  <a:gd name="connsiteX11" fmla="*/ 2600754 w 10812969"/>
                  <a:gd name="connsiteY11" fmla="*/ 26826 h 1379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812969" h="1379299">
                    <a:moveTo>
                      <a:pt x="2595338" y="0"/>
                    </a:moveTo>
                    <a:lnTo>
                      <a:pt x="10740735" y="0"/>
                    </a:lnTo>
                    <a:cubicBezTo>
                      <a:pt x="10780629" y="0"/>
                      <a:pt x="10812969" y="32340"/>
                      <a:pt x="10812969" y="72234"/>
                    </a:cubicBezTo>
                    <a:lnTo>
                      <a:pt x="10812969" y="1307065"/>
                    </a:lnTo>
                    <a:cubicBezTo>
                      <a:pt x="10812969" y="1346959"/>
                      <a:pt x="10780629" y="1379299"/>
                      <a:pt x="10740735" y="1379299"/>
                    </a:cubicBezTo>
                    <a:lnTo>
                      <a:pt x="72234" y="1379299"/>
                    </a:lnTo>
                    <a:cubicBezTo>
                      <a:pt x="32340" y="1379299"/>
                      <a:pt x="0" y="1346959"/>
                      <a:pt x="0" y="1307065"/>
                    </a:cubicBezTo>
                    <a:lnTo>
                      <a:pt x="0" y="402808"/>
                    </a:lnTo>
                    <a:lnTo>
                      <a:pt x="6004" y="404020"/>
                    </a:lnTo>
                    <a:lnTo>
                      <a:pt x="2525877" y="404020"/>
                    </a:lnTo>
                    <a:cubicBezTo>
                      <a:pt x="2567230" y="404020"/>
                      <a:pt x="2600754" y="370496"/>
                      <a:pt x="2600754" y="329143"/>
                    </a:cubicBezTo>
                    <a:lnTo>
                      <a:pt x="2600754" y="26826"/>
                    </a:lnTo>
                    <a:close/>
                  </a:path>
                </a:pathLst>
              </a:custGeom>
              <a:solidFill>
                <a:srgbClr val="FDE7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latin typeface="Spoqa Han Sans Neo" panose="020B0500000000000000" pitchFamily="50" charset="-127"/>
                  <a:ea typeface="Spoqa Han Sans Neo" panose="020B0500000000000000" pitchFamily="50" charset="-127"/>
                </a:endParaRPr>
              </a:p>
            </p:txBody>
          </p:sp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767B8066-59D5-4D73-9EC6-85F619390338}"/>
                  </a:ext>
                </a:extLst>
              </p:cNvPr>
              <p:cNvSpPr/>
              <p:nvPr/>
            </p:nvSpPr>
            <p:spPr>
              <a:xfrm>
                <a:off x="538990" y="3145661"/>
                <a:ext cx="2561562" cy="345767"/>
              </a:xfrm>
              <a:prstGeom prst="roundRect">
                <a:avLst>
                  <a:gd name="adj" fmla="val 16563"/>
                </a:avLst>
              </a:prstGeom>
              <a:solidFill>
                <a:srgbClr val="F7A7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ko-KR" altLang="en-US" b="1" dirty="0">
                    <a:latin typeface="Spoqa Han Sans Neo" panose="020B0500000000000000" pitchFamily="50" charset="-127"/>
                    <a:ea typeface="Spoqa Han Sans Neo" panose="020B0500000000000000" pitchFamily="50" charset="-127"/>
                  </a:rPr>
                  <a:t>데이터 </a:t>
                </a:r>
                <a:r>
                  <a:rPr lang="ko-KR" altLang="en-US" b="1" dirty="0" err="1">
                    <a:latin typeface="Spoqa Han Sans Neo" panose="020B0500000000000000" pitchFamily="50" charset="-127"/>
                    <a:ea typeface="Spoqa Han Sans Neo" panose="020B0500000000000000" pitchFamily="50" charset="-127"/>
                  </a:rPr>
                  <a:t>전처리</a:t>
                </a:r>
                <a:r>
                  <a:rPr lang="ko-KR" altLang="en-US" b="1" dirty="0">
                    <a:latin typeface="Spoqa Han Sans Neo" panose="020B0500000000000000" pitchFamily="50" charset="-127"/>
                    <a:ea typeface="Spoqa Han Sans Neo" panose="020B0500000000000000" pitchFamily="50" charset="-127"/>
                  </a:rPr>
                  <a:t> 및 검증</a:t>
                </a:r>
              </a:p>
            </p:txBody>
          </p:sp>
        </p:grp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64D7EC4-F7D2-48FD-989F-4BA955D53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1340" y="3822613"/>
              <a:ext cx="3420956" cy="992761"/>
            </a:xfrm>
            <a:prstGeom prst="rect">
              <a:avLst/>
            </a:prstGeom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57EFABB-CAC4-4B45-BDCD-6263F924DDD2}"/>
              </a:ext>
            </a:extLst>
          </p:cNvPr>
          <p:cNvGrpSpPr/>
          <p:nvPr/>
        </p:nvGrpSpPr>
        <p:grpSpPr>
          <a:xfrm>
            <a:off x="707432" y="5197787"/>
            <a:ext cx="10812969" cy="1564677"/>
            <a:chOff x="538465" y="5362894"/>
            <a:chExt cx="10812969" cy="1379299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54123A9-993B-4F8B-B291-299B33E1DAEA}"/>
                </a:ext>
              </a:extLst>
            </p:cNvPr>
            <p:cNvGrpSpPr/>
            <p:nvPr/>
          </p:nvGrpSpPr>
          <p:grpSpPr>
            <a:xfrm>
              <a:off x="538465" y="5362894"/>
              <a:ext cx="10812969" cy="1379299"/>
              <a:chOff x="538465" y="5362894"/>
              <a:chExt cx="10812969" cy="1379299"/>
            </a:xfrm>
          </p:grpSpPr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920AE7D9-82D7-4AE1-B25C-EC75B47E0EB8}"/>
                  </a:ext>
                </a:extLst>
              </p:cNvPr>
              <p:cNvSpPr/>
              <p:nvPr/>
            </p:nvSpPr>
            <p:spPr>
              <a:xfrm>
                <a:off x="538465" y="5362894"/>
                <a:ext cx="10812969" cy="1379299"/>
              </a:xfrm>
              <a:custGeom>
                <a:avLst/>
                <a:gdLst>
                  <a:gd name="connsiteX0" fmla="*/ 2595338 w 10812969"/>
                  <a:gd name="connsiteY0" fmla="*/ 0 h 1379299"/>
                  <a:gd name="connsiteX1" fmla="*/ 10740735 w 10812969"/>
                  <a:gd name="connsiteY1" fmla="*/ 0 h 1379299"/>
                  <a:gd name="connsiteX2" fmla="*/ 10812969 w 10812969"/>
                  <a:gd name="connsiteY2" fmla="*/ 72234 h 1379299"/>
                  <a:gd name="connsiteX3" fmla="*/ 10812969 w 10812969"/>
                  <a:gd name="connsiteY3" fmla="*/ 1307065 h 1379299"/>
                  <a:gd name="connsiteX4" fmla="*/ 10740735 w 10812969"/>
                  <a:gd name="connsiteY4" fmla="*/ 1379299 h 1379299"/>
                  <a:gd name="connsiteX5" fmla="*/ 72234 w 10812969"/>
                  <a:gd name="connsiteY5" fmla="*/ 1379299 h 1379299"/>
                  <a:gd name="connsiteX6" fmla="*/ 0 w 10812969"/>
                  <a:gd name="connsiteY6" fmla="*/ 1307065 h 1379299"/>
                  <a:gd name="connsiteX7" fmla="*/ 0 w 10812969"/>
                  <a:gd name="connsiteY7" fmla="*/ 402808 h 1379299"/>
                  <a:gd name="connsiteX8" fmla="*/ 6004 w 10812969"/>
                  <a:gd name="connsiteY8" fmla="*/ 404020 h 1379299"/>
                  <a:gd name="connsiteX9" fmla="*/ 2525877 w 10812969"/>
                  <a:gd name="connsiteY9" fmla="*/ 404020 h 1379299"/>
                  <a:gd name="connsiteX10" fmla="*/ 2600754 w 10812969"/>
                  <a:gd name="connsiteY10" fmla="*/ 329143 h 1379299"/>
                  <a:gd name="connsiteX11" fmla="*/ 2600754 w 10812969"/>
                  <a:gd name="connsiteY11" fmla="*/ 26826 h 1379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812969" h="1379299">
                    <a:moveTo>
                      <a:pt x="2595338" y="0"/>
                    </a:moveTo>
                    <a:lnTo>
                      <a:pt x="10740735" y="0"/>
                    </a:lnTo>
                    <a:cubicBezTo>
                      <a:pt x="10780629" y="0"/>
                      <a:pt x="10812969" y="32340"/>
                      <a:pt x="10812969" y="72234"/>
                    </a:cubicBezTo>
                    <a:lnTo>
                      <a:pt x="10812969" y="1307065"/>
                    </a:lnTo>
                    <a:cubicBezTo>
                      <a:pt x="10812969" y="1346959"/>
                      <a:pt x="10780629" y="1379299"/>
                      <a:pt x="10740735" y="1379299"/>
                    </a:cubicBezTo>
                    <a:lnTo>
                      <a:pt x="72234" y="1379299"/>
                    </a:lnTo>
                    <a:cubicBezTo>
                      <a:pt x="32340" y="1379299"/>
                      <a:pt x="0" y="1346959"/>
                      <a:pt x="0" y="1307065"/>
                    </a:cubicBezTo>
                    <a:lnTo>
                      <a:pt x="0" y="402808"/>
                    </a:lnTo>
                    <a:lnTo>
                      <a:pt x="6004" y="404020"/>
                    </a:lnTo>
                    <a:lnTo>
                      <a:pt x="2525877" y="404020"/>
                    </a:lnTo>
                    <a:cubicBezTo>
                      <a:pt x="2567230" y="404020"/>
                      <a:pt x="2600754" y="370496"/>
                      <a:pt x="2600754" y="329143"/>
                    </a:cubicBezTo>
                    <a:lnTo>
                      <a:pt x="2600754" y="26826"/>
                    </a:lnTo>
                    <a:close/>
                  </a:path>
                </a:pathLst>
              </a:custGeom>
              <a:solidFill>
                <a:srgbClr val="FDE7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latin typeface="Spoqa Han Sans Neo" panose="020B0500000000000000" pitchFamily="50" charset="-127"/>
                  <a:ea typeface="Spoqa Han Sans Neo" panose="020B0500000000000000" pitchFamily="50" charset="-127"/>
                </a:endParaRPr>
              </a:p>
            </p:txBody>
          </p:sp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EE06EB57-2469-403E-803D-46DD9BA3BBB4}"/>
                  </a:ext>
                </a:extLst>
              </p:cNvPr>
              <p:cNvSpPr/>
              <p:nvPr/>
            </p:nvSpPr>
            <p:spPr>
              <a:xfrm>
                <a:off x="538465" y="5362894"/>
                <a:ext cx="2561562" cy="345767"/>
              </a:xfrm>
              <a:prstGeom prst="roundRect">
                <a:avLst>
                  <a:gd name="adj" fmla="val 16563"/>
                </a:avLst>
              </a:prstGeom>
              <a:solidFill>
                <a:srgbClr val="F7A7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ko-KR" altLang="en-US" b="1" dirty="0">
                    <a:latin typeface="Spoqa Han Sans Neo" panose="020B0500000000000000" pitchFamily="50" charset="-127"/>
                    <a:ea typeface="Spoqa Han Sans Neo" panose="020B0500000000000000" pitchFamily="50" charset="-127"/>
                  </a:rPr>
                  <a:t>시각화 및 대시보드</a:t>
                </a:r>
              </a:p>
            </p:txBody>
          </p:sp>
        </p:grp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1312D93-1259-4B16-8BC4-64BA5CEB7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2635" y="5690512"/>
              <a:ext cx="3705492" cy="724062"/>
            </a:xfrm>
            <a:prstGeom prst="rect">
              <a:avLst/>
            </a:prstGeom>
          </p:spPr>
        </p:pic>
      </p:grpSp>
      <p:sp>
        <p:nvSpPr>
          <p:cNvPr id="17" name="순서도: 수행의 시작/종료 16">
            <a:extLst>
              <a:ext uri="{FF2B5EF4-FFF2-40B4-BE49-F238E27FC236}">
                <a16:creationId xmlns:a16="http://schemas.microsoft.com/office/drawing/2014/main" id="{70C4D7DF-CA54-4FA1-A7FF-7F491DDB1437}"/>
              </a:ext>
            </a:extLst>
          </p:cNvPr>
          <p:cNvSpPr/>
          <p:nvPr/>
        </p:nvSpPr>
        <p:spPr>
          <a:xfrm>
            <a:off x="407606" y="811072"/>
            <a:ext cx="1416231" cy="457742"/>
          </a:xfrm>
          <a:prstGeom prst="flowChartTerminator">
            <a:avLst/>
          </a:prstGeom>
          <a:noFill/>
          <a:ln w="38100">
            <a:solidFill>
              <a:srgbClr val="FDE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기술 스택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4A57A86-A382-45B8-A9EE-57F6A697AF33}"/>
              </a:ext>
            </a:extLst>
          </p:cNvPr>
          <p:cNvGrpSpPr/>
          <p:nvPr/>
        </p:nvGrpSpPr>
        <p:grpSpPr>
          <a:xfrm>
            <a:off x="707957" y="1415606"/>
            <a:ext cx="10812969" cy="1564308"/>
            <a:chOff x="538990" y="1580713"/>
            <a:chExt cx="10812969" cy="1379299"/>
          </a:xfrm>
        </p:grpSpPr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9EFB2E1D-B0B1-4D63-AA1E-630B2BC69DF0}"/>
                </a:ext>
              </a:extLst>
            </p:cNvPr>
            <p:cNvSpPr/>
            <p:nvPr/>
          </p:nvSpPr>
          <p:spPr>
            <a:xfrm>
              <a:off x="538990" y="1580713"/>
              <a:ext cx="10812969" cy="1379299"/>
            </a:xfrm>
            <a:custGeom>
              <a:avLst/>
              <a:gdLst>
                <a:gd name="connsiteX0" fmla="*/ 2595338 w 10812969"/>
                <a:gd name="connsiteY0" fmla="*/ 0 h 1379299"/>
                <a:gd name="connsiteX1" fmla="*/ 10740735 w 10812969"/>
                <a:gd name="connsiteY1" fmla="*/ 0 h 1379299"/>
                <a:gd name="connsiteX2" fmla="*/ 10812969 w 10812969"/>
                <a:gd name="connsiteY2" fmla="*/ 72234 h 1379299"/>
                <a:gd name="connsiteX3" fmla="*/ 10812969 w 10812969"/>
                <a:gd name="connsiteY3" fmla="*/ 1307065 h 1379299"/>
                <a:gd name="connsiteX4" fmla="*/ 10740735 w 10812969"/>
                <a:gd name="connsiteY4" fmla="*/ 1379299 h 1379299"/>
                <a:gd name="connsiteX5" fmla="*/ 72234 w 10812969"/>
                <a:gd name="connsiteY5" fmla="*/ 1379299 h 1379299"/>
                <a:gd name="connsiteX6" fmla="*/ 0 w 10812969"/>
                <a:gd name="connsiteY6" fmla="*/ 1307065 h 1379299"/>
                <a:gd name="connsiteX7" fmla="*/ 0 w 10812969"/>
                <a:gd name="connsiteY7" fmla="*/ 402808 h 1379299"/>
                <a:gd name="connsiteX8" fmla="*/ 6004 w 10812969"/>
                <a:gd name="connsiteY8" fmla="*/ 404020 h 1379299"/>
                <a:gd name="connsiteX9" fmla="*/ 2525877 w 10812969"/>
                <a:gd name="connsiteY9" fmla="*/ 404020 h 1379299"/>
                <a:gd name="connsiteX10" fmla="*/ 2600754 w 10812969"/>
                <a:gd name="connsiteY10" fmla="*/ 329143 h 1379299"/>
                <a:gd name="connsiteX11" fmla="*/ 2600754 w 10812969"/>
                <a:gd name="connsiteY11" fmla="*/ 26826 h 1379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812969" h="1379299">
                  <a:moveTo>
                    <a:pt x="2595338" y="0"/>
                  </a:moveTo>
                  <a:lnTo>
                    <a:pt x="10740735" y="0"/>
                  </a:lnTo>
                  <a:cubicBezTo>
                    <a:pt x="10780629" y="0"/>
                    <a:pt x="10812969" y="32340"/>
                    <a:pt x="10812969" y="72234"/>
                  </a:cubicBezTo>
                  <a:lnTo>
                    <a:pt x="10812969" y="1307065"/>
                  </a:lnTo>
                  <a:cubicBezTo>
                    <a:pt x="10812969" y="1346959"/>
                    <a:pt x="10780629" y="1379299"/>
                    <a:pt x="10740735" y="1379299"/>
                  </a:cubicBezTo>
                  <a:lnTo>
                    <a:pt x="72234" y="1379299"/>
                  </a:lnTo>
                  <a:cubicBezTo>
                    <a:pt x="32340" y="1379299"/>
                    <a:pt x="0" y="1346959"/>
                    <a:pt x="0" y="1307065"/>
                  </a:cubicBezTo>
                  <a:lnTo>
                    <a:pt x="0" y="402808"/>
                  </a:lnTo>
                  <a:lnTo>
                    <a:pt x="6004" y="404020"/>
                  </a:lnTo>
                  <a:lnTo>
                    <a:pt x="2525877" y="404020"/>
                  </a:lnTo>
                  <a:cubicBezTo>
                    <a:pt x="2567230" y="404020"/>
                    <a:pt x="2600754" y="370496"/>
                    <a:pt x="2600754" y="329143"/>
                  </a:cubicBezTo>
                  <a:lnTo>
                    <a:pt x="2600754" y="26826"/>
                  </a:lnTo>
                  <a:close/>
                </a:path>
              </a:pathLst>
            </a:custGeom>
            <a:solidFill>
              <a:srgbClr val="FD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latin typeface="Spoqa Han Sans Neo" panose="020B0500000000000000" pitchFamily="50" charset="-127"/>
                <a:ea typeface="Spoqa Han Sans Neo" panose="020B0500000000000000" pitchFamily="50" charset="-127"/>
              </a:endParaRP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CDE4296E-770A-42E6-9ABC-2BE98CA77A3E}"/>
                </a:ext>
              </a:extLst>
            </p:cNvPr>
            <p:cNvSpPr/>
            <p:nvPr/>
          </p:nvSpPr>
          <p:spPr>
            <a:xfrm>
              <a:off x="538990" y="1580713"/>
              <a:ext cx="2561562" cy="345767"/>
            </a:xfrm>
            <a:prstGeom prst="roundRect">
              <a:avLst>
                <a:gd name="adj" fmla="val 16563"/>
              </a:avLst>
            </a:prstGeom>
            <a:solidFill>
              <a:srgbClr val="F7A7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Spoqa Han Sans Neo" panose="020B0500000000000000" pitchFamily="50" charset="-127"/>
                  <a:ea typeface="Spoqa Han Sans Neo" panose="020B0500000000000000" pitchFamily="50" charset="-127"/>
                </a:rPr>
                <a:t>데이터 저장 및 추출</a:t>
              </a: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A0E41F43-E539-4042-B5EC-021606F908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537" y="556452"/>
            <a:ext cx="4513312" cy="319026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108B328-440F-4DF0-9FCE-16114291922F}"/>
              </a:ext>
            </a:extLst>
          </p:cNvPr>
          <p:cNvSpPr txBox="1"/>
          <p:nvPr/>
        </p:nvSpPr>
        <p:spPr>
          <a:xfrm>
            <a:off x="771090" y="1869754"/>
            <a:ext cx="65553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Customer_info.csv, Discount_info.csv, Marketing_info.csv, Onlinesales_info.csv, Tax_info.csv </a:t>
            </a: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파일 저장</a:t>
            </a:r>
            <a:endParaRPr lang="en-US" altLang="ko-KR" sz="1600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600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약 </a:t>
            </a:r>
            <a:r>
              <a:rPr lang="en-US" altLang="ko-KR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5</a:t>
            </a: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만개의 고객정보 데이터 통합 및 추출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D7B3046-4DB7-4324-9DBA-C09E6ED2CE4B}"/>
              </a:ext>
            </a:extLst>
          </p:cNvPr>
          <p:cNvSpPr txBox="1"/>
          <p:nvPr/>
        </p:nvSpPr>
        <p:spPr>
          <a:xfrm>
            <a:off x="771090" y="3807984"/>
            <a:ext cx="65553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하나의 거래 </a:t>
            </a:r>
            <a:r>
              <a:rPr lang="en-US" altLang="ko-KR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ID</a:t>
            </a: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에 여러 명의 고객 </a:t>
            </a:r>
            <a:r>
              <a:rPr lang="en-US" altLang="ko-KR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ID</a:t>
            </a: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의 정보가 저장되어 있어 고객 </a:t>
            </a:r>
            <a:r>
              <a:rPr lang="en-US" altLang="ko-KR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ID</a:t>
            </a: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의 뒤 </a:t>
            </a:r>
            <a:r>
              <a:rPr lang="en-US" altLang="ko-KR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4</a:t>
            </a: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자리를 거래 </a:t>
            </a:r>
            <a:r>
              <a:rPr lang="en-US" altLang="ko-KR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ID</a:t>
            </a: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와 합쳐 고유 거래 </a:t>
            </a:r>
            <a:r>
              <a:rPr lang="en-US" altLang="ko-KR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ID </a:t>
            </a: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생성</a:t>
            </a:r>
            <a:endParaRPr lang="en-US" altLang="ko-KR" sz="1600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  <a:p>
            <a:pPr marL="171450" indent="-171450" latinLnBrk="0">
              <a:buFont typeface="Arial" panose="020B0604020202020204" pitchFamily="34" charset="0"/>
              <a:buChar char="•"/>
            </a:pPr>
            <a:endParaRPr lang="en-US" altLang="ko-KR" sz="1600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가설 검증 및 상관관계 분석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D46C413-8904-4BAE-980E-12F7342336CE}"/>
              </a:ext>
            </a:extLst>
          </p:cNvPr>
          <p:cNvSpPr txBox="1"/>
          <p:nvPr/>
        </p:nvSpPr>
        <p:spPr>
          <a:xfrm>
            <a:off x="771090" y="5685038"/>
            <a:ext cx="65553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데이터 차트 시각화</a:t>
            </a:r>
            <a:endParaRPr lang="en-US" altLang="ko-KR" sz="1600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  <a:p>
            <a:pPr marL="171450" indent="-171450" latinLnBrk="0">
              <a:buFont typeface="Arial" panose="020B0604020202020204" pitchFamily="34" charset="0"/>
              <a:buChar char="•"/>
            </a:pPr>
            <a:endParaRPr lang="en-US" altLang="ko-KR" sz="1600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  <a:p>
            <a:pPr marL="171450" indent="-171450" latinLnBrk="0">
              <a:buFont typeface="Arial" panose="020B0604020202020204" pitchFamily="34" charset="0"/>
              <a:buChar char="•"/>
            </a:pPr>
            <a:endParaRPr lang="en-US" altLang="ko-KR" sz="1600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마케터에게 제시할 대시보드 구성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F2B142-9495-4454-A767-78E67178836C}"/>
              </a:ext>
            </a:extLst>
          </p:cNvPr>
          <p:cNvSpPr txBox="1"/>
          <p:nvPr/>
        </p:nvSpPr>
        <p:spPr>
          <a:xfrm>
            <a:off x="2078122" y="901443"/>
            <a:ext cx="9500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분석한 내용을 마케터에게 효과적으로 전달하기 위해 대시보드 제작</a:t>
            </a:r>
            <a:endParaRPr lang="en-US" altLang="ko-KR" sz="1200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4176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순서도: 수행의 시작/종료 27">
            <a:extLst>
              <a:ext uri="{FF2B5EF4-FFF2-40B4-BE49-F238E27FC236}">
                <a16:creationId xmlns:a16="http://schemas.microsoft.com/office/drawing/2014/main" id="{8D560D8F-7FCC-45FD-AC01-740E791D433E}"/>
              </a:ext>
            </a:extLst>
          </p:cNvPr>
          <p:cNvSpPr/>
          <p:nvPr/>
        </p:nvSpPr>
        <p:spPr>
          <a:xfrm>
            <a:off x="1593689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분석 개요</a:t>
            </a: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5082D747-E889-4FD1-9FCB-0A0C8776A0BC}"/>
              </a:ext>
            </a:extLst>
          </p:cNvPr>
          <p:cNvSpPr/>
          <p:nvPr/>
        </p:nvSpPr>
        <p:spPr>
          <a:xfrm>
            <a:off x="0" y="599090"/>
            <a:ext cx="12192001" cy="6295997"/>
          </a:xfrm>
          <a:custGeom>
            <a:avLst/>
            <a:gdLst>
              <a:gd name="connsiteX0" fmla="*/ 233896 w 12192001"/>
              <a:gd name="connsiteY0" fmla="*/ 0 h 6295997"/>
              <a:gd name="connsiteX1" fmla="*/ 11958106 w 12192001"/>
              <a:gd name="connsiteY1" fmla="*/ 0 h 6295997"/>
              <a:gd name="connsiteX2" fmla="*/ 12192001 w 12192001"/>
              <a:gd name="connsiteY2" fmla="*/ 233895 h 6295997"/>
              <a:gd name="connsiteX3" fmla="*/ 12192001 w 12192001"/>
              <a:gd name="connsiteY3" fmla="*/ 6025015 h 6295997"/>
              <a:gd name="connsiteX4" fmla="*/ 12192000 w 12192001"/>
              <a:gd name="connsiteY4" fmla="*/ 6025021 h 6295997"/>
              <a:gd name="connsiteX5" fmla="*/ 12192000 w 12192001"/>
              <a:gd name="connsiteY5" fmla="*/ 6295997 h 6295997"/>
              <a:gd name="connsiteX6" fmla="*/ 0 w 12192001"/>
              <a:gd name="connsiteY6" fmla="*/ 6295997 h 6295997"/>
              <a:gd name="connsiteX7" fmla="*/ 0 w 12192001"/>
              <a:gd name="connsiteY7" fmla="*/ 5192110 h 6295997"/>
              <a:gd name="connsiteX8" fmla="*/ 1 w 12192001"/>
              <a:gd name="connsiteY8" fmla="*/ 5192110 h 6295997"/>
              <a:gd name="connsiteX9" fmla="*/ 1 w 12192001"/>
              <a:gd name="connsiteY9" fmla="*/ 233895 h 6295997"/>
              <a:gd name="connsiteX10" fmla="*/ 233896 w 12192001"/>
              <a:gd name="connsiteY10" fmla="*/ 0 h 6295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1" h="6295997">
                <a:moveTo>
                  <a:pt x="233896" y="0"/>
                </a:moveTo>
                <a:lnTo>
                  <a:pt x="11958106" y="0"/>
                </a:lnTo>
                <a:cubicBezTo>
                  <a:pt x="12087283" y="0"/>
                  <a:pt x="12192001" y="104718"/>
                  <a:pt x="12192001" y="233895"/>
                </a:cubicBezTo>
                <a:lnTo>
                  <a:pt x="12192001" y="6025015"/>
                </a:lnTo>
                <a:lnTo>
                  <a:pt x="12192000" y="6025021"/>
                </a:lnTo>
                <a:lnTo>
                  <a:pt x="12192000" y="6295997"/>
                </a:lnTo>
                <a:lnTo>
                  <a:pt x="0" y="6295997"/>
                </a:lnTo>
                <a:lnTo>
                  <a:pt x="0" y="5192110"/>
                </a:lnTo>
                <a:lnTo>
                  <a:pt x="1" y="5192110"/>
                </a:lnTo>
                <a:lnTo>
                  <a:pt x="1" y="233895"/>
                </a:lnTo>
                <a:cubicBezTo>
                  <a:pt x="1" y="104718"/>
                  <a:pt x="104719" y="0"/>
                  <a:pt x="23389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35" name="순서도: 수행의 시작/종료 34">
            <a:extLst>
              <a:ext uri="{FF2B5EF4-FFF2-40B4-BE49-F238E27FC236}">
                <a16:creationId xmlns:a16="http://schemas.microsoft.com/office/drawing/2014/main" id="{FC17A009-A104-4643-B5EE-6026072F7E94}"/>
              </a:ext>
            </a:extLst>
          </p:cNvPr>
          <p:cNvSpPr/>
          <p:nvPr/>
        </p:nvSpPr>
        <p:spPr>
          <a:xfrm>
            <a:off x="2809934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데이터셋</a:t>
            </a:r>
          </a:p>
        </p:txBody>
      </p:sp>
      <p:sp>
        <p:nvSpPr>
          <p:cNvPr id="36" name="순서도: 수행의 시작/종료 35">
            <a:extLst>
              <a:ext uri="{FF2B5EF4-FFF2-40B4-BE49-F238E27FC236}">
                <a16:creationId xmlns:a16="http://schemas.microsoft.com/office/drawing/2014/main" id="{2110E0C8-956D-4751-AAF2-2615B0C1D3AE}"/>
              </a:ext>
            </a:extLst>
          </p:cNvPr>
          <p:cNvSpPr/>
          <p:nvPr/>
        </p:nvSpPr>
        <p:spPr>
          <a:xfrm>
            <a:off x="4026179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RFM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37" name="순서도: 수행의 시작/종료 36">
            <a:extLst>
              <a:ext uri="{FF2B5EF4-FFF2-40B4-BE49-F238E27FC236}">
                <a16:creationId xmlns:a16="http://schemas.microsoft.com/office/drawing/2014/main" id="{B4FA9908-9135-4DA2-A9EA-7A726BF66D98}"/>
              </a:ext>
            </a:extLst>
          </p:cNvPr>
          <p:cNvSpPr/>
          <p:nvPr/>
        </p:nvSpPr>
        <p:spPr>
          <a:xfrm>
            <a:off x="5242424" y="156738"/>
            <a:ext cx="1144255" cy="271498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고객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Segment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38" name="순서도: 수행의 시작/종료 37">
            <a:extLst>
              <a:ext uri="{FF2B5EF4-FFF2-40B4-BE49-F238E27FC236}">
                <a16:creationId xmlns:a16="http://schemas.microsoft.com/office/drawing/2014/main" id="{61C9AC5B-B0C6-46A3-AEC5-74CBE7E260D0}"/>
              </a:ext>
            </a:extLst>
          </p:cNvPr>
          <p:cNvSpPr/>
          <p:nvPr/>
        </p:nvSpPr>
        <p:spPr>
          <a:xfrm>
            <a:off x="6634057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마케팅</a:t>
            </a:r>
          </a:p>
        </p:txBody>
      </p:sp>
      <p:sp>
        <p:nvSpPr>
          <p:cNvPr id="39" name="순서도: 수행의 시작/종료 38">
            <a:extLst>
              <a:ext uri="{FF2B5EF4-FFF2-40B4-BE49-F238E27FC236}">
                <a16:creationId xmlns:a16="http://schemas.microsoft.com/office/drawing/2014/main" id="{D871EF3A-7980-4BCF-AAD1-2DAA69C54165}"/>
              </a:ext>
            </a:extLst>
          </p:cNvPr>
          <p:cNvSpPr/>
          <p:nvPr/>
        </p:nvSpPr>
        <p:spPr>
          <a:xfrm>
            <a:off x="7850302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인사이트</a:t>
            </a:r>
          </a:p>
        </p:txBody>
      </p:sp>
      <p:sp>
        <p:nvSpPr>
          <p:cNvPr id="40" name="순서도: 수행의 시작/종료 39">
            <a:extLst>
              <a:ext uri="{FF2B5EF4-FFF2-40B4-BE49-F238E27FC236}">
                <a16:creationId xmlns:a16="http://schemas.microsoft.com/office/drawing/2014/main" id="{55C2790F-443A-4119-B966-6E9C28314DD7}"/>
              </a:ext>
            </a:extLst>
          </p:cNvPr>
          <p:cNvSpPr/>
          <p:nvPr/>
        </p:nvSpPr>
        <p:spPr>
          <a:xfrm>
            <a:off x="9066545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대시보드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691FBD-EB06-4C2D-91DE-8E4993780146}"/>
              </a:ext>
            </a:extLst>
          </p:cNvPr>
          <p:cNvSpPr txBox="1"/>
          <p:nvPr/>
        </p:nvSpPr>
        <p:spPr>
          <a:xfrm>
            <a:off x="4659599" y="6301152"/>
            <a:ext cx="2309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&lt;</a:t>
            </a:r>
            <a:r>
              <a:rPr lang="ko-KR" altLang="en-US" sz="10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그림 </a:t>
            </a:r>
            <a:r>
              <a:rPr lang="en-US" altLang="ko-KR" sz="10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1&gt; </a:t>
            </a:r>
            <a:r>
              <a:rPr lang="ko-KR" altLang="en-US" sz="1000" dirty="0" err="1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데이커머스</a:t>
            </a:r>
            <a:r>
              <a:rPr lang="ko-KR" altLang="en-US" sz="10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 </a:t>
            </a:r>
            <a:r>
              <a:rPr lang="en-US" altLang="ko-KR" sz="10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1</a:t>
            </a:r>
            <a:r>
              <a:rPr lang="ko-KR" altLang="en-US" sz="10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년치 판매 데이터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F3ABA5-FEA8-41C4-BC33-4C2FC89F7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30621" cy="63062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764BA82-D07D-4D7C-93C8-D018AFD85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5683" y="3785901"/>
            <a:ext cx="9280634" cy="2515251"/>
          </a:xfrm>
          <a:prstGeom prst="rect">
            <a:avLst/>
          </a:prstGeom>
        </p:spPr>
      </p:pic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7A3BABDD-7148-4F71-8DF3-726AF03608D4}"/>
              </a:ext>
            </a:extLst>
          </p:cNvPr>
          <p:cNvSpPr/>
          <p:nvPr/>
        </p:nvSpPr>
        <p:spPr>
          <a:xfrm>
            <a:off x="1806971" y="1452939"/>
            <a:ext cx="3508973" cy="2194723"/>
          </a:xfrm>
          <a:custGeom>
            <a:avLst/>
            <a:gdLst>
              <a:gd name="connsiteX0" fmla="*/ 1867176 w 3508973"/>
              <a:gd name="connsiteY0" fmla="*/ 0 h 2194723"/>
              <a:gd name="connsiteX1" fmla="*/ 3341955 w 3508973"/>
              <a:gd name="connsiteY1" fmla="*/ 0 h 2194723"/>
              <a:gd name="connsiteX2" fmla="*/ 3508973 w 3508973"/>
              <a:gd name="connsiteY2" fmla="*/ 167018 h 2194723"/>
              <a:gd name="connsiteX3" fmla="*/ 3508973 w 3508973"/>
              <a:gd name="connsiteY3" fmla="*/ 2027705 h 2194723"/>
              <a:gd name="connsiteX4" fmla="*/ 3341955 w 3508973"/>
              <a:gd name="connsiteY4" fmla="*/ 2194723 h 2194723"/>
              <a:gd name="connsiteX5" fmla="*/ 167018 w 3508973"/>
              <a:gd name="connsiteY5" fmla="*/ 2194723 h 2194723"/>
              <a:gd name="connsiteX6" fmla="*/ 0 w 3508973"/>
              <a:gd name="connsiteY6" fmla="*/ 2027705 h 2194723"/>
              <a:gd name="connsiteX7" fmla="*/ 0 w 3508973"/>
              <a:gd name="connsiteY7" fmla="*/ 502438 h 2194723"/>
              <a:gd name="connsiteX8" fmla="*/ 1755875 w 3508973"/>
              <a:gd name="connsiteY8" fmla="*/ 502438 h 2194723"/>
              <a:gd name="connsiteX9" fmla="*/ 1867176 w 3508973"/>
              <a:gd name="connsiteY9" fmla="*/ 391137 h 2194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08973" h="2194723">
                <a:moveTo>
                  <a:pt x="1867176" y="0"/>
                </a:moveTo>
                <a:lnTo>
                  <a:pt x="3341955" y="0"/>
                </a:lnTo>
                <a:cubicBezTo>
                  <a:pt x="3434196" y="0"/>
                  <a:pt x="3508973" y="74777"/>
                  <a:pt x="3508973" y="167018"/>
                </a:cubicBezTo>
                <a:lnTo>
                  <a:pt x="3508973" y="2027705"/>
                </a:lnTo>
                <a:cubicBezTo>
                  <a:pt x="3508973" y="2119946"/>
                  <a:pt x="3434196" y="2194723"/>
                  <a:pt x="3341955" y="2194723"/>
                </a:cubicBezTo>
                <a:lnTo>
                  <a:pt x="167018" y="2194723"/>
                </a:lnTo>
                <a:cubicBezTo>
                  <a:pt x="74777" y="2194723"/>
                  <a:pt x="0" y="2119946"/>
                  <a:pt x="0" y="2027705"/>
                </a:cubicBezTo>
                <a:lnTo>
                  <a:pt x="0" y="502438"/>
                </a:lnTo>
                <a:lnTo>
                  <a:pt x="1755875" y="502438"/>
                </a:lnTo>
                <a:cubicBezTo>
                  <a:pt x="1817345" y="502438"/>
                  <a:pt x="1867176" y="452607"/>
                  <a:pt x="1867176" y="391137"/>
                </a:cubicBezTo>
                <a:close/>
              </a:path>
            </a:pathLst>
          </a:custGeom>
          <a:solidFill>
            <a:srgbClr val="FDE7E7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D53E68-7EBE-40DF-BC6D-4B9689224101}"/>
              </a:ext>
            </a:extLst>
          </p:cNvPr>
          <p:cNvSpPr txBox="1"/>
          <p:nvPr/>
        </p:nvSpPr>
        <p:spPr>
          <a:xfrm>
            <a:off x="1991706" y="2063098"/>
            <a:ext cx="31723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Customer_info</a:t>
            </a:r>
            <a:r>
              <a:rPr lang="en-US" altLang="ko-KR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, </a:t>
            </a:r>
            <a:r>
              <a:rPr lang="en-US" altLang="ko-KR" sz="1600" dirty="0" err="1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Tax_info</a:t>
            </a:r>
            <a:r>
              <a:rPr lang="en-US" altLang="ko-KR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, </a:t>
            </a:r>
            <a:r>
              <a:rPr lang="en-US" altLang="ko-KR" sz="1600" dirty="0" err="1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Onlinesales_info</a:t>
            </a:r>
            <a:r>
              <a:rPr lang="en-US" altLang="ko-KR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, </a:t>
            </a:r>
            <a:r>
              <a:rPr lang="en-US" altLang="ko-KR" sz="1600" dirty="0" err="1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Discount_info</a:t>
            </a:r>
            <a:r>
              <a:rPr lang="en-US" altLang="ko-KR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 </a:t>
            </a: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테이블 을 고객 </a:t>
            </a:r>
            <a:r>
              <a:rPr lang="en-US" altLang="ko-KR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ID</a:t>
            </a: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를 기준으로 통합</a:t>
            </a:r>
            <a:endParaRPr lang="en-US" altLang="ko-KR" sz="1600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1B04000-C511-4ED3-90FD-DA9A5340675B}"/>
              </a:ext>
            </a:extLst>
          </p:cNvPr>
          <p:cNvSpPr/>
          <p:nvPr/>
        </p:nvSpPr>
        <p:spPr>
          <a:xfrm>
            <a:off x="1808896" y="1452939"/>
            <a:ext cx="1818886" cy="450846"/>
          </a:xfrm>
          <a:prstGeom prst="roundRect">
            <a:avLst/>
          </a:prstGeom>
          <a:solidFill>
            <a:srgbClr val="F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데이터 통합</a:t>
            </a:r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345C4677-F20C-446B-8D63-7D92426DF906}"/>
              </a:ext>
            </a:extLst>
          </p:cNvPr>
          <p:cNvSpPr/>
          <p:nvPr/>
        </p:nvSpPr>
        <p:spPr>
          <a:xfrm>
            <a:off x="6869616" y="1452939"/>
            <a:ext cx="3508973" cy="2194723"/>
          </a:xfrm>
          <a:custGeom>
            <a:avLst/>
            <a:gdLst>
              <a:gd name="connsiteX0" fmla="*/ 1867176 w 3508973"/>
              <a:gd name="connsiteY0" fmla="*/ 0 h 2194723"/>
              <a:gd name="connsiteX1" fmla="*/ 3341955 w 3508973"/>
              <a:gd name="connsiteY1" fmla="*/ 0 h 2194723"/>
              <a:gd name="connsiteX2" fmla="*/ 3508973 w 3508973"/>
              <a:gd name="connsiteY2" fmla="*/ 167018 h 2194723"/>
              <a:gd name="connsiteX3" fmla="*/ 3508973 w 3508973"/>
              <a:gd name="connsiteY3" fmla="*/ 2027705 h 2194723"/>
              <a:gd name="connsiteX4" fmla="*/ 3341955 w 3508973"/>
              <a:gd name="connsiteY4" fmla="*/ 2194723 h 2194723"/>
              <a:gd name="connsiteX5" fmla="*/ 167018 w 3508973"/>
              <a:gd name="connsiteY5" fmla="*/ 2194723 h 2194723"/>
              <a:gd name="connsiteX6" fmla="*/ 0 w 3508973"/>
              <a:gd name="connsiteY6" fmla="*/ 2027705 h 2194723"/>
              <a:gd name="connsiteX7" fmla="*/ 0 w 3508973"/>
              <a:gd name="connsiteY7" fmla="*/ 502438 h 2194723"/>
              <a:gd name="connsiteX8" fmla="*/ 1755875 w 3508973"/>
              <a:gd name="connsiteY8" fmla="*/ 502438 h 2194723"/>
              <a:gd name="connsiteX9" fmla="*/ 1867176 w 3508973"/>
              <a:gd name="connsiteY9" fmla="*/ 391137 h 2194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08973" h="2194723">
                <a:moveTo>
                  <a:pt x="1867176" y="0"/>
                </a:moveTo>
                <a:lnTo>
                  <a:pt x="3341955" y="0"/>
                </a:lnTo>
                <a:cubicBezTo>
                  <a:pt x="3434196" y="0"/>
                  <a:pt x="3508973" y="74777"/>
                  <a:pt x="3508973" y="167018"/>
                </a:cubicBezTo>
                <a:lnTo>
                  <a:pt x="3508973" y="2027705"/>
                </a:lnTo>
                <a:cubicBezTo>
                  <a:pt x="3508973" y="2119946"/>
                  <a:pt x="3434196" y="2194723"/>
                  <a:pt x="3341955" y="2194723"/>
                </a:cubicBezTo>
                <a:lnTo>
                  <a:pt x="167018" y="2194723"/>
                </a:lnTo>
                <a:cubicBezTo>
                  <a:pt x="74777" y="2194723"/>
                  <a:pt x="0" y="2119946"/>
                  <a:pt x="0" y="2027705"/>
                </a:cubicBezTo>
                <a:lnTo>
                  <a:pt x="0" y="502438"/>
                </a:lnTo>
                <a:lnTo>
                  <a:pt x="1755875" y="502438"/>
                </a:lnTo>
                <a:cubicBezTo>
                  <a:pt x="1817345" y="502438"/>
                  <a:pt x="1867176" y="452607"/>
                  <a:pt x="1867176" y="391137"/>
                </a:cubicBezTo>
                <a:close/>
              </a:path>
            </a:pathLst>
          </a:custGeom>
          <a:solidFill>
            <a:srgbClr val="FDE7E7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1D9DE2A-3E8E-4F82-903F-7DABFF2215CD}"/>
              </a:ext>
            </a:extLst>
          </p:cNvPr>
          <p:cNvSpPr/>
          <p:nvPr/>
        </p:nvSpPr>
        <p:spPr>
          <a:xfrm>
            <a:off x="6871541" y="1452939"/>
            <a:ext cx="1818886" cy="450846"/>
          </a:xfrm>
          <a:prstGeom prst="roundRect">
            <a:avLst/>
          </a:prstGeom>
          <a:solidFill>
            <a:srgbClr val="F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고객 정보 추가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A62CD3-4007-4AFA-959E-286150D97755}"/>
              </a:ext>
            </a:extLst>
          </p:cNvPr>
          <p:cNvSpPr txBox="1"/>
          <p:nvPr/>
        </p:nvSpPr>
        <p:spPr>
          <a:xfrm>
            <a:off x="7037949" y="2065473"/>
            <a:ext cx="33470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거래 </a:t>
            </a:r>
            <a:r>
              <a:rPr lang="en-US" altLang="ko-KR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ID</a:t>
            </a: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별 </a:t>
            </a:r>
            <a:r>
              <a:rPr lang="ko-KR" altLang="en-US" sz="1600" dirty="0" err="1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배송료를</a:t>
            </a: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 한번씩 적용하여 최종</a:t>
            </a:r>
            <a:r>
              <a:rPr lang="en-US" altLang="ko-KR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_</a:t>
            </a: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비용에 대한 정보 추가</a:t>
            </a:r>
            <a:endParaRPr lang="en-US" altLang="ko-KR" sz="1600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altLang="ko-KR" sz="1600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최종</a:t>
            </a:r>
            <a:r>
              <a:rPr lang="en-US" altLang="ko-KR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_</a:t>
            </a: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비용을 통해 고객 </a:t>
            </a:r>
            <a:r>
              <a:rPr lang="en-US" altLang="ko-KR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ID</a:t>
            </a: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별 고객 등급과</a:t>
            </a:r>
            <a:r>
              <a:rPr lang="en-US" altLang="ko-KR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, </a:t>
            </a: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활동여부에 대한 정보 추가</a:t>
            </a:r>
            <a:endParaRPr lang="en-US" altLang="ko-KR" sz="1600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altLang="ko-KR" sz="1600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altLang="ko-KR" sz="1600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43" name="순서도: 수행의 시작/종료 42">
            <a:extLst>
              <a:ext uri="{FF2B5EF4-FFF2-40B4-BE49-F238E27FC236}">
                <a16:creationId xmlns:a16="http://schemas.microsoft.com/office/drawing/2014/main" id="{39354EA6-EEF5-46FA-B812-F02B222E8DB1}"/>
              </a:ext>
            </a:extLst>
          </p:cNvPr>
          <p:cNvSpPr/>
          <p:nvPr/>
        </p:nvSpPr>
        <p:spPr>
          <a:xfrm>
            <a:off x="407606" y="811072"/>
            <a:ext cx="1416231" cy="457742"/>
          </a:xfrm>
          <a:prstGeom prst="flowChartTerminator">
            <a:avLst/>
          </a:prstGeom>
          <a:noFill/>
          <a:ln w="38100">
            <a:solidFill>
              <a:srgbClr val="FDE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데이터 정보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84E4568-421A-4EB4-9630-43D51BA63EAC}"/>
              </a:ext>
            </a:extLst>
          </p:cNvPr>
          <p:cNvSpPr txBox="1"/>
          <p:nvPr/>
        </p:nvSpPr>
        <p:spPr>
          <a:xfrm>
            <a:off x="2078122" y="901443"/>
            <a:ext cx="9500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약 </a:t>
            </a:r>
            <a:r>
              <a:rPr lang="en-US" altLang="ko-KR" sz="1200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5</a:t>
            </a:r>
            <a:r>
              <a:rPr lang="ko-KR" altLang="en-US" sz="1200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만개의 </a:t>
            </a:r>
            <a:r>
              <a:rPr lang="en-US" altLang="ko-KR" sz="1200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2019</a:t>
            </a:r>
            <a:r>
              <a:rPr lang="ko-KR" altLang="en-US" sz="1200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년 </a:t>
            </a:r>
            <a:r>
              <a:rPr lang="en-US" altLang="ko-KR" sz="1200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1</a:t>
            </a:r>
            <a:r>
              <a:rPr lang="ko-KR" altLang="en-US" sz="1200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년치 </a:t>
            </a:r>
            <a:r>
              <a:rPr lang="ko-KR" altLang="en-US" sz="1200" dirty="0" err="1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데이커머스</a:t>
            </a:r>
            <a:r>
              <a:rPr lang="ko-KR" altLang="en-US" sz="1200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 기업 판매 데이터</a:t>
            </a:r>
            <a:endParaRPr lang="en-US" altLang="ko-KR" sz="1200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8720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5082D747-E889-4FD1-9FCB-0A0C8776A0BC}"/>
              </a:ext>
            </a:extLst>
          </p:cNvPr>
          <p:cNvSpPr/>
          <p:nvPr/>
        </p:nvSpPr>
        <p:spPr>
          <a:xfrm>
            <a:off x="0" y="599090"/>
            <a:ext cx="12192001" cy="6295997"/>
          </a:xfrm>
          <a:custGeom>
            <a:avLst/>
            <a:gdLst>
              <a:gd name="connsiteX0" fmla="*/ 233896 w 12192001"/>
              <a:gd name="connsiteY0" fmla="*/ 0 h 6295997"/>
              <a:gd name="connsiteX1" fmla="*/ 11958106 w 12192001"/>
              <a:gd name="connsiteY1" fmla="*/ 0 h 6295997"/>
              <a:gd name="connsiteX2" fmla="*/ 12192001 w 12192001"/>
              <a:gd name="connsiteY2" fmla="*/ 233895 h 6295997"/>
              <a:gd name="connsiteX3" fmla="*/ 12192001 w 12192001"/>
              <a:gd name="connsiteY3" fmla="*/ 6025015 h 6295997"/>
              <a:gd name="connsiteX4" fmla="*/ 12192000 w 12192001"/>
              <a:gd name="connsiteY4" fmla="*/ 6025021 h 6295997"/>
              <a:gd name="connsiteX5" fmla="*/ 12192000 w 12192001"/>
              <a:gd name="connsiteY5" fmla="*/ 6295997 h 6295997"/>
              <a:gd name="connsiteX6" fmla="*/ 0 w 12192001"/>
              <a:gd name="connsiteY6" fmla="*/ 6295997 h 6295997"/>
              <a:gd name="connsiteX7" fmla="*/ 0 w 12192001"/>
              <a:gd name="connsiteY7" fmla="*/ 5192110 h 6295997"/>
              <a:gd name="connsiteX8" fmla="*/ 1 w 12192001"/>
              <a:gd name="connsiteY8" fmla="*/ 5192110 h 6295997"/>
              <a:gd name="connsiteX9" fmla="*/ 1 w 12192001"/>
              <a:gd name="connsiteY9" fmla="*/ 233895 h 6295997"/>
              <a:gd name="connsiteX10" fmla="*/ 233896 w 12192001"/>
              <a:gd name="connsiteY10" fmla="*/ 0 h 6295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1" h="6295997">
                <a:moveTo>
                  <a:pt x="233896" y="0"/>
                </a:moveTo>
                <a:lnTo>
                  <a:pt x="11958106" y="0"/>
                </a:lnTo>
                <a:cubicBezTo>
                  <a:pt x="12087283" y="0"/>
                  <a:pt x="12192001" y="104718"/>
                  <a:pt x="12192001" y="233895"/>
                </a:cubicBezTo>
                <a:lnTo>
                  <a:pt x="12192001" y="6025015"/>
                </a:lnTo>
                <a:lnTo>
                  <a:pt x="12192000" y="6025021"/>
                </a:lnTo>
                <a:lnTo>
                  <a:pt x="12192000" y="6295997"/>
                </a:lnTo>
                <a:lnTo>
                  <a:pt x="0" y="6295997"/>
                </a:lnTo>
                <a:lnTo>
                  <a:pt x="0" y="5192110"/>
                </a:lnTo>
                <a:lnTo>
                  <a:pt x="1" y="5192110"/>
                </a:lnTo>
                <a:lnTo>
                  <a:pt x="1" y="233895"/>
                </a:lnTo>
                <a:cubicBezTo>
                  <a:pt x="1" y="104718"/>
                  <a:pt x="104719" y="0"/>
                  <a:pt x="23389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28" name="순서도: 수행의 시작/종료 27">
            <a:extLst>
              <a:ext uri="{FF2B5EF4-FFF2-40B4-BE49-F238E27FC236}">
                <a16:creationId xmlns:a16="http://schemas.microsoft.com/office/drawing/2014/main" id="{8D560D8F-7FCC-45FD-AC01-740E791D433E}"/>
              </a:ext>
            </a:extLst>
          </p:cNvPr>
          <p:cNvSpPr/>
          <p:nvPr/>
        </p:nvSpPr>
        <p:spPr>
          <a:xfrm>
            <a:off x="1593689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분석 개요</a:t>
            </a:r>
          </a:p>
        </p:txBody>
      </p:sp>
      <p:sp>
        <p:nvSpPr>
          <p:cNvPr id="35" name="순서도: 수행의 시작/종료 34">
            <a:extLst>
              <a:ext uri="{FF2B5EF4-FFF2-40B4-BE49-F238E27FC236}">
                <a16:creationId xmlns:a16="http://schemas.microsoft.com/office/drawing/2014/main" id="{FC17A009-A104-4643-B5EE-6026072F7E94}"/>
              </a:ext>
            </a:extLst>
          </p:cNvPr>
          <p:cNvSpPr/>
          <p:nvPr/>
        </p:nvSpPr>
        <p:spPr>
          <a:xfrm>
            <a:off x="2809934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데이터셋</a:t>
            </a:r>
          </a:p>
        </p:txBody>
      </p:sp>
      <p:sp>
        <p:nvSpPr>
          <p:cNvPr id="36" name="순서도: 수행의 시작/종료 35">
            <a:extLst>
              <a:ext uri="{FF2B5EF4-FFF2-40B4-BE49-F238E27FC236}">
                <a16:creationId xmlns:a16="http://schemas.microsoft.com/office/drawing/2014/main" id="{2110E0C8-956D-4751-AAF2-2615B0C1D3AE}"/>
              </a:ext>
            </a:extLst>
          </p:cNvPr>
          <p:cNvSpPr/>
          <p:nvPr/>
        </p:nvSpPr>
        <p:spPr>
          <a:xfrm>
            <a:off x="4026179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RFM</a:t>
            </a:r>
            <a:endParaRPr lang="ko-KR" altLang="en-US" sz="1000" b="1" dirty="0">
              <a:solidFill>
                <a:schemeClr val="tx1"/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37" name="순서도: 수행의 시작/종료 36">
            <a:extLst>
              <a:ext uri="{FF2B5EF4-FFF2-40B4-BE49-F238E27FC236}">
                <a16:creationId xmlns:a16="http://schemas.microsoft.com/office/drawing/2014/main" id="{B4FA9908-9135-4DA2-A9EA-7A726BF66D98}"/>
              </a:ext>
            </a:extLst>
          </p:cNvPr>
          <p:cNvSpPr/>
          <p:nvPr/>
        </p:nvSpPr>
        <p:spPr>
          <a:xfrm>
            <a:off x="5242424" y="156738"/>
            <a:ext cx="1144255" cy="271498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고객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Segment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38" name="순서도: 수행의 시작/종료 37">
            <a:extLst>
              <a:ext uri="{FF2B5EF4-FFF2-40B4-BE49-F238E27FC236}">
                <a16:creationId xmlns:a16="http://schemas.microsoft.com/office/drawing/2014/main" id="{61C9AC5B-B0C6-46A3-AEC5-74CBE7E260D0}"/>
              </a:ext>
            </a:extLst>
          </p:cNvPr>
          <p:cNvSpPr/>
          <p:nvPr/>
        </p:nvSpPr>
        <p:spPr>
          <a:xfrm>
            <a:off x="6634057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마케팅</a:t>
            </a:r>
          </a:p>
        </p:txBody>
      </p:sp>
      <p:sp>
        <p:nvSpPr>
          <p:cNvPr id="39" name="순서도: 수행의 시작/종료 38">
            <a:extLst>
              <a:ext uri="{FF2B5EF4-FFF2-40B4-BE49-F238E27FC236}">
                <a16:creationId xmlns:a16="http://schemas.microsoft.com/office/drawing/2014/main" id="{D871EF3A-7980-4BCF-AAD1-2DAA69C54165}"/>
              </a:ext>
            </a:extLst>
          </p:cNvPr>
          <p:cNvSpPr/>
          <p:nvPr/>
        </p:nvSpPr>
        <p:spPr>
          <a:xfrm>
            <a:off x="7850302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인사이트</a:t>
            </a:r>
          </a:p>
        </p:txBody>
      </p:sp>
      <p:sp>
        <p:nvSpPr>
          <p:cNvPr id="40" name="순서도: 수행의 시작/종료 39">
            <a:extLst>
              <a:ext uri="{FF2B5EF4-FFF2-40B4-BE49-F238E27FC236}">
                <a16:creationId xmlns:a16="http://schemas.microsoft.com/office/drawing/2014/main" id="{55C2790F-443A-4119-B966-6E9C28314DD7}"/>
              </a:ext>
            </a:extLst>
          </p:cNvPr>
          <p:cNvSpPr/>
          <p:nvPr/>
        </p:nvSpPr>
        <p:spPr>
          <a:xfrm>
            <a:off x="9066545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대시보드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F3ABA5-FEA8-41C4-BC33-4C2FC89F7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30621" cy="63062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A41F9BE-BFAA-4B83-909C-D8550C6DF44B}"/>
              </a:ext>
            </a:extLst>
          </p:cNvPr>
          <p:cNvSpPr txBox="1"/>
          <p:nvPr/>
        </p:nvSpPr>
        <p:spPr>
          <a:xfrm>
            <a:off x="8334735" y="6159394"/>
            <a:ext cx="1764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&lt;</a:t>
            </a:r>
            <a:r>
              <a:rPr lang="ko-KR" altLang="en-US" sz="10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그림 </a:t>
            </a:r>
            <a:r>
              <a:rPr lang="en-US" altLang="ko-KR" sz="10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2&gt; RFM </a:t>
            </a:r>
            <a:r>
              <a:rPr lang="ko-KR" altLang="en-US" sz="1000" dirty="0" err="1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산점도</a:t>
            </a:r>
            <a:r>
              <a:rPr lang="ko-KR" altLang="en-US" sz="10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 그래프</a:t>
            </a:r>
          </a:p>
        </p:txBody>
      </p:sp>
      <p:sp>
        <p:nvSpPr>
          <p:cNvPr id="41" name="순서도: 수행의 시작/종료 40">
            <a:extLst>
              <a:ext uri="{FF2B5EF4-FFF2-40B4-BE49-F238E27FC236}">
                <a16:creationId xmlns:a16="http://schemas.microsoft.com/office/drawing/2014/main" id="{005F7055-7C1B-49E4-9965-D207275807AA}"/>
              </a:ext>
            </a:extLst>
          </p:cNvPr>
          <p:cNvSpPr/>
          <p:nvPr/>
        </p:nvSpPr>
        <p:spPr>
          <a:xfrm>
            <a:off x="407606" y="811072"/>
            <a:ext cx="1416231" cy="457742"/>
          </a:xfrm>
          <a:prstGeom prst="flowChartTerminator">
            <a:avLst/>
          </a:prstGeom>
          <a:noFill/>
          <a:ln w="38100">
            <a:solidFill>
              <a:srgbClr val="FDE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고객 분포도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BF20FD-85E6-47C0-83BF-273B91B26CCA}"/>
              </a:ext>
            </a:extLst>
          </p:cNvPr>
          <p:cNvSpPr txBox="1"/>
          <p:nvPr/>
        </p:nvSpPr>
        <p:spPr>
          <a:xfrm>
            <a:off x="2078122" y="812456"/>
            <a:ext cx="9500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RFM </a:t>
            </a:r>
            <a:r>
              <a:rPr lang="ko-KR" altLang="en-US" sz="1200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스코어와 </a:t>
            </a:r>
            <a:r>
              <a:rPr lang="en-US" altLang="ko-KR" sz="1200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E-commerce </a:t>
            </a:r>
            <a:r>
              <a:rPr lang="ko-KR" altLang="en-US" sz="1200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기업의 특성을 파악했을 때</a:t>
            </a:r>
            <a:r>
              <a:rPr lang="en-US" altLang="ko-KR" sz="1200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, </a:t>
            </a:r>
            <a:r>
              <a:rPr lang="ko-KR" altLang="en-US" sz="1200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당시 물건의 가격이 가장 싼 플랫폼의 물건을 구매하는 고객들이 많아 재구매율이 낮은 고객들이 많을 것으로 파악</a:t>
            </a:r>
            <a:endParaRPr lang="en-US" altLang="ko-KR" sz="1200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B2E63FB-358A-487C-A666-802793D4C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757" y="1664333"/>
            <a:ext cx="4988762" cy="443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41662022-E4AA-4C7D-8C09-3DC7CD09EED2}"/>
              </a:ext>
            </a:extLst>
          </p:cNvPr>
          <p:cNvGrpSpPr/>
          <p:nvPr/>
        </p:nvGrpSpPr>
        <p:grpSpPr>
          <a:xfrm>
            <a:off x="195845" y="1590380"/>
            <a:ext cx="5295040" cy="1409376"/>
            <a:chOff x="867103" y="1095977"/>
            <a:chExt cx="5295040" cy="1409376"/>
          </a:xfrm>
        </p:grpSpPr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EEB148F0-F624-4CB2-9A6E-0AA89EB652BD}"/>
                </a:ext>
              </a:extLst>
            </p:cNvPr>
            <p:cNvSpPr/>
            <p:nvPr/>
          </p:nvSpPr>
          <p:spPr>
            <a:xfrm>
              <a:off x="867103" y="1095977"/>
              <a:ext cx="5295040" cy="1409376"/>
            </a:xfrm>
            <a:custGeom>
              <a:avLst/>
              <a:gdLst>
                <a:gd name="connsiteX0" fmla="*/ 234896 w 5295040"/>
                <a:gd name="connsiteY0" fmla="*/ 0 h 1409376"/>
                <a:gd name="connsiteX1" fmla="*/ 5060144 w 5295040"/>
                <a:gd name="connsiteY1" fmla="*/ 0 h 1409376"/>
                <a:gd name="connsiteX2" fmla="*/ 5295040 w 5295040"/>
                <a:gd name="connsiteY2" fmla="*/ 234896 h 1409376"/>
                <a:gd name="connsiteX3" fmla="*/ 5295040 w 5295040"/>
                <a:gd name="connsiteY3" fmla="*/ 975665 h 1409376"/>
                <a:gd name="connsiteX4" fmla="*/ 4913911 w 5295040"/>
                <a:gd name="connsiteY4" fmla="*/ 975665 h 1409376"/>
                <a:gd name="connsiteX5" fmla="*/ 4790543 w 5295040"/>
                <a:gd name="connsiteY5" fmla="*/ 1099033 h 1409376"/>
                <a:gd name="connsiteX6" fmla="*/ 4790543 w 5295040"/>
                <a:gd name="connsiteY6" fmla="*/ 1409376 h 1409376"/>
                <a:gd name="connsiteX7" fmla="*/ 234896 w 5295040"/>
                <a:gd name="connsiteY7" fmla="*/ 1409376 h 1409376"/>
                <a:gd name="connsiteX8" fmla="*/ 0 w 5295040"/>
                <a:gd name="connsiteY8" fmla="*/ 1174480 h 1409376"/>
                <a:gd name="connsiteX9" fmla="*/ 0 w 5295040"/>
                <a:gd name="connsiteY9" fmla="*/ 234896 h 1409376"/>
                <a:gd name="connsiteX10" fmla="*/ 234896 w 5295040"/>
                <a:gd name="connsiteY10" fmla="*/ 0 h 140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95040" h="1409376">
                  <a:moveTo>
                    <a:pt x="234896" y="0"/>
                  </a:moveTo>
                  <a:lnTo>
                    <a:pt x="5060144" y="0"/>
                  </a:lnTo>
                  <a:cubicBezTo>
                    <a:pt x="5189873" y="0"/>
                    <a:pt x="5295040" y="105167"/>
                    <a:pt x="5295040" y="234896"/>
                  </a:cubicBezTo>
                  <a:lnTo>
                    <a:pt x="5295040" y="975665"/>
                  </a:lnTo>
                  <a:lnTo>
                    <a:pt x="4913911" y="975665"/>
                  </a:lnTo>
                  <a:cubicBezTo>
                    <a:pt x="4845777" y="975665"/>
                    <a:pt x="4790543" y="1030899"/>
                    <a:pt x="4790543" y="1099033"/>
                  </a:cubicBezTo>
                  <a:lnTo>
                    <a:pt x="4790543" y="1409376"/>
                  </a:lnTo>
                  <a:lnTo>
                    <a:pt x="234896" y="1409376"/>
                  </a:lnTo>
                  <a:cubicBezTo>
                    <a:pt x="105167" y="1409376"/>
                    <a:pt x="0" y="1304209"/>
                    <a:pt x="0" y="1174480"/>
                  </a:cubicBezTo>
                  <a:lnTo>
                    <a:pt x="0" y="234896"/>
                  </a:lnTo>
                  <a:cubicBezTo>
                    <a:pt x="0" y="105167"/>
                    <a:pt x="105167" y="0"/>
                    <a:pt x="234896" y="0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latin typeface="Spoqa Han Sans Neo" panose="020B0500000000000000" pitchFamily="50" charset="-127"/>
                <a:ea typeface="Spoqa Han Sans Neo" panose="020B0500000000000000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009E192-073C-4D6D-BF30-2FD43F1D6ED6}"/>
                </a:ext>
              </a:extLst>
            </p:cNvPr>
            <p:cNvSpPr txBox="1"/>
            <p:nvPr/>
          </p:nvSpPr>
          <p:spPr>
            <a:xfrm>
              <a:off x="1834920" y="1219286"/>
              <a:ext cx="3812850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/>
              <a:r>
                <a:rPr lang="en-US" altLang="ko-KR" sz="1600" b="1" dirty="0">
                  <a:latin typeface="Spoqa Han Sans Neo" panose="020B0500000000000000" pitchFamily="50" charset="-127"/>
                  <a:ea typeface="Spoqa Han Sans Neo" panose="020B0500000000000000" pitchFamily="50" charset="-127"/>
                </a:rPr>
                <a:t>Recency</a:t>
              </a:r>
              <a:r>
                <a:rPr lang="ko-KR" altLang="en-US" sz="1600" b="1" dirty="0">
                  <a:latin typeface="Spoqa Han Sans Neo" panose="020B0500000000000000" pitchFamily="50" charset="-127"/>
                  <a:ea typeface="Spoqa Han Sans Neo" panose="020B0500000000000000" pitchFamily="50" charset="-127"/>
                </a:rPr>
                <a:t> </a:t>
              </a:r>
              <a:r>
                <a:rPr lang="en-US" altLang="ko-KR" sz="1600" dirty="0">
                  <a:latin typeface="Spoqa Han Sans Neo" panose="020B0500000000000000" pitchFamily="50" charset="-127"/>
                  <a:ea typeface="Spoqa Han Sans Neo" panose="020B0500000000000000" pitchFamily="50" charset="-127"/>
                </a:rPr>
                <a:t>–</a:t>
              </a:r>
              <a:r>
                <a:rPr lang="ko-KR" altLang="en-US" sz="1600" dirty="0">
                  <a:latin typeface="Spoqa Han Sans Neo" panose="020B0500000000000000" pitchFamily="50" charset="-127"/>
                  <a:ea typeface="Spoqa Han Sans Neo" panose="020B0500000000000000" pitchFamily="50" charset="-127"/>
                </a:rPr>
                <a:t> 얼마나 최근에 구매를 했는가</a:t>
              </a:r>
              <a:r>
                <a:rPr lang="en-US" altLang="ko-KR" sz="1600" dirty="0">
                  <a:latin typeface="Spoqa Han Sans Neo" panose="020B0500000000000000" pitchFamily="50" charset="-127"/>
                  <a:ea typeface="Spoqa Han Sans Neo" panose="020B0500000000000000" pitchFamily="50" charset="-127"/>
                </a:rPr>
                <a:t>?</a:t>
              </a:r>
            </a:p>
            <a:p>
              <a:pPr marL="285750" indent="-285750" latinLnBrk="0">
                <a:buFont typeface="Arial" panose="020B0604020202020204" pitchFamily="34" charset="0"/>
                <a:buChar char="•"/>
              </a:pPr>
              <a:endParaRPr lang="en-US" altLang="ko-KR" sz="1600" dirty="0">
                <a:latin typeface="Spoqa Han Sans Neo" panose="020B0500000000000000" pitchFamily="50" charset="-127"/>
                <a:ea typeface="Spoqa Han Sans Neo" panose="020B0500000000000000" pitchFamily="50" charset="-127"/>
              </a:endParaRPr>
            </a:p>
            <a:p>
              <a:pPr marL="285750" indent="-285750" latinLnBrk="0"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latin typeface="Spoqa Han Sans Neo" panose="020B0500000000000000" pitchFamily="50" charset="-127"/>
                  <a:ea typeface="Spoqa Han Sans Neo" panose="020B0500000000000000" pitchFamily="50" charset="-127"/>
                </a:rPr>
                <a:t>2020</a:t>
              </a:r>
              <a:r>
                <a:rPr lang="ko-KR" altLang="en-US" sz="1600" dirty="0">
                  <a:latin typeface="Spoqa Han Sans Neo" panose="020B0500000000000000" pitchFamily="50" charset="-127"/>
                  <a:ea typeface="Spoqa Han Sans Neo" panose="020B0500000000000000" pitchFamily="50" charset="-127"/>
                </a:rPr>
                <a:t>년 </a:t>
              </a:r>
              <a:r>
                <a:rPr lang="en-US" altLang="ko-KR" sz="1600" dirty="0">
                  <a:latin typeface="Spoqa Han Sans Neo" panose="020B0500000000000000" pitchFamily="50" charset="-127"/>
                  <a:ea typeface="Spoqa Han Sans Neo" panose="020B0500000000000000" pitchFamily="50" charset="-127"/>
                </a:rPr>
                <a:t>01</a:t>
              </a:r>
              <a:r>
                <a:rPr lang="ko-KR" altLang="en-US" sz="1600" dirty="0">
                  <a:latin typeface="Spoqa Han Sans Neo" panose="020B0500000000000000" pitchFamily="50" charset="-127"/>
                  <a:ea typeface="Spoqa Han Sans Neo" panose="020B0500000000000000" pitchFamily="50" charset="-127"/>
                </a:rPr>
                <a:t>월 </a:t>
              </a:r>
              <a:r>
                <a:rPr lang="en-US" altLang="ko-KR" sz="1600" dirty="0">
                  <a:latin typeface="Spoqa Han Sans Neo" panose="020B0500000000000000" pitchFamily="50" charset="-127"/>
                  <a:ea typeface="Spoqa Han Sans Neo" panose="020B0500000000000000" pitchFamily="50" charset="-127"/>
                </a:rPr>
                <a:t>01</a:t>
              </a:r>
              <a:r>
                <a:rPr lang="ko-KR" altLang="en-US" sz="1600" dirty="0">
                  <a:latin typeface="Spoqa Han Sans Neo" panose="020B0500000000000000" pitchFamily="50" charset="-127"/>
                  <a:ea typeface="Spoqa Han Sans Neo" panose="020B0500000000000000" pitchFamily="50" charset="-127"/>
                </a:rPr>
                <a:t>일을 기준으로 가장 최근에 구매한 거래날짜와의 차이</a:t>
              </a:r>
              <a:endParaRPr lang="en-US" altLang="ko-KR" sz="1600" dirty="0">
                <a:latin typeface="Spoqa Han Sans Neo" panose="020B0500000000000000" pitchFamily="50" charset="-127"/>
                <a:ea typeface="Spoqa Han Sans Neo" panose="020B0500000000000000" pitchFamily="50" charset="-127"/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8ACEDC2A-0E7C-4871-B23D-085ED4DE4169}"/>
                </a:ext>
              </a:extLst>
            </p:cNvPr>
            <p:cNvSpPr/>
            <p:nvPr/>
          </p:nvSpPr>
          <p:spPr>
            <a:xfrm>
              <a:off x="5717628" y="2112579"/>
              <a:ext cx="444515" cy="392774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Spoqa Han Sans Neo" panose="020B0500000000000000" pitchFamily="50" charset="-127"/>
                  <a:ea typeface="Spoqa Han Sans Neo" panose="020B0500000000000000" pitchFamily="50" charset="-127"/>
                </a:rPr>
                <a:t>R</a:t>
              </a:r>
              <a:endParaRPr lang="ko-KR" altLang="en-US" dirty="0">
                <a:solidFill>
                  <a:schemeClr val="bg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endParaRP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E9F08BDA-E2E0-4BE2-9F9D-9281B7C15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227" y="1408222"/>
              <a:ext cx="784886" cy="784886"/>
            </a:xfrm>
            <a:prstGeom prst="rect">
              <a:avLst/>
            </a:prstGeom>
          </p:spPr>
        </p:pic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6CF4ED2-5427-4AB4-8082-668B8FE24239}"/>
              </a:ext>
            </a:extLst>
          </p:cNvPr>
          <p:cNvGrpSpPr/>
          <p:nvPr/>
        </p:nvGrpSpPr>
        <p:grpSpPr>
          <a:xfrm>
            <a:off x="195845" y="3160645"/>
            <a:ext cx="6815329" cy="1414764"/>
            <a:chOff x="800960" y="3090159"/>
            <a:chExt cx="6815329" cy="1414764"/>
          </a:xfrm>
        </p:grpSpPr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652059FA-103A-4700-A007-3073C82F7296}"/>
                </a:ext>
              </a:extLst>
            </p:cNvPr>
            <p:cNvSpPr/>
            <p:nvPr/>
          </p:nvSpPr>
          <p:spPr>
            <a:xfrm>
              <a:off x="800960" y="3090159"/>
              <a:ext cx="5295040" cy="1409376"/>
            </a:xfrm>
            <a:custGeom>
              <a:avLst/>
              <a:gdLst>
                <a:gd name="connsiteX0" fmla="*/ 234896 w 5295040"/>
                <a:gd name="connsiteY0" fmla="*/ 0 h 1409376"/>
                <a:gd name="connsiteX1" fmla="*/ 5060144 w 5295040"/>
                <a:gd name="connsiteY1" fmla="*/ 0 h 1409376"/>
                <a:gd name="connsiteX2" fmla="*/ 5295040 w 5295040"/>
                <a:gd name="connsiteY2" fmla="*/ 234896 h 1409376"/>
                <a:gd name="connsiteX3" fmla="*/ 5295040 w 5295040"/>
                <a:gd name="connsiteY3" fmla="*/ 975665 h 1409376"/>
                <a:gd name="connsiteX4" fmla="*/ 4913911 w 5295040"/>
                <a:gd name="connsiteY4" fmla="*/ 975665 h 1409376"/>
                <a:gd name="connsiteX5" fmla="*/ 4790543 w 5295040"/>
                <a:gd name="connsiteY5" fmla="*/ 1099033 h 1409376"/>
                <a:gd name="connsiteX6" fmla="*/ 4790543 w 5295040"/>
                <a:gd name="connsiteY6" fmla="*/ 1409376 h 1409376"/>
                <a:gd name="connsiteX7" fmla="*/ 234896 w 5295040"/>
                <a:gd name="connsiteY7" fmla="*/ 1409376 h 1409376"/>
                <a:gd name="connsiteX8" fmla="*/ 0 w 5295040"/>
                <a:gd name="connsiteY8" fmla="*/ 1174480 h 1409376"/>
                <a:gd name="connsiteX9" fmla="*/ 0 w 5295040"/>
                <a:gd name="connsiteY9" fmla="*/ 234896 h 1409376"/>
                <a:gd name="connsiteX10" fmla="*/ 234896 w 5295040"/>
                <a:gd name="connsiteY10" fmla="*/ 0 h 140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95040" h="1409376">
                  <a:moveTo>
                    <a:pt x="234896" y="0"/>
                  </a:moveTo>
                  <a:lnTo>
                    <a:pt x="5060144" y="0"/>
                  </a:lnTo>
                  <a:cubicBezTo>
                    <a:pt x="5189873" y="0"/>
                    <a:pt x="5295040" y="105167"/>
                    <a:pt x="5295040" y="234896"/>
                  </a:cubicBezTo>
                  <a:lnTo>
                    <a:pt x="5295040" y="975665"/>
                  </a:lnTo>
                  <a:lnTo>
                    <a:pt x="4913911" y="975665"/>
                  </a:lnTo>
                  <a:cubicBezTo>
                    <a:pt x="4845777" y="975665"/>
                    <a:pt x="4790543" y="1030899"/>
                    <a:pt x="4790543" y="1099033"/>
                  </a:cubicBezTo>
                  <a:lnTo>
                    <a:pt x="4790543" y="1409376"/>
                  </a:lnTo>
                  <a:lnTo>
                    <a:pt x="234896" y="1409376"/>
                  </a:lnTo>
                  <a:cubicBezTo>
                    <a:pt x="105167" y="1409376"/>
                    <a:pt x="0" y="1304209"/>
                    <a:pt x="0" y="1174480"/>
                  </a:cubicBezTo>
                  <a:lnTo>
                    <a:pt x="0" y="234896"/>
                  </a:lnTo>
                  <a:cubicBezTo>
                    <a:pt x="0" y="105167"/>
                    <a:pt x="105167" y="0"/>
                    <a:pt x="234896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latin typeface="Spoqa Han Sans Neo" panose="020B0500000000000000" pitchFamily="50" charset="-127"/>
                <a:ea typeface="Spoqa Han Sans Neo" panose="020B0500000000000000" pitchFamily="50" charset="-127"/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B37BDE82-3D7B-45DC-B453-A5236AE4C6B3}"/>
                </a:ext>
              </a:extLst>
            </p:cNvPr>
            <p:cNvSpPr/>
            <p:nvPr/>
          </p:nvSpPr>
          <p:spPr>
            <a:xfrm>
              <a:off x="5647770" y="4112149"/>
              <a:ext cx="444515" cy="39277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Spoqa Han Sans Neo" panose="020B0500000000000000" pitchFamily="50" charset="-127"/>
                  <a:ea typeface="Spoqa Han Sans Neo" panose="020B0500000000000000" pitchFamily="50" charset="-127"/>
                </a:rPr>
                <a:t>F</a:t>
              </a:r>
              <a:endParaRPr lang="ko-KR" altLang="en-US" dirty="0">
                <a:solidFill>
                  <a:schemeClr val="bg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AAE34C7-E256-4B8A-9F6E-074B9DBCC254}"/>
                </a:ext>
              </a:extLst>
            </p:cNvPr>
            <p:cNvSpPr txBox="1"/>
            <p:nvPr/>
          </p:nvSpPr>
          <p:spPr>
            <a:xfrm>
              <a:off x="1848284" y="3226287"/>
              <a:ext cx="5768005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/>
              <a:r>
                <a:rPr lang="en-US" altLang="ko-KR" sz="1600" b="1" dirty="0">
                  <a:latin typeface="Spoqa Han Sans Neo" panose="020B0500000000000000" pitchFamily="50" charset="-127"/>
                  <a:ea typeface="Spoqa Han Sans Neo" panose="020B0500000000000000" pitchFamily="50" charset="-127"/>
                </a:rPr>
                <a:t>Frequency</a:t>
              </a:r>
              <a:r>
                <a:rPr lang="ko-KR" altLang="en-US" sz="1600" dirty="0">
                  <a:latin typeface="Spoqa Han Sans Neo" panose="020B0500000000000000" pitchFamily="50" charset="-127"/>
                  <a:ea typeface="Spoqa Han Sans Neo" panose="020B0500000000000000" pitchFamily="50" charset="-127"/>
                </a:rPr>
                <a:t> </a:t>
              </a:r>
              <a:r>
                <a:rPr lang="en-US" altLang="ko-KR" sz="1600" dirty="0">
                  <a:latin typeface="Spoqa Han Sans Neo" panose="020B0500000000000000" pitchFamily="50" charset="-127"/>
                  <a:ea typeface="Spoqa Han Sans Neo" panose="020B0500000000000000" pitchFamily="50" charset="-127"/>
                </a:rPr>
                <a:t>–</a:t>
              </a:r>
              <a:r>
                <a:rPr lang="ko-KR" altLang="en-US" sz="1600" dirty="0">
                  <a:latin typeface="Spoqa Han Sans Neo" panose="020B0500000000000000" pitchFamily="50" charset="-127"/>
                  <a:ea typeface="Spoqa Han Sans Neo" panose="020B0500000000000000" pitchFamily="50" charset="-127"/>
                </a:rPr>
                <a:t> 얼마나 자주 구매했는가</a:t>
              </a:r>
              <a:r>
                <a:rPr lang="en-US" altLang="ko-KR" sz="1600" dirty="0">
                  <a:latin typeface="Spoqa Han Sans Neo" panose="020B0500000000000000" pitchFamily="50" charset="-127"/>
                  <a:ea typeface="Spoqa Han Sans Neo" panose="020B0500000000000000" pitchFamily="50" charset="-127"/>
                </a:rPr>
                <a:t>?</a:t>
              </a:r>
            </a:p>
            <a:p>
              <a:pPr latinLnBrk="0"/>
              <a:endParaRPr lang="en-US" altLang="ko-KR" sz="1600" dirty="0">
                <a:latin typeface="Spoqa Han Sans Neo" panose="020B0500000000000000" pitchFamily="50" charset="-127"/>
                <a:ea typeface="Spoqa Han Sans Neo" panose="020B0500000000000000" pitchFamily="50" charset="-127"/>
              </a:endParaRPr>
            </a:p>
            <a:p>
              <a:pPr marL="285750" indent="-285750" latinLnBrk="0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Spoqa Han Sans Neo" panose="020B0500000000000000" pitchFamily="50" charset="-127"/>
                  <a:ea typeface="Spoqa Han Sans Neo" panose="020B0500000000000000" pitchFamily="50" charset="-127"/>
                </a:rPr>
                <a:t>고유 거래 </a:t>
              </a:r>
              <a:r>
                <a:rPr lang="en-US" altLang="ko-KR" sz="1600" dirty="0">
                  <a:latin typeface="Spoqa Han Sans Neo" panose="020B0500000000000000" pitchFamily="50" charset="-127"/>
                  <a:ea typeface="Spoqa Han Sans Neo" panose="020B0500000000000000" pitchFamily="50" charset="-127"/>
                </a:rPr>
                <a:t>ID</a:t>
              </a:r>
              <a:r>
                <a:rPr lang="ko-KR" altLang="en-US" sz="1600" dirty="0">
                  <a:latin typeface="Spoqa Han Sans Neo" panose="020B0500000000000000" pitchFamily="50" charset="-127"/>
                  <a:ea typeface="Spoqa Han Sans Neo" panose="020B0500000000000000" pitchFamily="50" charset="-127"/>
                </a:rPr>
                <a:t>의 중복을 제거한 거래 횟수</a:t>
              </a:r>
              <a:endParaRPr lang="en-US" altLang="ko-KR" sz="1600" dirty="0">
                <a:latin typeface="Spoqa Han Sans Neo" panose="020B0500000000000000" pitchFamily="50" charset="-127"/>
                <a:ea typeface="Spoqa Han Sans Neo" panose="020B0500000000000000" pitchFamily="50" charset="-127"/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72FC5DB9-8085-4990-8A91-1BDF603642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344" y="3398115"/>
              <a:ext cx="832940" cy="832940"/>
            </a:xfrm>
            <a:prstGeom prst="rect">
              <a:avLst/>
            </a:prstGeom>
          </p:spPr>
        </p:pic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EDA593E2-C3FA-499B-AB22-10960DD3A9B9}"/>
              </a:ext>
            </a:extLst>
          </p:cNvPr>
          <p:cNvGrpSpPr/>
          <p:nvPr/>
        </p:nvGrpSpPr>
        <p:grpSpPr>
          <a:xfrm>
            <a:off x="195845" y="4724267"/>
            <a:ext cx="5295040" cy="1728631"/>
            <a:chOff x="800960" y="4992622"/>
            <a:chExt cx="5295040" cy="1728631"/>
          </a:xfrm>
        </p:grpSpPr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A0D6F35B-37BF-4047-9728-12455133D700}"/>
                </a:ext>
              </a:extLst>
            </p:cNvPr>
            <p:cNvSpPr/>
            <p:nvPr/>
          </p:nvSpPr>
          <p:spPr>
            <a:xfrm>
              <a:off x="800960" y="4992622"/>
              <a:ext cx="5295040" cy="1728631"/>
            </a:xfrm>
            <a:custGeom>
              <a:avLst/>
              <a:gdLst>
                <a:gd name="connsiteX0" fmla="*/ 234896 w 5295040"/>
                <a:gd name="connsiteY0" fmla="*/ 0 h 1409376"/>
                <a:gd name="connsiteX1" fmla="*/ 5060144 w 5295040"/>
                <a:gd name="connsiteY1" fmla="*/ 0 h 1409376"/>
                <a:gd name="connsiteX2" fmla="*/ 5295040 w 5295040"/>
                <a:gd name="connsiteY2" fmla="*/ 234896 h 1409376"/>
                <a:gd name="connsiteX3" fmla="*/ 5295040 w 5295040"/>
                <a:gd name="connsiteY3" fmla="*/ 975665 h 1409376"/>
                <a:gd name="connsiteX4" fmla="*/ 4913911 w 5295040"/>
                <a:gd name="connsiteY4" fmla="*/ 975665 h 1409376"/>
                <a:gd name="connsiteX5" fmla="*/ 4790543 w 5295040"/>
                <a:gd name="connsiteY5" fmla="*/ 1099033 h 1409376"/>
                <a:gd name="connsiteX6" fmla="*/ 4790543 w 5295040"/>
                <a:gd name="connsiteY6" fmla="*/ 1409376 h 1409376"/>
                <a:gd name="connsiteX7" fmla="*/ 234896 w 5295040"/>
                <a:gd name="connsiteY7" fmla="*/ 1409376 h 1409376"/>
                <a:gd name="connsiteX8" fmla="*/ 0 w 5295040"/>
                <a:gd name="connsiteY8" fmla="*/ 1174480 h 1409376"/>
                <a:gd name="connsiteX9" fmla="*/ 0 w 5295040"/>
                <a:gd name="connsiteY9" fmla="*/ 234896 h 1409376"/>
                <a:gd name="connsiteX10" fmla="*/ 234896 w 5295040"/>
                <a:gd name="connsiteY10" fmla="*/ 0 h 140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95040" h="1409376">
                  <a:moveTo>
                    <a:pt x="234896" y="0"/>
                  </a:moveTo>
                  <a:lnTo>
                    <a:pt x="5060144" y="0"/>
                  </a:lnTo>
                  <a:cubicBezTo>
                    <a:pt x="5189873" y="0"/>
                    <a:pt x="5295040" y="105167"/>
                    <a:pt x="5295040" y="234896"/>
                  </a:cubicBezTo>
                  <a:lnTo>
                    <a:pt x="5295040" y="975665"/>
                  </a:lnTo>
                  <a:lnTo>
                    <a:pt x="4913911" y="975665"/>
                  </a:lnTo>
                  <a:cubicBezTo>
                    <a:pt x="4845777" y="975665"/>
                    <a:pt x="4790543" y="1030899"/>
                    <a:pt x="4790543" y="1099033"/>
                  </a:cubicBezTo>
                  <a:lnTo>
                    <a:pt x="4790543" y="1409376"/>
                  </a:lnTo>
                  <a:lnTo>
                    <a:pt x="234896" y="1409376"/>
                  </a:lnTo>
                  <a:cubicBezTo>
                    <a:pt x="105167" y="1409376"/>
                    <a:pt x="0" y="1304209"/>
                    <a:pt x="0" y="1174480"/>
                  </a:cubicBezTo>
                  <a:lnTo>
                    <a:pt x="0" y="234896"/>
                  </a:lnTo>
                  <a:cubicBezTo>
                    <a:pt x="0" y="105167"/>
                    <a:pt x="105167" y="0"/>
                    <a:pt x="234896" y="0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latin typeface="Spoqa Han Sans Neo" panose="020B0500000000000000" pitchFamily="50" charset="-127"/>
                <a:ea typeface="Spoqa Han Sans Neo" panose="020B0500000000000000" pitchFamily="50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9E7EF8D-D478-4684-B472-AFE1F0CF99A1}"/>
                </a:ext>
              </a:extLst>
            </p:cNvPr>
            <p:cNvSpPr txBox="1"/>
            <p:nvPr/>
          </p:nvSpPr>
          <p:spPr>
            <a:xfrm>
              <a:off x="1848284" y="5085981"/>
              <a:ext cx="4244000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/>
              <a:r>
                <a:rPr lang="en-US" altLang="ko-KR" sz="1600" b="1" dirty="0">
                  <a:latin typeface="Spoqa Han Sans Neo" panose="020B0500000000000000" pitchFamily="50" charset="-127"/>
                  <a:ea typeface="Spoqa Han Sans Neo" panose="020B0500000000000000" pitchFamily="50" charset="-127"/>
                </a:rPr>
                <a:t>Monetary</a:t>
              </a:r>
              <a:r>
                <a:rPr lang="ko-KR" altLang="en-US" sz="1600" b="1" dirty="0">
                  <a:latin typeface="Spoqa Han Sans Neo" panose="020B0500000000000000" pitchFamily="50" charset="-127"/>
                  <a:ea typeface="Spoqa Han Sans Neo" panose="020B0500000000000000" pitchFamily="50" charset="-127"/>
                </a:rPr>
                <a:t> </a:t>
              </a:r>
              <a:r>
                <a:rPr lang="en-US" altLang="ko-KR" sz="1600" dirty="0">
                  <a:latin typeface="Spoqa Han Sans Neo" panose="020B0500000000000000" pitchFamily="50" charset="-127"/>
                  <a:ea typeface="Spoqa Han Sans Neo" panose="020B0500000000000000" pitchFamily="50" charset="-127"/>
                </a:rPr>
                <a:t>–</a:t>
              </a:r>
              <a:r>
                <a:rPr lang="ko-KR" altLang="en-US" sz="1600" dirty="0">
                  <a:latin typeface="Spoqa Han Sans Neo" panose="020B0500000000000000" pitchFamily="50" charset="-127"/>
                  <a:ea typeface="Spoqa Han Sans Neo" panose="020B0500000000000000" pitchFamily="50" charset="-127"/>
                </a:rPr>
                <a:t> 얼마나 많은 금액을 지불했는가</a:t>
              </a:r>
              <a:r>
                <a:rPr lang="en-US" altLang="ko-KR" sz="1600" dirty="0">
                  <a:latin typeface="Spoqa Han Sans Neo" panose="020B0500000000000000" pitchFamily="50" charset="-127"/>
                  <a:ea typeface="Spoqa Han Sans Neo" panose="020B0500000000000000" pitchFamily="50" charset="-127"/>
                </a:rPr>
                <a:t>?</a:t>
              </a:r>
            </a:p>
            <a:p>
              <a:pPr latinLnBrk="0"/>
              <a:endParaRPr lang="en-US" altLang="ko-KR" sz="1600" dirty="0">
                <a:latin typeface="Spoqa Han Sans Neo" panose="020B0500000000000000" pitchFamily="50" charset="-127"/>
                <a:ea typeface="Spoqa Han Sans Neo" panose="020B0500000000000000" pitchFamily="50" charset="-127"/>
              </a:endParaRPr>
            </a:p>
            <a:p>
              <a:pPr marL="285750" indent="-285750" latinLnBrk="0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Spoqa Han Sans Neo" panose="020B0500000000000000" pitchFamily="50" charset="-127"/>
                  <a:ea typeface="Spoqa Han Sans Neo" panose="020B0500000000000000" pitchFamily="50" charset="-127"/>
                </a:rPr>
                <a:t>쿠폰 상태가 </a:t>
              </a:r>
              <a:r>
                <a:rPr lang="en-US" altLang="ko-KR" sz="1600" dirty="0">
                  <a:latin typeface="Spoqa Han Sans Neo" panose="020B0500000000000000" pitchFamily="50" charset="-127"/>
                  <a:ea typeface="Spoqa Han Sans Neo" panose="020B0500000000000000" pitchFamily="50" charset="-127"/>
                </a:rPr>
                <a:t>‘Used’</a:t>
              </a:r>
              <a:r>
                <a:rPr lang="ko-KR" altLang="en-US" sz="1600" dirty="0">
                  <a:latin typeface="Spoqa Han Sans Neo" panose="020B0500000000000000" pitchFamily="50" charset="-127"/>
                  <a:ea typeface="Spoqa Han Sans Neo" panose="020B0500000000000000" pitchFamily="50" charset="-127"/>
                </a:rPr>
                <a:t>인 거래들만 할인율을 적용한 최종 금액</a:t>
              </a:r>
              <a:endParaRPr lang="en-US" altLang="ko-KR" sz="1600" dirty="0">
                <a:latin typeface="Spoqa Han Sans Neo" panose="020B0500000000000000" pitchFamily="50" charset="-127"/>
                <a:ea typeface="Spoqa Han Sans Neo" panose="020B0500000000000000" pitchFamily="50" charset="-127"/>
              </a:endParaRPr>
            </a:p>
            <a:p>
              <a:pPr marL="285750" indent="-285750" latinLnBrk="0">
                <a:buFont typeface="Arial" panose="020B0604020202020204" pitchFamily="34" charset="0"/>
                <a:buChar char="•"/>
              </a:pPr>
              <a:endParaRPr lang="en-US" altLang="ko-KR" sz="1600" dirty="0">
                <a:latin typeface="Spoqa Han Sans Neo" panose="020B0500000000000000" pitchFamily="50" charset="-127"/>
                <a:ea typeface="Spoqa Han Sans Neo" panose="020B0500000000000000" pitchFamily="50" charset="-127"/>
              </a:endParaRPr>
            </a:p>
            <a:p>
              <a:pPr marL="285750" indent="-285750" latinLnBrk="0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Spoqa Han Sans Neo" panose="020B0500000000000000" pitchFamily="50" charset="-127"/>
                  <a:ea typeface="Spoqa Han Sans Neo" panose="020B0500000000000000" pitchFamily="50" charset="-127"/>
                </a:rPr>
                <a:t>거래 당 </a:t>
              </a:r>
              <a:r>
                <a:rPr lang="en-US" altLang="ko-KR" sz="1600" dirty="0">
                  <a:latin typeface="Spoqa Han Sans Neo" panose="020B0500000000000000" pitchFamily="50" charset="-127"/>
                  <a:ea typeface="Spoqa Han Sans Neo" panose="020B0500000000000000" pitchFamily="50" charset="-127"/>
                </a:rPr>
                <a:t>1</a:t>
              </a:r>
              <a:r>
                <a:rPr lang="ko-KR" altLang="en-US" sz="1600" dirty="0">
                  <a:latin typeface="Spoqa Han Sans Neo" panose="020B0500000000000000" pitchFamily="50" charset="-127"/>
                  <a:ea typeface="Spoqa Han Sans Neo" panose="020B0500000000000000" pitchFamily="50" charset="-127"/>
                </a:rPr>
                <a:t>번씩 </a:t>
              </a:r>
              <a:r>
                <a:rPr lang="ko-KR" altLang="en-US" sz="1600" dirty="0" err="1">
                  <a:latin typeface="Spoqa Han Sans Neo" panose="020B0500000000000000" pitchFamily="50" charset="-127"/>
                  <a:ea typeface="Spoqa Han Sans Neo" panose="020B0500000000000000" pitchFamily="50" charset="-127"/>
                </a:rPr>
                <a:t>배송료</a:t>
              </a:r>
              <a:r>
                <a:rPr lang="ko-KR" altLang="en-US" sz="1600" dirty="0">
                  <a:latin typeface="Spoqa Han Sans Neo" panose="020B0500000000000000" pitchFamily="50" charset="-127"/>
                  <a:ea typeface="Spoqa Han Sans Neo" panose="020B0500000000000000" pitchFamily="50" charset="-127"/>
                </a:rPr>
                <a:t> 적용</a:t>
              </a:r>
              <a:endParaRPr lang="en-US" altLang="ko-KR" sz="1600" dirty="0">
                <a:latin typeface="Spoqa Han Sans Neo" panose="020B0500000000000000" pitchFamily="50" charset="-127"/>
                <a:ea typeface="Spoqa Han Sans Neo" panose="020B0500000000000000" pitchFamily="50" charset="-127"/>
              </a:endParaRP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4D1C6ABB-12AE-461A-932A-B966F8E893B8}"/>
                </a:ext>
              </a:extLst>
            </p:cNvPr>
            <p:cNvSpPr/>
            <p:nvPr/>
          </p:nvSpPr>
          <p:spPr>
            <a:xfrm>
              <a:off x="5647769" y="6216989"/>
              <a:ext cx="444515" cy="50426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Spoqa Han Sans Neo" panose="020B0500000000000000" pitchFamily="50" charset="-127"/>
                  <a:ea typeface="Spoqa Han Sans Neo" panose="020B0500000000000000" pitchFamily="50" charset="-127"/>
                </a:rPr>
                <a:t>M</a:t>
              </a:r>
              <a:endParaRPr lang="ko-KR" altLang="en-US" dirty="0">
                <a:solidFill>
                  <a:schemeClr val="bg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endParaRPr>
            </a:p>
          </p:txBody>
        </p: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0466DFA4-F435-469C-ABE4-616E7D3A47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789" y="5409165"/>
              <a:ext cx="727727" cy="7277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1537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5082D747-E889-4FD1-9FCB-0A0C8776A0BC}"/>
              </a:ext>
            </a:extLst>
          </p:cNvPr>
          <p:cNvSpPr/>
          <p:nvPr/>
        </p:nvSpPr>
        <p:spPr>
          <a:xfrm>
            <a:off x="0" y="599090"/>
            <a:ext cx="12192001" cy="6295997"/>
          </a:xfrm>
          <a:custGeom>
            <a:avLst/>
            <a:gdLst>
              <a:gd name="connsiteX0" fmla="*/ 233896 w 12192001"/>
              <a:gd name="connsiteY0" fmla="*/ 0 h 6295997"/>
              <a:gd name="connsiteX1" fmla="*/ 11958106 w 12192001"/>
              <a:gd name="connsiteY1" fmla="*/ 0 h 6295997"/>
              <a:gd name="connsiteX2" fmla="*/ 12192001 w 12192001"/>
              <a:gd name="connsiteY2" fmla="*/ 233895 h 6295997"/>
              <a:gd name="connsiteX3" fmla="*/ 12192001 w 12192001"/>
              <a:gd name="connsiteY3" fmla="*/ 6025015 h 6295997"/>
              <a:gd name="connsiteX4" fmla="*/ 12192000 w 12192001"/>
              <a:gd name="connsiteY4" fmla="*/ 6025021 h 6295997"/>
              <a:gd name="connsiteX5" fmla="*/ 12192000 w 12192001"/>
              <a:gd name="connsiteY5" fmla="*/ 6295997 h 6295997"/>
              <a:gd name="connsiteX6" fmla="*/ 0 w 12192001"/>
              <a:gd name="connsiteY6" fmla="*/ 6295997 h 6295997"/>
              <a:gd name="connsiteX7" fmla="*/ 0 w 12192001"/>
              <a:gd name="connsiteY7" fmla="*/ 5192110 h 6295997"/>
              <a:gd name="connsiteX8" fmla="*/ 1 w 12192001"/>
              <a:gd name="connsiteY8" fmla="*/ 5192110 h 6295997"/>
              <a:gd name="connsiteX9" fmla="*/ 1 w 12192001"/>
              <a:gd name="connsiteY9" fmla="*/ 233895 h 6295997"/>
              <a:gd name="connsiteX10" fmla="*/ 233896 w 12192001"/>
              <a:gd name="connsiteY10" fmla="*/ 0 h 6295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1" h="6295997">
                <a:moveTo>
                  <a:pt x="233896" y="0"/>
                </a:moveTo>
                <a:lnTo>
                  <a:pt x="11958106" y="0"/>
                </a:lnTo>
                <a:cubicBezTo>
                  <a:pt x="12087283" y="0"/>
                  <a:pt x="12192001" y="104718"/>
                  <a:pt x="12192001" y="233895"/>
                </a:cubicBezTo>
                <a:lnTo>
                  <a:pt x="12192001" y="6025015"/>
                </a:lnTo>
                <a:lnTo>
                  <a:pt x="12192000" y="6025021"/>
                </a:lnTo>
                <a:lnTo>
                  <a:pt x="12192000" y="6295997"/>
                </a:lnTo>
                <a:lnTo>
                  <a:pt x="0" y="6295997"/>
                </a:lnTo>
                <a:lnTo>
                  <a:pt x="0" y="5192110"/>
                </a:lnTo>
                <a:lnTo>
                  <a:pt x="1" y="5192110"/>
                </a:lnTo>
                <a:lnTo>
                  <a:pt x="1" y="233895"/>
                </a:lnTo>
                <a:cubicBezTo>
                  <a:pt x="1" y="104718"/>
                  <a:pt x="104719" y="0"/>
                  <a:pt x="23389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3FE7BEDA-08AA-4B57-A476-3C3B2F7E6D7B}"/>
              </a:ext>
            </a:extLst>
          </p:cNvPr>
          <p:cNvGrpSpPr/>
          <p:nvPr/>
        </p:nvGrpSpPr>
        <p:grpSpPr>
          <a:xfrm>
            <a:off x="221358" y="4750790"/>
            <a:ext cx="5295040" cy="1414764"/>
            <a:chOff x="800960" y="3090159"/>
            <a:chExt cx="5295040" cy="1414764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A734F954-A0A6-4B53-A9C9-71B6C3C4956D}"/>
                </a:ext>
              </a:extLst>
            </p:cNvPr>
            <p:cNvSpPr/>
            <p:nvPr/>
          </p:nvSpPr>
          <p:spPr>
            <a:xfrm>
              <a:off x="800960" y="3090159"/>
              <a:ext cx="5295040" cy="1409376"/>
            </a:xfrm>
            <a:custGeom>
              <a:avLst/>
              <a:gdLst>
                <a:gd name="connsiteX0" fmla="*/ 234896 w 5295040"/>
                <a:gd name="connsiteY0" fmla="*/ 0 h 1409376"/>
                <a:gd name="connsiteX1" fmla="*/ 5060144 w 5295040"/>
                <a:gd name="connsiteY1" fmla="*/ 0 h 1409376"/>
                <a:gd name="connsiteX2" fmla="*/ 5295040 w 5295040"/>
                <a:gd name="connsiteY2" fmla="*/ 234896 h 1409376"/>
                <a:gd name="connsiteX3" fmla="*/ 5295040 w 5295040"/>
                <a:gd name="connsiteY3" fmla="*/ 975665 h 1409376"/>
                <a:gd name="connsiteX4" fmla="*/ 4913911 w 5295040"/>
                <a:gd name="connsiteY4" fmla="*/ 975665 h 1409376"/>
                <a:gd name="connsiteX5" fmla="*/ 4790543 w 5295040"/>
                <a:gd name="connsiteY5" fmla="*/ 1099033 h 1409376"/>
                <a:gd name="connsiteX6" fmla="*/ 4790543 w 5295040"/>
                <a:gd name="connsiteY6" fmla="*/ 1409376 h 1409376"/>
                <a:gd name="connsiteX7" fmla="*/ 234896 w 5295040"/>
                <a:gd name="connsiteY7" fmla="*/ 1409376 h 1409376"/>
                <a:gd name="connsiteX8" fmla="*/ 0 w 5295040"/>
                <a:gd name="connsiteY8" fmla="*/ 1174480 h 1409376"/>
                <a:gd name="connsiteX9" fmla="*/ 0 w 5295040"/>
                <a:gd name="connsiteY9" fmla="*/ 234896 h 1409376"/>
                <a:gd name="connsiteX10" fmla="*/ 234896 w 5295040"/>
                <a:gd name="connsiteY10" fmla="*/ 0 h 140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95040" h="1409376">
                  <a:moveTo>
                    <a:pt x="234896" y="0"/>
                  </a:moveTo>
                  <a:lnTo>
                    <a:pt x="5060144" y="0"/>
                  </a:lnTo>
                  <a:cubicBezTo>
                    <a:pt x="5189873" y="0"/>
                    <a:pt x="5295040" y="105167"/>
                    <a:pt x="5295040" y="234896"/>
                  </a:cubicBezTo>
                  <a:lnTo>
                    <a:pt x="5295040" y="975665"/>
                  </a:lnTo>
                  <a:lnTo>
                    <a:pt x="4913911" y="975665"/>
                  </a:lnTo>
                  <a:cubicBezTo>
                    <a:pt x="4845777" y="975665"/>
                    <a:pt x="4790543" y="1030899"/>
                    <a:pt x="4790543" y="1099033"/>
                  </a:cubicBezTo>
                  <a:lnTo>
                    <a:pt x="4790543" y="1409376"/>
                  </a:lnTo>
                  <a:lnTo>
                    <a:pt x="234896" y="1409376"/>
                  </a:lnTo>
                  <a:cubicBezTo>
                    <a:pt x="105167" y="1409376"/>
                    <a:pt x="0" y="1304209"/>
                    <a:pt x="0" y="1174480"/>
                  </a:cubicBezTo>
                  <a:lnTo>
                    <a:pt x="0" y="234896"/>
                  </a:lnTo>
                  <a:cubicBezTo>
                    <a:pt x="0" y="105167"/>
                    <a:pt x="105167" y="0"/>
                    <a:pt x="23489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latin typeface="Spoqa Han Sans Neo" panose="020B0500000000000000" pitchFamily="50" charset="-127"/>
                <a:ea typeface="Spoqa Han Sans Neo" panose="020B0500000000000000" pitchFamily="50" charset="-127"/>
              </a:endParaRPr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7DAAD94B-285B-493D-B4A3-DDDE9E0153E6}"/>
                </a:ext>
              </a:extLst>
            </p:cNvPr>
            <p:cNvSpPr/>
            <p:nvPr/>
          </p:nvSpPr>
          <p:spPr>
            <a:xfrm>
              <a:off x="5647770" y="4112149"/>
              <a:ext cx="444515" cy="39277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Spoqa Han Sans Neo" panose="020B0500000000000000" pitchFamily="50" charset="-127"/>
                  <a:ea typeface="Spoqa Han Sans Neo" panose="020B0500000000000000" pitchFamily="50" charset="-127"/>
                </a:rPr>
                <a:t>M</a:t>
              </a:r>
              <a:endParaRPr lang="ko-KR" altLang="en-US" dirty="0">
                <a:solidFill>
                  <a:schemeClr val="bg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endParaRPr>
            </a:p>
          </p:txBody>
        </p:sp>
      </p:grpSp>
      <p:sp>
        <p:nvSpPr>
          <p:cNvPr id="28" name="순서도: 수행의 시작/종료 27">
            <a:extLst>
              <a:ext uri="{FF2B5EF4-FFF2-40B4-BE49-F238E27FC236}">
                <a16:creationId xmlns:a16="http://schemas.microsoft.com/office/drawing/2014/main" id="{8D560D8F-7FCC-45FD-AC01-740E791D433E}"/>
              </a:ext>
            </a:extLst>
          </p:cNvPr>
          <p:cNvSpPr/>
          <p:nvPr/>
        </p:nvSpPr>
        <p:spPr>
          <a:xfrm>
            <a:off x="1593689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분석 개요</a:t>
            </a:r>
          </a:p>
        </p:txBody>
      </p:sp>
      <p:sp>
        <p:nvSpPr>
          <p:cNvPr id="35" name="순서도: 수행의 시작/종료 34">
            <a:extLst>
              <a:ext uri="{FF2B5EF4-FFF2-40B4-BE49-F238E27FC236}">
                <a16:creationId xmlns:a16="http://schemas.microsoft.com/office/drawing/2014/main" id="{FC17A009-A104-4643-B5EE-6026072F7E94}"/>
              </a:ext>
            </a:extLst>
          </p:cNvPr>
          <p:cNvSpPr/>
          <p:nvPr/>
        </p:nvSpPr>
        <p:spPr>
          <a:xfrm>
            <a:off x="2809934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데이터셋</a:t>
            </a:r>
          </a:p>
        </p:txBody>
      </p:sp>
      <p:sp>
        <p:nvSpPr>
          <p:cNvPr id="36" name="순서도: 수행의 시작/종료 35">
            <a:extLst>
              <a:ext uri="{FF2B5EF4-FFF2-40B4-BE49-F238E27FC236}">
                <a16:creationId xmlns:a16="http://schemas.microsoft.com/office/drawing/2014/main" id="{2110E0C8-956D-4751-AAF2-2615B0C1D3AE}"/>
              </a:ext>
            </a:extLst>
          </p:cNvPr>
          <p:cNvSpPr/>
          <p:nvPr/>
        </p:nvSpPr>
        <p:spPr>
          <a:xfrm>
            <a:off x="4026179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RFM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37" name="순서도: 수행의 시작/종료 36">
            <a:extLst>
              <a:ext uri="{FF2B5EF4-FFF2-40B4-BE49-F238E27FC236}">
                <a16:creationId xmlns:a16="http://schemas.microsoft.com/office/drawing/2014/main" id="{B4FA9908-9135-4DA2-A9EA-7A726BF66D98}"/>
              </a:ext>
            </a:extLst>
          </p:cNvPr>
          <p:cNvSpPr/>
          <p:nvPr/>
        </p:nvSpPr>
        <p:spPr>
          <a:xfrm>
            <a:off x="5242424" y="156738"/>
            <a:ext cx="1144255" cy="271498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고객 </a:t>
            </a:r>
            <a:r>
              <a:rPr lang="en-US" altLang="ko-KR" sz="1000" b="1" dirty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Segment</a:t>
            </a:r>
            <a:endParaRPr lang="ko-KR" altLang="en-US" sz="1000" b="1" dirty="0">
              <a:solidFill>
                <a:schemeClr val="tx1"/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38" name="순서도: 수행의 시작/종료 37">
            <a:extLst>
              <a:ext uri="{FF2B5EF4-FFF2-40B4-BE49-F238E27FC236}">
                <a16:creationId xmlns:a16="http://schemas.microsoft.com/office/drawing/2014/main" id="{61C9AC5B-B0C6-46A3-AEC5-74CBE7E260D0}"/>
              </a:ext>
            </a:extLst>
          </p:cNvPr>
          <p:cNvSpPr/>
          <p:nvPr/>
        </p:nvSpPr>
        <p:spPr>
          <a:xfrm>
            <a:off x="6634057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마케팅</a:t>
            </a:r>
          </a:p>
        </p:txBody>
      </p:sp>
      <p:sp>
        <p:nvSpPr>
          <p:cNvPr id="39" name="순서도: 수행의 시작/종료 38">
            <a:extLst>
              <a:ext uri="{FF2B5EF4-FFF2-40B4-BE49-F238E27FC236}">
                <a16:creationId xmlns:a16="http://schemas.microsoft.com/office/drawing/2014/main" id="{D871EF3A-7980-4BCF-AAD1-2DAA69C54165}"/>
              </a:ext>
            </a:extLst>
          </p:cNvPr>
          <p:cNvSpPr/>
          <p:nvPr/>
        </p:nvSpPr>
        <p:spPr>
          <a:xfrm>
            <a:off x="7850302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인사이트</a:t>
            </a:r>
          </a:p>
        </p:txBody>
      </p:sp>
      <p:sp>
        <p:nvSpPr>
          <p:cNvPr id="40" name="순서도: 수행의 시작/종료 39">
            <a:extLst>
              <a:ext uri="{FF2B5EF4-FFF2-40B4-BE49-F238E27FC236}">
                <a16:creationId xmlns:a16="http://schemas.microsoft.com/office/drawing/2014/main" id="{55C2790F-443A-4119-B966-6E9C28314DD7}"/>
              </a:ext>
            </a:extLst>
          </p:cNvPr>
          <p:cNvSpPr/>
          <p:nvPr/>
        </p:nvSpPr>
        <p:spPr>
          <a:xfrm>
            <a:off x="9066545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대시보드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F3ABA5-FEA8-41C4-BC33-4C2FC89F7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30621" cy="63062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A41F9BE-BFAA-4B83-909C-D8550C6DF44B}"/>
              </a:ext>
            </a:extLst>
          </p:cNvPr>
          <p:cNvSpPr txBox="1"/>
          <p:nvPr/>
        </p:nvSpPr>
        <p:spPr>
          <a:xfrm>
            <a:off x="7914160" y="5933270"/>
            <a:ext cx="1810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&lt;</a:t>
            </a:r>
            <a:r>
              <a:rPr lang="ko-KR" altLang="en-US" sz="10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그림 </a:t>
            </a:r>
            <a:r>
              <a:rPr lang="en-US" altLang="ko-KR" sz="10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3&gt; RFM </a:t>
            </a:r>
            <a:r>
              <a:rPr lang="ko-KR" altLang="en-US" sz="10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고객 </a:t>
            </a:r>
            <a:r>
              <a:rPr lang="en-US" altLang="ko-KR" sz="10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Segment</a:t>
            </a:r>
            <a:endParaRPr lang="ko-KR" altLang="en-US" sz="1000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41" name="순서도: 수행의 시작/종료 40">
            <a:extLst>
              <a:ext uri="{FF2B5EF4-FFF2-40B4-BE49-F238E27FC236}">
                <a16:creationId xmlns:a16="http://schemas.microsoft.com/office/drawing/2014/main" id="{005F7055-7C1B-49E4-9965-D207275807AA}"/>
              </a:ext>
            </a:extLst>
          </p:cNvPr>
          <p:cNvSpPr/>
          <p:nvPr/>
        </p:nvSpPr>
        <p:spPr>
          <a:xfrm>
            <a:off x="407606" y="811072"/>
            <a:ext cx="1670516" cy="457742"/>
          </a:xfrm>
          <a:prstGeom prst="flowChartTerminator">
            <a:avLst/>
          </a:prstGeom>
          <a:noFill/>
          <a:ln w="38100">
            <a:solidFill>
              <a:srgbClr val="FDE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고객 </a:t>
            </a:r>
            <a:r>
              <a:rPr lang="en-US" altLang="ko-KR" sz="1600" b="1" dirty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Segment</a:t>
            </a:r>
            <a:endParaRPr lang="ko-KR" altLang="en-US" sz="1600" b="1" dirty="0">
              <a:solidFill>
                <a:schemeClr val="tx1"/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BF20FD-85E6-47C0-83BF-273B91B26CCA}"/>
              </a:ext>
            </a:extLst>
          </p:cNvPr>
          <p:cNvSpPr txBox="1"/>
          <p:nvPr/>
        </p:nvSpPr>
        <p:spPr>
          <a:xfrm>
            <a:off x="2078122" y="812456"/>
            <a:ext cx="9500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RFM</a:t>
            </a:r>
            <a:r>
              <a:rPr lang="ko-KR" altLang="en-US" sz="1200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스코어를 통해 고객 등급을 세분화하고 고객 비중과 매출 비중을 비교하여 중요하다고 생각되는 고객 등급인 </a:t>
            </a:r>
            <a:r>
              <a:rPr lang="en-US" altLang="ko-KR" sz="1200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VIP, </a:t>
            </a:r>
            <a:r>
              <a:rPr lang="ko-KR" altLang="en-US" sz="1200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최근 구매 고객</a:t>
            </a:r>
            <a:r>
              <a:rPr lang="en-US" altLang="ko-KR" sz="1200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, </a:t>
            </a:r>
            <a:r>
              <a:rPr lang="ko-KR" altLang="en-US" sz="1200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떠나간 </a:t>
            </a:r>
            <a:r>
              <a:rPr lang="en-US" altLang="ko-KR" sz="1200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VIP </a:t>
            </a:r>
            <a:r>
              <a:rPr lang="ko-KR" altLang="en-US" sz="1200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등급의 고객들을 대상으로 마케팅을 진행</a:t>
            </a:r>
            <a:endParaRPr lang="en-US" altLang="ko-KR" sz="1200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DD2DB5A-E492-43D6-97B5-B5DD24598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671169"/>
              </p:ext>
            </p:extLst>
          </p:nvPr>
        </p:nvGraphicFramePr>
        <p:xfrm>
          <a:off x="5760713" y="1579563"/>
          <a:ext cx="6293116" cy="4288974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991321">
                  <a:extLst>
                    <a:ext uri="{9D8B030D-6E8A-4147-A177-3AD203B41FA5}">
                      <a16:colId xmlns:a16="http://schemas.microsoft.com/office/drawing/2014/main" val="2848606112"/>
                    </a:ext>
                  </a:extLst>
                </a:gridCol>
                <a:gridCol w="770553">
                  <a:extLst>
                    <a:ext uri="{9D8B030D-6E8A-4147-A177-3AD203B41FA5}">
                      <a16:colId xmlns:a16="http://schemas.microsoft.com/office/drawing/2014/main" val="2879388485"/>
                    </a:ext>
                  </a:extLst>
                </a:gridCol>
                <a:gridCol w="770553">
                  <a:extLst>
                    <a:ext uri="{9D8B030D-6E8A-4147-A177-3AD203B41FA5}">
                      <a16:colId xmlns:a16="http://schemas.microsoft.com/office/drawing/2014/main" val="1085794349"/>
                    </a:ext>
                  </a:extLst>
                </a:gridCol>
                <a:gridCol w="770553">
                  <a:extLst>
                    <a:ext uri="{9D8B030D-6E8A-4147-A177-3AD203B41FA5}">
                      <a16:colId xmlns:a16="http://schemas.microsoft.com/office/drawing/2014/main" val="3060282564"/>
                    </a:ext>
                  </a:extLst>
                </a:gridCol>
                <a:gridCol w="996712">
                  <a:extLst>
                    <a:ext uri="{9D8B030D-6E8A-4147-A177-3AD203B41FA5}">
                      <a16:colId xmlns:a16="http://schemas.microsoft.com/office/drawing/2014/main" val="3004479714"/>
                    </a:ext>
                  </a:extLst>
                </a:gridCol>
                <a:gridCol w="996712">
                  <a:extLst>
                    <a:ext uri="{9D8B030D-6E8A-4147-A177-3AD203B41FA5}">
                      <a16:colId xmlns:a16="http://schemas.microsoft.com/office/drawing/2014/main" val="3035810020"/>
                    </a:ext>
                  </a:extLst>
                </a:gridCol>
                <a:gridCol w="996712">
                  <a:extLst>
                    <a:ext uri="{9D8B030D-6E8A-4147-A177-3AD203B41FA5}">
                      <a16:colId xmlns:a16="http://schemas.microsoft.com/office/drawing/2014/main" val="1091750102"/>
                    </a:ext>
                  </a:extLst>
                </a:gridCol>
              </a:tblGrid>
              <a:tr h="474727">
                <a:tc>
                  <a:txBody>
                    <a:bodyPr/>
                    <a:lstStyle/>
                    <a:p>
                      <a:r>
                        <a:rPr lang="ko-KR" altLang="en-US" sz="1000"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</a:rPr>
                        <a:t>세그먼트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</a:rPr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</a:rPr>
                        <a:t>고객 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</a:rPr>
                        <a:t>고객 비중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</a:rPr>
                        <a:t>매출 비중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1593690"/>
                  </a:ext>
                </a:extLst>
              </a:tr>
              <a:tr h="474727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</a:rPr>
                        <a:t>VIP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Spoqa Han Sans Neo" panose="020B0500000000000000" pitchFamily="50" charset="-127"/>
                          <a:ea typeface="Spoqa Han Sans Neo" panose="020B0500000000000000" pitchFamily="50" charset="-127"/>
                        </a:rPr>
                        <a:t>recent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Spoqa Han Sans Neo" panose="020B0500000000000000" pitchFamily="50" charset="-127"/>
                          <a:ea typeface="Spoqa Han Sans Neo" panose="020B0500000000000000" pitchFamily="50" charset="-127"/>
                        </a:rPr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Spoqa Han Sans Neo" panose="020B0500000000000000" pitchFamily="50" charset="-127"/>
                          <a:ea typeface="Spoqa Han Sans Neo" panose="020B0500000000000000" pitchFamily="50" charset="-127"/>
                        </a:rPr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latin typeface="Spoqa Han Sans Neo" panose="020B0500000000000000" pitchFamily="50" charset="-127"/>
                          <a:ea typeface="Spoqa Han Sans Neo" panose="020B0500000000000000" pitchFamily="50" charset="-127"/>
                        </a:rPr>
                        <a:t>161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Spoqa Han Sans Neo" panose="020B0500000000000000" pitchFamily="50" charset="-127"/>
                          <a:ea typeface="Spoqa Han Sans Neo" panose="020B0500000000000000" pitchFamily="50" charset="-127"/>
                        </a:rPr>
                        <a:t>10.97%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Spoqa Han Sans Neo" panose="020B0500000000000000" pitchFamily="50" charset="-127"/>
                          <a:ea typeface="Spoqa Han Sans Neo" panose="020B0500000000000000" pitchFamily="50" charset="-127"/>
                        </a:rPr>
                        <a:t>37.17%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8363721"/>
                  </a:ext>
                </a:extLst>
              </a:tr>
              <a:tr h="480204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</a:rPr>
                        <a:t>VIP </a:t>
                      </a:r>
                      <a:r>
                        <a:rPr lang="ko-KR" altLang="en-US" sz="1000" dirty="0"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</a:rPr>
                        <a:t>잠재고객 </a:t>
                      </a:r>
                      <a:r>
                        <a:rPr lang="en-US" altLang="ko-KR" sz="1000" dirty="0"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Spoqa Han Sans Neo" panose="020B0500000000000000" pitchFamily="50" charset="-127"/>
                          <a:ea typeface="Spoqa Han Sans Neo" panose="020B0500000000000000" pitchFamily="50" charset="-127"/>
                        </a:rPr>
                        <a:t>recent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Spoqa Han Sans Neo" panose="020B0500000000000000" pitchFamily="50" charset="-127"/>
                          <a:ea typeface="Spoqa Han Sans Neo" panose="020B0500000000000000" pitchFamily="50" charset="-127"/>
                        </a:rPr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Spoqa Han Sans Neo" panose="020B0500000000000000" pitchFamily="50" charset="-127"/>
                          <a:ea typeface="Spoqa Han Sans Neo" panose="020B0500000000000000" pitchFamily="50" charset="-127"/>
                        </a:rPr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latin typeface="Spoqa Han Sans Neo" panose="020B0500000000000000" pitchFamily="50" charset="-127"/>
                          <a:ea typeface="Spoqa Han Sans Neo" panose="020B0500000000000000" pitchFamily="50" charset="-127"/>
                        </a:rPr>
                        <a:t>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Spoqa Han Sans Neo" panose="020B0500000000000000" pitchFamily="50" charset="-127"/>
                          <a:ea typeface="Spoqa Han Sans Neo" panose="020B0500000000000000" pitchFamily="50" charset="-127"/>
                        </a:rPr>
                        <a:t>4.77%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Spoqa Han Sans Neo" panose="020B0500000000000000" pitchFamily="50" charset="-127"/>
                          <a:ea typeface="Spoqa Han Sans Neo" panose="020B0500000000000000" pitchFamily="50" charset="-127"/>
                        </a:rPr>
                        <a:t>5.68%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824144"/>
                  </a:ext>
                </a:extLst>
              </a:tr>
              <a:tr h="480204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</a:rPr>
                        <a:t>VIP </a:t>
                      </a:r>
                      <a:r>
                        <a:rPr lang="ko-KR" altLang="en-US" sz="1000" dirty="0"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</a:rPr>
                        <a:t>잠재고객 </a:t>
                      </a:r>
                      <a:r>
                        <a:rPr lang="en-US" altLang="ko-KR" sz="1000" dirty="0"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Spoqa Han Sans Neo" panose="020B0500000000000000" pitchFamily="50" charset="-127"/>
                          <a:ea typeface="Spoqa Han Sans Neo" panose="020B0500000000000000" pitchFamily="50" charset="-127"/>
                        </a:rPr>
                        <a:t>recent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Spoqa Han Sans Neo" panose="020B0500000000000000" pitchFamily="50" charset="-127"/>
                          <a:ea typeface="Spoqa Han Sans Neo" panose="020B0500000000000000" pitchFamily="50" charset="-127"/>
                        </a:rPr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Spoqa Han Sans Neo" panose="020B0500000000000000" pitchFamily="50" charset="-127"/>
                          <a:ea typeface="Spoqa Han Sans Neo" panose="020B0500000000000000" pitchFamily="50" charset="-127"/>
                        </a:rPr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Spoqa Han Sans Neo" panose="020B0500000000000000" pitchFamily="50" charset="-127"/>
                          <a:ea typeface="Spoqa Han Sans Neo" panose="020B0500000000000000" pitchFamily="50" charset="-127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Spoqa Han Sans Neo" panose="020B0500000000000000" pitchFamily="50" charset="-127"/>
                          <a:ea typeface="Spoqa Han Sans Neo" panose="020B0500000000000000" pitchFamily="50" charset="-127"/>
                        </a:rPr>
                        <a:t>0.34%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latin typeface="Spoqa Han Sans Neo" panose="020B0500000000000000" pitchFamily="50" charset="-127"/>
                          <a:ea typeface="Spoqa Han Sans Neo" panose="020B0500000000000000" pitchFamily="50" charset="-127"/>
                        </a:rPr>
                        <a:t>0.59%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1772076"/>
                  </a:ext>
                </a:extLst>
              </a:tr>
              <a:tr h="480204"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</a:rPr>
                        <a:t>최근 구매 고객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Spoqa Han Sans Neo" panose="020B0500000000000000" pitchFamily="50" charset="-127"/>
                          <a:ea typeface="Spoqa Han Sans Neo" panose="020B0500000000000000" pitchFamily="50" charset="-127"/>
                        </a:rPr>
                        <a:t>recent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Spoqa Han Sans Neo" panose="020B0500000000000000" pitchFamily="50" charset="-127"/>
                          <a:ea typeface="Spoqa Han Sans Neo" panose="020B0500000000000000" pitchFamily="50" charset="-127"/>
                        </a:rPr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Spoqa Han Sans Neo" panose="020B0500000000000000" pitchFamily="50" charset="-127"/>
                          <a:ea typeface="Spoqa Han Sans Neo" panose="020B0500000000000000" pitchFamily="50" charset="-127"/>
                        </a:rPr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Spoqa Han Sans Neo" panose="020B0500000000000000" pitchFamily="50" charset="-127"/>
                          <a:ea typeface="Spoqa Han Sans Neo" panose="020B0500000000000000" pitchFamily="50" charset="-127"/>
                        </a:rPr>
                        <a:t>314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latin typeface="Spoqa Han Sans Neo" panose="020B0500000000000000" pitchFamily="50" charset="-127"/>
                          <a:ea typeface="Spoqa Han Sans Neo" panose="020B0500000000000000" pitchFamily="50" charset="-127"/>
                        </a:rPr>
                        <a:t>21.39%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Spoqa Han Sans Neo" panose="020B0500000000000000" pitchFamily="50" charset="-127"/>
                          <a:ea typeface="Spoqa Han Sans Neo" panose="020B0500000000000000" pitchFamily="50" charset="-127"/>
                        </a:rPr>
                        <a:t>10.61%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0715542"/>
                  </a:ext>
                </a:extLst>
              </a:tr>
              <a:tr h="474727"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</a:rPr>
                        <a:t>떠나간 </a:t>
                      </a:r>
                      <a:r>
                        <a:rPr lang="en-US" sz="1000" dirty="0"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</a:rPr>
                        <a:t>VIP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Spoqa Han Sans Neo" panose="020B0500000000000000" pitchFamily="50" charset="-127"/>
                          <a:ea typeface="Spoqa Han Sans Neo" panose="020B0500000000000000" pitchFamily="50" charset="-127"/>
                        </a:rPr>
                        <a:t>past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Spoqa Han Sans Neo" panose="020B0500000000000000" pitchFamily="50" charset="-127"/>
                          <a:ea typeface="Spoqa Han Sans Neo" panose="020B0500000000000000" pitchFamily="50" charset="-127"/>
                        </a:rPr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Spoqa Han Sans Neo" panose="020B0500000000000000" pitchFamily="50" charset="-127"/>
                          <a:ea typeface="Spoqa Han Sans Neo" panose="020B0500000000000000" pitchFamily="50" charset="-127"/>
                        </a:rPr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Spoqa Han Sans Neo" panose="020B0500000000000000" pitchFamily="50" charset="-127"/>
                          <a:ea typeface="Spoqa Han Sans Neo" panose="020B0500000000000000" pitchFamily="50" charset="-127"/>
                        </a:rPr>
                        <a:t>122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latin typeface="Spoqa Han Sans Neo" panose="020B0500000000000000" pitchFamily="50" charset="-127"/>
                          <a:ea typeface="Spoqa Han Sans Neo" panose="020B0500000000000000" pitchFamily="50" charset="-127"/>
                        </a:rPr>
                        <a:t>8.31%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Spoqa Han Sans Neo" panose="020B0500000000000000" pitchFamily="50" charset="-127"/>
                          <a:ea typeface="Spoqa Han Sans Neo" panose="020B0500000000000000" pitchFamily="50" charset="-127"/>
                        </a:rPr>
                        <a:t>22.07%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0213379"/>
                  </a:ext>
                </a:extLst>
              </a:tr>
              <a:tr h="474727"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</a:rPr>
                        <a:t>위험 고객 </a:t>
                      </a:r>
                      <a:r>
                        <a:rPr lang="en-US" altLang="ko-KR" sz="1000" dirty="0"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Spoqa Han Sans Neo" panose="020B0500000000000000" pitchFamily="50" charset="-127"/>
                          <a:ea typeface="Spoqa Han Sans Neo" panose="020B0500000000000000" pitchFamily="50" charset="-127"/>
                        </a:rPr>
                        <a:t>past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Spoqa Han Sans Neo" panose="020B0500000000000000" pitchFamily="50" charset="-127"/>
                          <a:ea typeface="Spoqa Han Sans Neo" panose="020B0500000000000000" pitchFamily="50" charset="-127"/>
                        </a:rPr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Spoqa Han Sans Neo" panose="020B0500000000000000" pitchFamily="50" charset="-127"/>
                          <a:ea typeface="Spoqa Han Sans Neo" panose="020B0500000000000000" pitchFamily="50" charset="-127"/>
                        </a:rPr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Spoqa Han Sans Neo" panose="020B0500000000000000" pitchFamily="50" charset="-127"/>
                          <a:ea typeface="Spoqa Han Sans Neo" panose="020B0500000000000000" pitchFamily="50" charset="-127"/>
                        </a:rPr>
                        <a:t>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latin typeface="Spoqa Han Sans Neo" panose="020B0500000000000000" pitchFamily="50" charset="-127"/>
                          <a:ea typeface="Spoqa Han Sans Neo" panose="020B0500000000000000" pitchFamily="50" charset="-127"/>
                        </a:rPr>
                        <a:t>6.06%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Spoqa Han Sans Neo" panose="020B0500000000000000" pitchFamily="50" charset="-127"/>
                          <a:ea typeface="Spoqa Han Sans Neo" panose="020B0500000000000000" pitchFamily="50" charset="-127"/>
                        </a:rPr>
                        <a:t>6.68%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9753655"/>
                  </a:ext>
                </a:extLst>
              </a:tr>
              <a:tr h="474727"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</a:rPr>
                        <a:t>위험 고객 </a:t>
                      </a:r>
                      <a:r>
                        <a:rPr lang="en-US" altLang="ko-KR" sz="1000" dirty="0"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Spoqa Han Sans Neo" panose="020B0500000000000000" pitchFamily="50" charset="-127"/>
                          <a:ea typeface="Spoqa Han Sans Neo" panose="020B0500000000000000" pitchFamily="50" charset="-127"/>
                        </a:rPr>
                        <a:t>past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Spoqa Han Sans Neo" panose="020B0500000000000000" pitchFamily="50" charset="-127"/>
                          <a:ea typeface="Spoqa Han Sans Neo" panose="020B0500000000000000" pitchFamily="50" charset="-127"/>
                        </a:rPr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Spoqa Han Sans Neo" panose="020B0500000000000000" pitchFamily="50" charset="-127"/>
                          <a:ea typeface="Spoqa Han Sans Neo" panose="020B0500000000000000" pitchFamily="50" charset="-127"/>
                        </a:rPr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latin typeface="Spoqa Han Sans Neo" panose="020B0500000000000000" pitchFamily="50" charset="-127"/>
                          <a:ea typeface="Spoqa Han Sans Neo" panose="020B0500000000000000" pitchFamily="50" charset="-127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latin typeface="Spoqa Han Sans Neo" panose="020B0500000000000000" pitchFamily="50" charset="-127"/>
                          <a:ea typeface="Spoqa Han Sans Neo" panose="020B0500000000000000" pitchFamily="50" charset="-127"/>
                        </a:rPr>
                        <a:t>0.41%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Spoqa Han Sans Neo" panose="020B0500000000000000" pitchFamily="50" charset="-127"/>
                          <a:ea typeface="Spoqa Han Sans Neo" panose="020B0500000000000000" pitchFamily="50" charset="-127"/>
                        </a:rPr>
                        <a:t>0.97%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006749"/>
                  </a:ext>
                </a:extLst>
              </a:tr>
              <a:tr h="474727"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latin typeface="Spoqa Han Sans Neo Bold" panose="020B0800000000000000" pitchFamily="50" charset="-127"/>
                          <a:ea typeface="Spoqa Han Sans Neo Bold" panose="020B0800000000000000" pitchFamily="50" charset="-127"/>
                        </a:rPr>
                        <a:t>이탈 고객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Spoqa Han Sans Neo" panose="020B0500000000000000" pitchFamily="50" charset="-127"/>
                          <a:ea typeface="Spoqa Han Sans Neo" panose="020B0500000000000000" pitchFamily="50" charset="-127"/>
                        </a:rPr>
                        <a:t>past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Spoqa Han Sans Neo" panose="020B0500000000000000" pitchFamily="50" charset="-127"/>
                          <a:ea typeface="Spoqa Han Sans Neo" panose="020B0500000000000000" pitchFamily="50" charset="-127"/>
                        </a:rPr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Spoqa Han Sans Neo" panose="020B0500000000000000" pitchFamily="50" charset="-127"/>
                          <a:ea typeface="Spoqa Han Sans Neo" panose="020B0500000000000000" pitchFamily="50" charset="-127"/>
                        </a:rPr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Spoqa Han Sans Neo" panose="020B0500000000000000" pitchFamily="50" charset="-127"/>
                          <a:ea typeface="Spoqa Han Sans Neo" panose="020B0500000000000000" pitchFamily="50" charset="-127"/>
                        </a:rPr>
                        <a:t>701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latin typeface="Spoqa Han Sans Neo" panose="020B0500000000000000" pitchFamily="50" charset="-127"/>
                          <a:ea typeface="Spoqa Han Sans Neo" panose="020B0500000000000000" pitchFamily="50" charset="-127"/>
                        </a:rPr>
                        <a:t>47.75%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Spoqa Han Sans Neo" panose="020B0500000000000000" pitchFamily="50" charset="-127"/>
                          <a:ea typeface="Spoqa Han Sans Neo" panose="020B0500000000000000" pitchFamily="50" charset="-127"/>
                        </a:rPr>
                        <a:t>16.23%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3596342"/>
                  </a:ext>
                </a:extLst>
              </a:tr>
            </a:tbl>
          </a:graphicData>
        </a:graphic>
      </p:graphicFrame>
      <p:grpSp>
        <p:nvGrpSpPr>
          <p:cNvPr id="55" name="그룹 54">
            <a:extLst>
              <a:ext uri="{FF2B5EF4-FFF2-40B4-BE49-F238E27FC236}">
                <a16:creationId xmlns:a16="http://schemas.microsoft.com/office/drawing/2014/main" id="{CD074EEE-3FF9-4B22-BBF5-EBCA5B2A4ECF}"/>
              </a:ext>
            </a:extLst>
          </p:cNvPr>
          <p:cNvGrpSpPr/>
          <p:nvPr/>
        </p:nvGrpSpPr>
        <p:grpSpPr>
          <a:xfrm>
            <a:off x="195845" y="1590380"/>
            <a:ext cx="5295040" cy="1409376"/>
            <a:chOff x="867103" y="1095977"/>
            <a:chExt cx="5295040" cy="1409376"/>
          </a:xfrm>
        </p:grpSpPr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A1F06F58-F04B-4C95-9A4F-5EF1A20C3F41}"/>
                </a:ext>
              </a:extLst>
            </p:cNvPr>
            <p:cNvSpPr/>
            <p:nvPr/>
          </p:nvSpPr>
          <p:spPr>
            <a:xfrm>
              <a:off x="867103" y="1095977"/>
              <a:ext cx="5295040" cy="1409376"/>
            </a:xfrm>
            <a:custGeom>
              <a:avLst/>
              <a:gdLst>
                <a:gd name="connsiteX0" fmla="*/ 234896 w 5295040"/>
                <a:gd name="connsiteY0" fmla="*/ 0 h 1409376"/>
                <a:gd name="connsiteX1" fmla="*/ 5060144 w 5295040"/>
                <a:gd name="connsiteY1" fmla="*/ 0 h 1409376"/>
                <a:gd name="connsiteX2" fmla="*/ 5295040 w 5295040"/>
                <a:gd name="connsiteY2" fmla="*/ 234896 h 1409376"/>
                <a:gd name="connsiteX3" fmla="*/ 5295040 w 5295040"/>
                <a:gd name="connsiteY3" fmla="*/ 975665 h 1409376"/>
                <a:gd name="connsiteX4" fmla="*/ 4913911 w 5295040"/>
                <a:gd name="connsiteY4" fmla="*/ 975665 h 1409376"/>
                <a:gd name="connsiteX5" fmla="*/ 4790543 w 5295040"/>
                <a:gd name="connsiteY5" fmla="*/ 1099033 h 1409376"/>
                <a:gd name="connsiteX6" fmla="*/ 4790543 w 5295040"/>
                <a:gd name="connsiteY6" fmla="*/ 1409376 h 1409376"/>
                <a:gd name="connsiteX7" fmla="*/ 234896 w 5295040"/>
                <a:gd name="connsiteY7" fmla="*/ 1409376 h 1409376"/>
                <a:gd name="connsiteX8" fmla="*/ 0 w 5295040"/>
                <a:gd name="connsiteY8" fmla="*/ 1174480 h 1409376"/>
                <a:gd name="connsiteX9" fmla="*/ 0 w 5295040"/>
                <a:gd name="connsiteY9" fmla="*/ 234896 h 1409376"/>
                <a:gd name="connsiteX10" fmla="*/ 234896 w 5295040"/>
                <a:gd name="connsiteY10" fmla="*/ 0 h 140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95040" h="1409376">
                  <a:moveTo>
                    <a:pt x="234896" y="0"/>
                  </a:moveTo>
                  <a:lnTo>
                    <a:pt x="5060144" y="0"/>
                  </a:lnTo>
                  <a:cubicBezTo>
                    <a:pt x="5189873" y="0"/>
                    <a:pt x="5295040" y="105167"/>
                    <a:pt x="5295040" y="234896"/>
                  </a:cubicBezTo>
                  <a:lnTo>
                    <a:pt x="5295040" y="975665"/>
                  </a:lnTo>
                  <a:lnTo>
                    <a:pt x="4913911" y="975665"/>
                  </a:lnTo>
                  <a:cubicBezTo>
                    <a:pt x="4845777" y="975665"/>
                    <a:pt x="4790543" y="1030899"/>
                    <a:pt x="4790543" y="1099033"/>
                  </a:cubicBezTo>
                  <a:lnTo>
                    <a:pt x="4790543" y="1409376"/>
                  </a:lnTo>
                  <a:lnTo>
                    <a:pt x="234896" y="1409376"/>
                  </a:lnTo>
                  <a:cubicBezTo>
                    <a:pt x="105167" y="1409376"/>
                    <a:pt x="0" y="1304209"/>
                    <a:pt x="0" y="1174480"/>
                  </a:cubicBezTo>
                  <a:lnTo>
                    <a:pt x="0" y="234896"/>
                  </a:lnTo>
                  <a:cubicBezTo>
                    <a:pt x="0" y="105167"/>
                    <a:pt x="105167" y="0"/>
                    <a:pt x="234896" y="0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latin typeface="Spoqa Han Sans Neo" panose="020B0500000000000000" pitchFamily="50" charset="-127"/>
                <a:ea typeface="Spoqa Han Sans Neo" panose="020B0500000000000000" pitchFamily="50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D1B91CD-7070-40A9-873F-45242F5FF87D}"/>
                </a:ext>
              </a:extLst>
            </p:cNvPr>
            <p:cNvSpPr txBox="1"/>
            <p:nvPr/>
          </p:nvSpPr>
          <p:spPr>
            <a:xfrm>
              <a:off x="1789987" y="1138945"/>
              <a:ext cx="4228609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/>
              <a:r>
                <a:rPr lang="en-US" altLang="ko-KR" sz="1600" b="1" dirty="0">
                  <a:latin typeface="Spoqa Han Sans Neo" panose="020B0500000000000000" pitchFamily="50" charset="-127"/>
                  <a:ea typeface="Spoqa Han Sans Neo" panose="020B0500000000000000" pitchFamily="50" charset="-127"/>
                </a:rPr>
                <a:t>Recency</a:t>
              </a:r>
              <a:r>
                <a:rPr lang="ko-KR" altLang="en-US" sz="1600" b="1" dirty="0">
                  <a:latin typeface="Spoqa Han Sans Neo" panose="020B0500000000000000" pitchFamily="50" charset="-127"/>
                  <a:ea typeface="Spoqa Han Sans Neo" panose="020B0500000000000000" pitchFamily="50" charset="-127"/>
                </a:rPr>
                <a:t> </a:t>
              </a:r>
              <a:r>
                <a:rPr lang="en-US" altLang="ko-KR" sz="1600" dirty="0">
                  <a:latin typeface="Spoqa Han Sans Neo" panose="020B0500000000000000" pitchFamily="50" charset="-127"/>
                  <a:ea typeface="Spoqa Han Sans Neo" panose="020B0500000000000000" pitchFamily="50" charset="-127"/>
                </a:rPr>
                <a:t>– </a:t>
              </a:r>
              <a:r>
                <a:rPr lang="ko-KR" altLang="en-US" sz="1600" dirty="0">
                  <a:latin typeface="Spoqa Han Sans Neo" panose="020B0500000000000000" pitchFamily="50" charset="-127"/>
                  <a:ea typeface="Spoqa Han Sans Neo" panose="020B0500000000000000" pitchFamily="50" charset="-127"/>
                </a:rPr>
                <a:t>계절성이 있는 제품</a:t>
              </a:r>
              <a:r>
                <a:rPr lang="en-US" altLang="ko-KR" sz="1600" dirty="0">
                  <a:latin typeface="Spoqa Han Sans Neo" panose="020B0500000000000000" pitchFamily="50" charset="-127"/>
                  <a:ea typeface="Spoqa Han Sans Neo" panose="020B0500000000000000" pitchFamily="50" charset="-127"/>
                </a:rPr>
                <a:t>(Apparel </a:t>
              </a:r>
              <a:r>
                <a:rPr lang="ko-KR" altLang="en-US" sz="1600" dirty="0">
                  <a:latin typeface="Spoqa Han Sans Neo" panose="020B0500000000000000" pitchFamily="50" charset="-127"/>
                  <a:ea typeface="Spoqa Han Sans Neo" panose="020B0500000000000000" pitchFamily="50" charset="-127"/>
                </a:rPr>
                <a:t>의류</a:t>
              </a:r>
              <a:r>
                <a:rPr lang="en-US" altLang="ko-KR" sz="1600" dirty="0">
                  <a:latin typeface="Spoqa Han Sans Neo" panose="020B0500000000000000" pitchFamily="50" charset="-127"/>
                  <a:ea typeface="Spoqa Han Sans Neo" panose="020B0500000000000000" pitchFamily="50" charset="-127"/>
                </a:rPr>
                <a:t>)</a:t>
              </a:r>
              <a:r>
                <a:rPr lang="ko-KR" altLang="en-US" sz="1600" dirty="0">
                  <a:latin typeface="Spoqa Han Sans Neo" panose="020B0500000000000000" pitchFamily="50" charset="-127"/>
                  <a:ea typeface="Spoqa Han Sans Neo" panose="020B0500000000000000" pitchFamily="50" charset="-127"/>
                </a:rPr>
                <a:t>이 주요 판매 제품인 것과 </a:t>
              </a:r>
              <a:r>
                <a:rPr lang="en-US" altLang="ko-KR" sz="1600" dirty="0">
                  <a:latin typeface="Spoqa Han Sans Neo" panose="020B0500000000000000" pitchFamily="50" charset="-127"/>
                  <a:ea typeface="Spoqa Han Sans Neo" panose="020B0500000000000000" pitchFamily="50" charset="-127"/>
                </a:rPr>
                <a:t>2</a:t>
              </a:r>
              <a:r>
                <a:rPr lang="ko-KR" altLang="en-US" sz="1600" dirty="0">
                  <a:latin typeface="Spoqa Han Sans Neo" panose="020B0500000000000000" pitchFamily="50" charset="-127"/>
                  <a:ea typeface="Spoqa Han Sans Neo" panose="020B0500000000000000" pitchFamily="50" charset="-127"/>
                </a:rPr>
                <a:t>회 이상 구매한 고객의 평균 구매 주기가 약 </a:t>
              </a:r>
              <a:r>
                <a:rPr lang="en-US" altLang="ko-KR" sz="1600" dirty="0">
                  <a:latin typeface="Spoqa Han Sans Neo" panose="020B0500000000000000" pitchFamily="50" charset="-127"/>
                  <a:ea typeface="Spoqa Han Sans Neo" panose="020B0500000000000000" pitchFamily="50" charset="-127"/>
                </a:rPr>
                <a:t>2.2</a:t>
              </a:r>
              <a:r>
                <a:rPr lang="ko-KR" altLang="en-US" sz="1600" dirty="0">
                  <a:latin typeface="Spoqa Han Sans Neo" panose="020B0500000000000000" pitchFamily="50" charset="-127"/>
                  <a:ea typeface="Spoqa Han Sans Neo" panose="020B0500000000000000" pitchFamily="50" charset="-127"/>
                </a:rPr>
                <a:t>개월 인 것을 고려하여 </a:t>
              </a:r>
              <a:r>
                <a:rPr lang="en-US" altLang="ko-KR" sz="1600" dirty="0">
                  <a:latin typeface="Spoqa Han Sans Neo" panose="020B0500000000000000" pitchFamily="50" charset="-127"/>
                  <a:ea typeface="Spoqa Han Sans Neo" panose="020B0500000000000000" pitchFamily="50" charset="-127"/>
                </a:rPr>
                <a:t>3</a:t>
              </a:r>
              <a:r>
                <a:rPr lang="ko-KR" altLang="en-US" sz="1600" dirty="0">
                  <a:latin typeface="Spoqa Han Sans Neo" panose="020B0500000000000000" pitchFamily="50" charset="-127"/>
                  <a:ea typeface="Spoqa Han Sans Neo" panose="020B0500000000000000" pitchFamily="50" charset="-127"/>
                </a:rPr>
                <a:t>개월을 기준으로 </a:t>
              </a:r>
              <a:r>
                <a:rPr lang="en-US" altLang="ko-KR" sz="1600" dirty="0">
                  <a:latin typeface="Spoqa Han Sans Neo" panose="020B0500000000000000" pitchFamily="50" charset="-127"/>
                  <a:ea typeface="Spoqa Han Sans Neo" panose="020B0500000000000000" pitchFamily="50" charset="-127"/>
                </a:rPr>
                <a:t>recent</a:t>
              </a:r>
              <a:r>
                <a:rPr lang="ko-KR" altLang="en-US" sz="1600" dirty="0">
                  <a:latin typeface="Spoqa Han Sans Neo" panose="020B0500000000000000" pitchFamily="50" charset="-127"/>
                  <a:ea typeface="Spoqa Han Sans Neo" panose="020B0500000000000000" pitchFamily="50" charset="-127"/>
                </a:rPr>
                <a:t>와 </a:t>
              </a:r>
              <a:r>
                <a:rPr lang="en-US" altLang="ko-KR" sz="1600" dirty="0">
                  <a:latin typeface="Spoqa Han Sans Neo" panose="020B0500000000000000" pitchFamily="50" charset="-127"/>
                  <a:ea typeface="Spoqa Han Sans Neo" panose="020B0500000000000000" pitchFamily="50" charset="-127"/>
                </a:rPr>
                <a:t>past</a:t>
              </a:r>
              <a:r>
                <a:rPr lang="ko-KR" altLang="en-US" sz="1600" dirty="0">
                  <a:latin typeface="Spoqa Han Sans Neo" panose="020B0500000000000000" pitchFamily="50" charset="-127"/>
                  <a:ea typeface="Spoqa Han Sans Neo" panose="020B0500000000000000" pitchFamily="50" charset="-127"/>
                </a:rPr>
                <a:t>로 나눔</a:t>
              </a:r>
              <a:endParaRPr lang="en-US" altLang="ko-KR" sz="1600" dirty="0">
                <a:latin typeface="Spoqa Han Sans Neo" panose="020B0500000000000000" pitchFamily="50" charset="-127"/>
                <a:ea typeface="Spoqa Han Sans Neo" panose="020B0500000000000000" pitchFamily="50" charset="-127"/>
              </a:endParaRP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547D3E70-4439-4EB9-9D89-EACB18CF63C0}"/>
                </a:ext>
              </a:extLst>
            </p:cNvPr>
            <p:cNvSpPr/>
            <p:nvPr/>
          </p:nvSpPr>
          <p:spPr>
            <a:xfrm>
              <a:off x="5717628" y="2112579"/>
              <a:ext cx="444515" cy="392774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Spoqa Han Sans Neo" panose="020B0500000000000000" pitchFamily="50" charset="-127"/>
                  <a:ea typeface="Spoqa Han Sans Neo" panose="020B0500000000000000" pitchFamily="50" charset="-127"/>
                </a:rPr>
                <a:t>R</a:t>
              </a:r>
              <a:endParaRPr lang="ko-KR" altLang="en-US" dirty="0">
                <a:solidFill>
                  <a:schemeClr val="bg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endParaRPr>
            </a:p>
          </p:txBody>
        </p: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F0E37E19-D404-4CA6-8BF5-1A7A0EE658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227" y="1408222"/>
              <a:ext cx="784886" cy="784886"/>
            </a:xfrm>
            <a:prstGeom prst="rect">
              <a:avLst/>
            </a:prstGeom>
          </p:spPr>
        </p:pic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DBD1CE6D-B655-4A13-9610-43214202B85E}"/>
              </a:ext>
            </a:extLst>
          </p:cNvPr>
          <p:cNvGrpSpPr/>
          <p:nvPr/>
        </p:nvGrpSpPr>
        <p:grpSpPr>
          <a:xfrm>
            <a:off x="195845" y="3160645"/>
            <a:ext cx="5295040" cy="1414764"/>
            <a:chOff x="800960" y="3090159"/>
            <a:chExt cx="5295040" cy="1414764"/>
          </a:xfrm>
        </p:grpSpPr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79A54F83-4026-40E5-BD29-5EF4B487679E}"/>
                </a:ext>
              </a:extLst>
            </p:cNvPr>
            <p:cNvSpPr/>
            <p:nvPr/>
          </p:nvSpPr>
          <p:spPr>
            <a:xfrm>
              <a:off x="800960" y="3090159"/>
              <a:ext cx="5295040" cy="1409376"/>
            </a:xfrm>
            <a:custGeom>
              <a:avLst/>
              <a:gdLst>
                <a:gd name="connsiteX0" fmla="*/ 234896 w 5295040"/>
                <a:gd name="connsiteY0" fmla="*/ 0 h 1409376"/>
                <a:gd name="connsiteX1" fmla="*/ 5060144 w 5295040"/>
                <a:gd name="connsiteY1" fmla="*/ 0 h 1409376"/>
                <a:gd name="connsiteX2" fmla="*/ 5295040 w 5295040"/>
                <a:gd name="connsiteY2" fmla="*/ 234896 h 1409376"/>
                <a:gd name="connsiteX3" fmla="*/ 5295040 w 5295040"/>
                <a:gd name="connsiteY3" fmla="*/ 975665 h 1409376"/>
                <a:gd name="connsiteX4" fmla="*/ 4913911 w 5295040"/>
                <a:gd name="connsiteY4" fmla="*/ 975665 h 1409376"/>
                <a:gd name="connsiteX5" fmla="*/ 4790543 w 5295040"/>
                <a:gd name="connsiteY5" fmla="*/ 1099033 h 1409376"/>
                <a:gd name="connsiteX6" fmla="*/ 4790543 w 5295040"/>
                <a:gd name="connsiteY6" fmla="*/ 1409376 h 1409376"/>
                <a:gd name="connsiteX7" fmla="*/ 234896 w 5295040"/>
                <a:gd name="connsiteY7" fmla="*/ 1409376 h 1409376"/>
                <a:gd name="connsiteX8" fmla="*/ 0 w 5295040"/>
                <a:gd name="connsiteY8" fmla="*/ 1174480 h 1409376"/>
                <a:gd name="connsiteX9" fmla="*/ 0 w 5295040"/>
                <a:gd name="connsiteY9" fmla="*/ 234896 h 1409376"/>
                <a:gd name="connsiteX10" fmla="*/ 234896 w 5295040"/>
                <a:gd name="connsiteY10" fmla="*/ 0 h 140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95040" h="1409376">
                  <a:moveTo>
                    <a:pt x="234896" y="0"/>
                  </a:moveTo>
                  <a:lnTo>
                    <a:pt x="5060144" y="0"/>
                  </a:lnTo>
                  <a:cubicBezTo>
                    <a:pt x="5189873" y="0"/>
                    <a:pt x="5295040" y="105167"/>
                    <a:pt x="5295040" y="234896"/>
                  </a:cubicBezTo>
                  <a:lnTo>
                    <a:pt x="5295040" y="975665"/>
                  </a:lnTo>
                  <a:lnTo>
                    <a:pt x="4913911" y="975665"/>
                  </a:lnTo>
                  <a:cubicBezTo>
                    <a:pt x="4845777" y="975665"/>
                    <a:pt x="4790543" y="1030899"/>
                    <a:pt x="4790543" y="1099033"/>
                  </a:cubicBezTo>
                  <a:lnTo>
                    <a:pt x="4790543" y="1409376"/>
                  </a:lnTo>
                  <a:lnTo>
                    <a:pt x="234896" y="1409376"/>
                  </a:lnTo>
                  <a:cubicBezTo>
                    <a:pt x="105167" y="1409376"/>
                    <a:pt x="0" y="1304209"/>
                    <a:pt x="0" y="1174480"/>
                  </a:cubicBezTo>
                  <a:lnTo>
                    <a:pt x="0" y="234896"/>
                  </a:lnTo>
                  <a:cubicBezTo>
                    <a:pt x="0" y="105167"/>
                    <a:pt x="105167" y="0"/>
                    <a:pt x="234896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latin typeface="Spoqa Han Sans Neo" panose="020B0500000000000000" pitchFamily="50" charset="-127"/>
                <a:ea typeface="Spoqa Han Sans Neo" panose="020B0500000000000000" pitchFamily="50" charset="-127"/>
              </a:endParaRP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00A59CEA-D911-4555-A38A-9946CCD93940}"/>
                </a:ext>
              </a:extLst>
            </p:cNvPr>
            <p:cNvSpPr/>
            <p:nvPr/>
          </p:nvSpPr>
          <p:spPr>
            <a:xfrm>
              <a:off x="5647770" y="4112149"/>
              <a:ext cx="444515" cy="39277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Spoqa Han Sans Neo" panose="020B0500000000000000" pitchFamily="50" charset="-127"/>
                  <a:ea typeface="Spoqa Han Sans Neo" panose="020B0500000000000000" pitchFamily="50" charset="-127"/>
                </a:rPr>
                <a:t>F</a:t>
              </a:r>
              <a:endParaRPr lang="ko-KR" altLang="en-US" dirty="0">
                <a:solidFill>
                  <a:schemeClr val="bg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endParaRPr>
            </a:p>
          </p:txBody>
        </p: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B92E56CC-5F01-4296-BD26-7755EC5AD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8109" y="3398115"/>
              <a:ext cx="821011" cy="821011"/>
            </a:xfrm>
            <a:prstGeom prst="rect">
              <a:avLst/>
            </a:prstGeom>
          </p:spPr>
        </p:pic>
      </p:grpSp>
      <p:pic>
        <p:nvPicPr>
          <p:cNvPr id="75" name="그림 74">
            <a:extLst>
              <a:ext uri="{FF2B5EF4-FFF2-40B4-BE49-F238E27FC236}">
                <a16:creationId xmlns:a16="http://schemas.microsoft.com/office/drawing/2014/main" id="{551409E5-4572-45B0-B2AC-015B2A4AE2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74" y="5140810"/>
            <a:ext cx="727727" cy="727727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EDE78AB7-DE4A-41BF-A169-E46CF0259DC8}"/>
              </a:ext>
            </a:extLst>
          </p:cNvPr>
          <p:cNvSpPr txBox="1"/>
          <p:nvPr/>
        </p:nvSpPr>
        <p:spPr>
          <a:xfrm>
            <a:off x="1164005" y="3452371"/>
            <a:ext cx="42286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/>
            <a:r>
              <a:rPr lang="en-US" altLang="ko-KR" sz="1600" b="1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Frequency</a:t>
            </a:r>
            <a:r>
              <a:rPr lang="ko-KR" altLang="en-US" sz="1600" b="1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 </a:t>
            </a:r>
            <a:r>
              <a:rPr lang="en-US" altLang="ko-KR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– </a:t>
            </a: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평균 값</a:t>
            </a:r>
            <a:r>
              <a:rPr lang="en-US" altLang="ko-KR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(18</a:t>
            </a: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건</a:t>
            </a:r>
            <a:r>
              <a:rPr lang="en-US" altLang="ko-KR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)</a:t>
            </a: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과 분포에서 자연스럽게 떨어지는 값을 고려하여 </a:t>
            </a:r>
            <a:r>
              <a:rPr lang="en-US" altLang="ko-KR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20</a:t>
            </a: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건을 기준으로 </a:t>
            </a:r>
            <a:r>
              <a:rPr lang="en-US" altLang="ko-KR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high</a:t>
            </a: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와 </a:t>
            </a:r>
            <a:r>
              <a:rPr lang="en-US" altLang="ko-KR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low</a:t>
            </a: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로 나눔</a:t>
            </a:r>
            <a:endParaRPr lang="en-US" altLang="ko-KR" sz="1600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935B3A6-A81E-453A-B0BC-E0C4B9295E97}"/>
              </a:ext>
            </a:extLst>
          </p:cNvPr>
          <p:cNvSpPr txBox="1"/>
          <p:nvPr/>
        </p:nvSpPr>
        <p:spPr>
          <a:xfrm>
            <a:off x="1180062" y="5044560"/>
            <a:ext cx="42286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/>
            <a:r>
              <a:rPr lang="en-US" altLang="ko-KR" sz="1600" b="1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Monetary</a:t>
            </a:r>
            <a:r>
              <a:rPr lang="ko-KR" altLang="en-US" sz="1600" b="1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 </a:t>
            </a:r>
            <a:r>
              <a:rPr lang="en-US" altLang="ko-KR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– </a:t>
            </a: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파레토 법칙을 근거로 </a:t>
            </a:r>
            <a:r>
              <a:rPr lang="en-US" altLang="ko-KR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Monetary</a:t>
            </a: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에서 </a:t>
            </a:r>
            <a:r>
              <a:rPr lang="en-US" altLang="ko-KR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80%</a:t>
            </a: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를 차지하는 기준점인 </a:t>
            </a:r>
            <a:r>
              <a:rPr lang="en-US" altLang="ko-KR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$ 5,055</a:t>
            </a: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를 기준으로 </a:t>
            </a:r>
            <a:r>
              <a:rPr lang="en-US" altLang="ko-KR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high</a:t>
            </a: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와 </a:t>
            </a:r>
            <a:r>
              <a:rPr lang="en-US" altLang="ko-KR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low</a:t>
            </a: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를 나눔</a:t>
            </a:r>
            <a:endParaRPr lang="en-US" altLang="ko-KR" sz="1600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2571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5082D747-E889-4FD1-9FCB-0A0C8776A0BC}"/>
              </a:ext>
            </a:extLst>
          </p:cNvPr>
          <p:cNvSpPr/>
          <p:nvPr/>
        </p:nvSpPr>
        <p:spPr>
          <a:xfrm>
            <a:off x="0" y="599090"/>
            <a:ext cx="12192001" cy="6295997"/>
          </a:xfrm>
          <a:custGeom>
            <a:avLst/>
            <a:gdLst>
              <a:gd name="connsiteX0" fmla="*/ 233896 w 12192001"/>
              <a:gd name="connsiteY0" fmla="*/ 0 h 6295997"/>
              <a:gd name="connsiteX1" fmla="*/ 11958106 w 12192001"/>
              <a:gd name="connsiteY1" fmla="*/ 0 h 6295997"/>
              <a:gd name="connsiteX2" fmla="*/ 12192001 w 12192001"/>
              <a:gd name="connsiteY2" fmla="*/ 233895 h 6295997"/>
              <a:gd name="connsiteX3" fmla="*/ 12192001 w 12192001"/>
              <a:gd name="connsiteY3" fmla="*/ 6025015 h 6295997"/>
              <a:gd name="connsiteX4" fmla="*/ 12192000 w 12192001"/>
              <a:gd name="connsiteY4" fmla="*/ 6025021 h 6295997"/>
              <a:gd name="connsiteX5" fmla="*/ 12192000 w 12192001"/>
              <a:gd name="connsiteY5" fmla="*/ 6295997 h 6295997"/>
              <a:gd name="connsiteX6" fmla="*/ 0 w 12192001"/>
              <a:gd name="connsiteY6" fmla="*/ 6295997 h 6295997"/>
              <a:gd name="connsiteX7" fmla="*/ 0 w 12192001"/>
              <a:gd name="connsiteY7" fmla="*/ 5192110 h 6295997"/>
              <a:gd name="connsiteX8" fmla="*/ 1 w 12192001"/>
              <a:gd name="connsiteY8" fmla="*/ 5192110 h 6295997"/>
              <a:gd name="connsiteX9" fmla="*/ 1 w 12192001"/>
              <a:gd name="connsiteY9" fmla="*/ 233895 h 6295997"/>
              <a:gd name="connsiteX10" fmla="*/ 233896 w 12192001"/>
              <a:gd name="connsiteY10" fmla="*/ 0 h 6295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1" h="6295997">
                <a:moveTo>
                  <a:pt x="233896" y="0"/>
                </a:moveTo>
                <a:lnTo>
                  <a:pt x="11958106" y="0"/>
                </a:lnTo>
                <a:cubicBezTo>
                  <a:pt x="12087283" y="0"/>
                  <a:pt x="12192001" y="104718"/>
                  <a:pt x="12192001" y="233895"/>
                </a:cubicBezTo>
                <a:lnTo>
                  <a:pt x="12192001" y="6025015"/>
                </a:lnTo>
                <a:lnTo>
                  <a:pt x="12192000" y="6025021"/>
                </a:lnTo>
                <a:lnTo>
                  <a:pt x="12192000" y="6295997"/>
                </a:lnTo>
                <a:lnTo>
                  <a:pt x="0" y="6295997"/>
                </a:lnTo>
                <a:lnTo>
                  <a:pt x="0" y="5192110"/>
                </a:lnTo>
                <a:lnTo>
                  <a:pt x="1" y="5192110"/>
                </a:lnTo>
                <a:lnTo>
                  <a:pt x="1" y="233895"/>
                </a:lnTo>
                <a:cubicBezTo>
                  <a:pt x="1" y="104718"/>
                  <a:pt x="104719" y="0"/>
                  <a:pt x="23389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B976296-55D3-4275-A803-E80712FC9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046" y="1621681"/>
            <a:ext cx="6997241" cy="4504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순서도: 수행의 시작/종료 27">
            <a:extLst>
              <a:ext uri="{FF2B5EF4-FFF2-40B4-BE49-F238E27FC236}">
                <a16:creationId xmlns:a16="http://schemas.microsoft.com/office/drawing/2014/main" id="{8D560D8F-7FCC-45FD-AC01-740E791D433E}"/>
              </a:ext>
            </a:extLst>
          </p:cNvPr>
          <p:cNvSpPr/>
          <p:nvPr/>
        </p:nvSpPr>
        <p:spPr>
          <a:xfrm>
            <a:off x="1593689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분석 개요</a:t>
            </a:r>
          </a:p>
        </p:txBody>
      </p:sp>
      <p:sp>
        <p:nvSpPr>
          <p:cNvPr id="35" name="순서도: 수행의 시작/종료 34">
            <a:extLst>
              <a:ext uri="{FF2B5EF4-FFF2-40B4-BE49-F238E27FC236}">
                <a16:creationId xmlns:a16="http://schemas.microsoft.com/office/drawing/2014/main" id="{FC17A009-A104-4643-B5EE-6026072F7E94}"/>
              </a:ext>
            </a:extLst>
          </p:cNvPr>
          <p:cNvSpPr/>
          <p:nvPr/>
        </p:nvSpPr>
        <p:spPr>
          <a:xfrm>
            <a:off x="2809934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데이터셋</a:t>
            </a:r>
          </a:p>
        </p:txBody>
      </p:sp>
      <p:sp>
        <p:nvSpPr>
          <p:cNvPr id="36" name="순서도: 수행의 시작/종료 35">
            <a:extLst>
              <a:ext uri="{FF2B5EF4-FFF2-40B4-BE49-F238E27FC236}">
                <a16:creationId xmlns:a16="http://schemas.microsoft.com/office/drawing/2014/main" id="{2110E0C8-956D-4751-AAF2-2615B0C1D3AE}"/>
              </a:ext>
            </a:extLst>
          </p:cNvPr>
          <p:cNvSpPr/>
          <p:nvPr/>
        </p:nvSpPr>
        <p:spPr>
          <a:xfrm>
            <a:off x="4026179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RFM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37" name="순서도: 수행의 시작/종료 36">
            <a:extLst>
              <a:ext uri="{FF2B5EF4-FFF2-40B4-BE49-F238E27FC236}">
                <a16:creationId xmlns:a16="http://schemas.microsoft.com/office/drawing/2014/main" id="{B4FA9908-9135-4DA2-A9EA-7A726BF66D98}"/>
              </a:ext>
            </a:extLst>
          </p:cNvPr>
          <p:cNvSpPr/>
          <p:nvPr/>
        </p:nvSpPr>
        <p:spPr>
          <a:xfrm>
            <a:off x="5242424" y="156738"/>
            <a:ext cx="1144255" cy="271498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고객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Segment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38" name="순서도: 수행의 시작/종료 37">
            <a:extLst>
              <a:ext uri="{FF2B5EF4-FFF2-40B4-BE49-F238E27FC236}">
                <a16:creationId xmlns:a16="http://schemas.microsoft.com/office/drawing/2014/main" id="{61C9AC5B-B0C6-46A3-AEC5-74CBE7E260D0}"/>
              </a:ext>
            </a:extLst>
          </p:cNvPr>
          <p:cNvSpPr/>
          <p:nvPr/>
        </p:nvSpPr>
        <p:spPr>
          <a:xfrm>
            <a:off x="6634057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마케팅</a:t>
            </a:r>
          </a:p>
        </p:txBody>
      </p:sp>
      <p:sp>
        <p:nvSpPr>
          <p:cNvPr id="39" name="순서도: 수행의 시작/종료 38">
            <a:extLst>
              <a:ext uri="{FF2B5EF4-FFF2-40B4-BE49-F238E27FC236}">
                <a16:creationId xmlns:a16="http://schemas.microsoft.com/office/drawing/2014/main" id="{D871EF3A-7980-4BCF-AAD1-2DAA69C54165}"/>
              </a:ext>
            </a:extLst>
          </p:cNvPr>
          <p:cNvSpPr/>
          <p:nvPr/>
        </p:nvSpPr>
        <p:spPr>
          <a:xfrm>
            <a:off x="7850302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인사이트</a:t>
            </a:r>
          </a:p>
        </p:txBody>
      </p:sp>
      <p:sp>
        <p:nvSpPr>
          <p:cNvPr id="40" name="순서도: 수행의 시작/종료 39">
            <a:extLst>
              <a:ext uri="{FF2B5EF4-FFF2-40B4-BE49-F238E27FC236}">
                <a16:creationId xmlns:a16="http://schemas.microsoft.com/office/drawing/2014/main" id="{55C2790F-443A-4119-B966-6E9C28314DD7}"/>
              </a:ext>
            </a:extLst>
          </p:cNvPr>
          <p:cNvSpPr/>
          <p:nvPr/>
        </p:nvSpPr>
        <p:spPr>
          <a:xfrm>
            <a:off x="9066545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대시보드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F3ABA5-FEA8-41C4-BC33-4C2FC89F77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30621" cy="63062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7497C2F-EB05-48D1-9033-0327DC0514D3}"/>
              </a:ext>
            </a:extLst>
          </p:cNvPr>
          <p:cNvSpPr txBox="1"/>
          <p:nvPr/>
        </p:nvSpPr>
        <p:spPr>
          <a:xfrm>
            <a:off x="395402" y="2839147"/>
            <a:ext cx="45934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쿠폰 사용이 많을 때</a:t>
            </a:r>
            <a:r>
              <a:rPr lang="en-US" altLang="ko-KR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, </a:t>
            </a: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매출이 많이 증가한다는 것을 파악</a:t>
            </a:r>
            <a:endParaRPr lang="en-US" altLang="ko-KR" sz="1600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  <a:p>
            <a:pPr marL="171450" indent="-171450" latinLnBrk="0">
              <a:buFont typeface="Arial" panose="020B0604020202020204" pitchFamily="34" charset="0"/>
              <a:buChar char="•"/>
            </a:pPr>
            <a:endParaRPr lang="en-US" altLang="ko-KR" sz="1600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매출과 쿠폰 사용 횟수의 상관관계는 </a:t>
            </a:r>
            <a:endParaRPr lang="en-US" altLang="ko-KR" sz="1600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  <a:p>
            <a:pPr marL="171450" indent="-171450" latinLnBrk="0">
              <a:buFont typeface="Arial" panose="020B0604020202020204" pitchFamily="34" charset="0"/>
              <a:buChar char="•"/>
            </a:pPr>
            <a:endParaRPr lang="en-US" altLang="ko-KR" sz="1600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쿠폰을 통한 마케팅을 진행하여 매출을 끌어 올리고자 결정</a:t>
            </a:r>
            <a:endParaRPr lang="en-US" altLang="ko-KR" sz="1600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17" name="순서도: 수행의 시작/종료 16">
            <a:extLst>
              <a:ext uri="{FF2B5EF4-FFF2-40B4-BE49-F238E27FC236}">
                <a16:creationId xmlns:a16="http://schemas.microsoft.com/office/drawing/2014/main" id="{01F72686-95C6-4AF4-B99A-52B33575A05B}"/>
              </a:ext>
            </a:extLst>
          </p:cNvPr>
          <p:cNvSpPr/>
          <p:nvPr/>
        </p:nvSpPr>
        <p:spPr>
          <a:xfrm>
            <a:off x="407606" y="811072"/>
            <a:ext cx="1416231" cy="457742"/>
          </a:xfrm>
          <a:prstGeom prst="flowChartTerminator">
            <a:avLst/>
          </a:prstGeom>
          <a:noFill/>
          <a:ln w="38100">
            <a:solidFill>
              <a:srgbClr val="FDE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마케팅 효과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5BB602-87A9-4089-97AD-4321C6EE9CAF}"/>
              </a:ext>
            </a:extLst>
          </p:cNvPr>
          <p:cNvSpPr txBox="1"/>
          <p:nvPr/>
        </p:nvSpPr>
        <p:spPr>
          <a:xfrm>
            <a:off x="2078122" y="901443"/>
            <a:ext cx="9500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1</a:t>
            </a:r>
            <a:r>
              <a:rPr lang="ko-KR" altLang="en-US" sz="1200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년간 매출액의 변화와 쿠폰 사용횟수의 증감률을 비교</a:t>
            </a:r>
            <a:r>
              <a:rPr lang="en-US" altLang="ko-KR" sz="1200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F17373-B3D4-4233-81CF-5BD76EE489F7}"/>
              </a:ext>
            </a:extLst>
          </p:cNvPr>
          <p:cNvSpPr txBox="1"/>
          <p:nvPr/>
        </p:nvSpPr>
        <p:spPr>
          <a:xfrm>
            <a:off x="7493120" y="6126611"/>
            <a:ext cx="2652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&lt;</a:t>
            </a:r>
            <a:r>
              <a:rPr lang="ko-KR" altLang="en-US" sz="10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그림 </a:t>
            </a:r>
            <a:r>
              <a:rPr lang="en-US" altLang="ko-KR" sz="10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4&gt; </a:t>
            </a:r>
            <a:r>
              <a:rPr lang="ko-KR" altLang="en-US" sz="10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매출</a:t>
            </a:r>
            <a:r>
              <a:rPr lang="en-US" altLang="ko-KR" sz="10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, </a:t>
            </a:r>
            <a:r>
              <a:rPr lang="ko-KR" altLang="en-US" sz="10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쿠폰사용 횟수의 증감률 그래프</a:t>
            </a:r>
          </a:p>
        </p:txBody>
      </p:sp>
    </p:spTree>
    <p:extLst>
      <p:ext uri="{BB962C8B-B14F-4D97-AF65-F5344CB8AC3E}">
        <p14:creationId xmlns:p14="http://schemas.microsoft.com/office/powerpoint/2010/main" val="3640596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5082D747-E889-4FD1-9FCB-0A0C8776A0BC}"/>
              </a:ext>
            </a:extLst>
          </p:cNvPr>
          <p:cNvSpPr/>
          <p:nvPr/>
        </p:nvSpPr>
        <p:spPr>
          <a:xfrm>
            <a:off x="0" y="599090"/>
            <a:ext cx="12192001" cy="6295997"/>
          </a:xfrm>
          <a:custGeom>
            <a:avLst/>
            <a:gdLst>
              <a:gd name="connsiteX0" fmla="*/ 233896 w 12192001"/>
              <a:gd name="connsiteY0" fmla="*/ 0 h 6295997"/>
              <a:gd name="connsiteX1" fmla="*/ 11958106 w 12192001"/>
              <a:gd name="connsiteY1" fmla="*/ 0 h 6295997"/>
              <a:gd name="connsiteX2" fmla="*/ 12192001 w 12192001"/>
              <a:gd name="connsiteY2" fmla="*/ 233895 h 6295997"/>
              <a:gd name="connsiteX3" fmla="*/ 12192001 w 12192001"/>
              <a:gd name="connsiteY3" fmla="*/ 6025015 h 6295997"/>
              <a:gd name="connsiteX4" fmla="*/ 12192000 w 12192001"/>
              <a:gd name="connsiteY4" fmla="*/ 6025021 h 6295997"/>
              <a:gd name="connsiteX5" fmla="*/ 12192000 w 12192001"/>
              <a:gd name="connsiteY5" fmla="*/ 6295997 h 6295997"/>
              <a:gd name="connsiteX6" fmla="*/ 0 w 12192001"/>
              <a:gd name="connsiteY6" fmla="*/ 6295997 h 6295997"/>
              <a:gd name="connsiteX7" fmla="*/ 0 w 12192001"/>
              <a:gd name="connsiteY7" fmla="*/ 5192110 h 6295997"/>
              <a:gd name="connsiteX8" fmla="*/ 1 w 12192001"/>
              <a:gd name="connsiteY8" fmla="*/ 5192110 h 6295997"/>
              <a:gd name="connsiteX9" fmla="*/ 1 w 12192001"/>
              <a:gd name="connsiteY9" fmla="*/ 233895 h 6295997"/>
              <a:gd name="connsiteX10" fmla="*/ 233896 w 12192001"/>
              <a:gd name="connsiteY10" fmla="*/ 0 h 6295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1" h="6295997">
                <a:moveTo>
                  <a:pt x="233896" y="0"/>
                </a:moveTo>
                <a:lnTo>
                  <a:pt x="11958106" y="0"/>
                </a:lnTo>
                <a:cubicBezTo>
                  <a:pt x="12087283" y="0"/>
                  <a:pt x="12192001" y="104718"/>
                  <a:pt x="12192001" y="233895"/>
                </a:cubicBezTo>
                <a:lnTo>
                  <a:pt x="12192001" y="6025015"/>
                </a:lnTo>
                <a:lnTo>
                  <a:pt x="12192000" y="6025021"/>
                </a:lnTo>
                <a:lnTo>
                  <a:pt x="12192000" y="6295997"/>
                </a:lnTo>
                <a:lnTo>
                  <a:pt x="0" y="6295997"/>
                </a:lnTo>
                <a:lnTo>
                  <a:pt x="0" y="5192110"/>
                </a:lnTo>
                <a:lnTo>
                  <a:pt x="1" y="5192110"/>
                </a:lnTo>
                <a:lnTo>
                  <a:pt x="1" y="233895"/>
                </a:lnTo>
                <a:cubicBezTo>
                  <a:pt x="1" y="104718"/>
                  <a:pt x="104719" y="0"/>
                  <a:pt x="23389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28" name="순서도: 수행의 시작/종료 27">
            <a:extLst>
              <a:ext uri="{FF2B5EF4-FFF2-40B4-BE49-F238E27FC236}">
                <a16:creationId xmlns:a16="http://schemas.microsoft.com/office/drawing/2014/main" id="{8D560D8F-7FCC-45FD-AC01-740E791D433E}"/>
              </a:ext>
            </a:extLst>
          </p:cNvPr>
          <p:cNvSpPr/>
          <p:nvPr/>
        </p:nvSpPr>
        <p:spPr>
          <a:xfrm>
            <a:off x="1593689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분석 개요</a:t>
            </a:r>
          </a:p>
        </p:txBody>
      </p:sp>
      <p:sp>
        <p:nvSpPr>
          <p:cNvPr id="35" name="순서도: 수행의 시작/종료 34">
            <a:extLst>
              <a:ext uri="{FF2B5EF4-FFF2-40B4-BE49-F238E27FC236}">
                <a16:creationId xmlns:a16="http://schemas.microsoft.com/office/drawing/2014/main" id="{FC17A009-A104-4643-B5EE-6026072F7E94}"/>
              </a:ext>
            </a:extLst>
          </p:cNvPr>
          <p:cNvSpPr/>
          <p:nvPr/>
        </p:nvSpPr>
        <p:spPr>
          <a:xfrm>
            <a:off x="2809934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데이터셋</a:t>
            </a:r>
          </a:p>
        </p:txBody>
      </p:sp>
      <p:sp>
        <p:nvSpPr>
          <p:cNvPr id="36" name="순서도: 수행의 시작/종료 35">
            <a:extLst>
              <a:ext uri="{FF2B5EF4-FFF2-40B4-BE49-F238E27FC236}">
                <a16:creationId xmlns:a16="http://schemas.microsoft.com/office/drawing/2014/main" id="{2110E0C8-956D-4751-AAF2-2615B0C1D3AE}"/>
              </a:ext>
            </a:extLst>
          </p:cNvPr>
          <p:cNvSpPr/>
          <p:nvPr/>
        </p:nvSpPr>
        <p:spPr>
          <a:xfrm>
            <a:off x="4026179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RFM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37" name="순서도: 수행의 시작/종료 36">
            <a:extLst>
              <a:ext uri="{FF2B5EF4-FFF2-40B4-BE49-F238E27FC236}">
                <a16:creationId xmlns:a16="http://schemas.microsoft.com/office/drawing/2014/main" id="{B4FA9908-9135-4DA2-A9EA-7A726BF66D98}"/>
              </a:ext>
            </a:extLst>
          </p:cNvPr>
          <p:cNvSpPr/>
          <p:nvPr/>
        </p:nvSpPr>
        <p:spPr>
          <a:xfrm>
            <a:off x="5242424" y="156738"/>
            <a:ext cx="1144255" cy="271498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고객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Segment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38" name="순서도: 수행의 시작/종료 37">
            <a:extLst>
              <a:ext uri="{FF2B5EF4-FFF2-40B4-BE49-F238E27FC236}">
                <a16:creationId xmlns:a16="http://schemas.microsoft.com/office/drawing/2014/main" id="{61C9AC5B-B0C6-46A3-AEC5-74CBE7E260D0}"/>
              </a:ext>
            </a:extLst>
          </p:cNvPr>
          <p:cNvSpPr/>
          <p:nvPr/>
        </p:nvSpPr>
        <p:spPr>
          <a:xfrm>
            <a:off x="6634057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마케팅</a:t>
            </a:r>
          </a:p>
        </p:txBody>
      </p:sp>
      <p:sp>
        <p:nvSpPr>
          <p:cNvPr id="39" name="순서도: 수행의 시작/종료 38">
            <a:extLst>
              <a:ext uri="{FF2B5EF4-FFF2-40B4-BE49-F238E27FC236}">
                <a16:creationId xmlns:a16="http://schemas.microsoft.com/office/drawing/2014/main" id="{D871EF3A-7980-4BCF-AAD1-2DAA69C54165}"/>
              </a:ext>
            </a:extLst>
          </p:cNvPr>
          <p:cNvSpPr/>
          <p:nvPr/>
        </p:nvSpPr>
        <p:spPr>
          <a:xfrm>
            <a:off x="7850302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인사이트</a:t>
            </a:r>
          </a:p>
        </p:txBody>
      </p:sp>
      <p:sp>
        <p:nvSpPr>
          <p:cNvPr id="40" name="순서도: 수행의 시작/종료 39">
            <a:extLst>
              <a:ext uri="{FF2B5EF4-FFF2-40B4-BE49-F238E27FC236}">
                <a16:creationId xmlns:a16="http://schemas.microsoft.com/office/drawing/2014/main" id="{55C2790F-443A-4119-B966-6E9C28314DD7}"/>
              </a:ext>
            </a:extLst>
          </p:cNvPr>
          <p:cNvSpPr/>
          <p:nvPr/>
        </p:nvSpPr>
        <p:spPr>
          <a:xfrm>
            <a:off x="9066545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대시보드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F3ABA5-FEA8-41C4-BC33-4C2FC89F7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30621" cy="63062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3B1B24C-FB12-4D2A-B068-FB7DAC1516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99699">
            <a:off x="479016" y="1370731"/>
            <a:ext cx="807255" cy="807255"/>
          </a:xfrm>
          <a:prstGeom prst="rect">
            <a:avLst/>
          </a:prstGeom>
        </p:spPr>
      </p:pic>
      <p:sp>
        <p:nvSpPr>
          <p:cNvPr id="12" name="순서도: 수행의 시작/종료 11">
            <a:extLst>
              <a:ext uri="{FF2B5EF4-FFF2-40B4-BE49-F238E27FC236}">
                <a16:creationId xmlns:a16="http://schemas.microsoft.com/office/drawing/2014/main" id="{5041B492-3CB0-4328-AA2B-55DD75DB2CFE}"/>
              </a:ext>
            </a:extLst>
          </p:cNvPr>
          <p:cNvSpPr/>
          <p:nvPr/>
        </p:nvSpPr>
        <p:spPr>
          <a:xfrm>
            <a:off x="407606" y="811072"/>
            <a:ext cx="1416231" cy="457742"/>
          </a:xfrm>
          <a:prstGeom prst="flowChartTerminator">
            <a:avLst/>
          </a:prstGeom>
          <a:noFill/>
          <a:ln w="38100">
            <a:solidFill>
              <a:srgbClr val="FDE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마케팅 방안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9D2F7C-3DDD-4C5E-9F1F-D5716DF6F213}"/>
              </a:ext>
            </a:extLst>
          </p:cNvPr>
          <p:cNvSpPr txBox="1"/>
          <p:nvPr/>
        </p:nvSpPr>
        <p:spPr>
          <a:xfrm>
            <a:off x="2078122" y="901443"/>
            <a:ext cx="9500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추가 구매를 유도하기 위하여 등급별 구매 패턴을 파악</a:t>
            </a:r>
            <a:endParaRPr lang="en-US" altLang="ko-KR" sz="1200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2FEC27-B306-4376-B628-94887891519D}"/>
              </a:ext>
            </a:extLst>
          </p:cNvPr>
          <p:cNvSpPr txBox="1"/>
          <p:nvPr/>
        </p:nvSpPr>
        <p:spPr>
          <a:xfrm>
            <a:off x="7850302" y="6072505"/>
            <a:ext cx="21109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&lt;</a:t>
            </a:r>
            <a:r>
              <a:rPr lang="ko-KR" altLang="en-US" sz="10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그림 </a:t>
            </a:r>
            <a:r>
              <a:rPr lang="en-US" altLang="ko-KR" sz="10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8&gt; </a:t>
            </a:r>
            <a:r>
              <a:rPr lang="ko-KR" altLang="en-US" sz="10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연관분석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08F2BB-2BFC-45E9-A0C3-A74328D41FF1}"/>
              </a:ext>
            </a:extLst>
          </p:cNvPr>
          <p:cNvSpPr txBox="1"/>
          <p:nvPr/>
        </p:nvSpPr>
        <p:spPr>
          <a:xfrm>
            <a:off x="407606" y="2339155"/>
            <a:ext cx="50983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E-Commerce </a:t>
            </a: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기업은 고객들이 구매 당시 가장 싼 플랫폼의 물건을 구매하려는 경향이 있기에 저가 정책을 사용하는 것이 좋을 것이라고 판단</a:t>
            </a:r>
            <a:endParaRPr lang="en-US" altLang="ko-KR" sz="1600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  <a:p>
            <a:pPr marL="171450" indent="-171450" latinLnBrk="0">
              <a:buFont typeface="Arial" panose="020B0604020202020204" pitchFamily="34" charset="0"/>
              <a:buChar char="•"/>
            </a:pPr>
            <a:endParaRPr lang="en-US" altLang="ko-KR" sz="1600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등급별로 상이한 구매 패턴을 파악하여 </a:t>
            </a:r>
            <a:r>
              <a:rPr lang="en-US" altLang="ko-KR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n</a:t>
            </a: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번째 구매 이후 </a:t>
            </a:r>
            <a:r>
              <a:rPr lang="en-US" altLang="ko-KR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n+1</a:t>
            </a: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번째 구매할 카테고리를 예측하여 쿠폰을 발행</a:t>
            </a:r>
            <a:endParaRPr lang="en-US" altLang="ko-KR" sz="1600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6998323-1CDE-45A5-94AF-562A518D5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351" y="1407868"/>
            <a:ext cx="5098369" cy="466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208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wrap="square" rtlCol="0" anchor="ctr">
        <a:noAutofit/>
      </a:bodyPr>
      <a:lstStyle>
        <a:defPPr algn="ctr">
          <a:defRPr dirty="0">
            <a:latin typeface="Spoqa Han Sans Neo" panose="020B0500000000000000" pitchFamily="50" charset="-127"/>
            <a:ea typeface="Spoqa Han Sans Neo" panose="020B0500000000000000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</TotalTime>
  <Words>766</Words>
  <Application>Microsoft Office PowerPoint</Application>
  <PresentationFormat>와이드스크린</PresentationFormat>
  <Paragraphs>205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Spoqa Han Sans Neo</vt:lpstr>
      <vt:lpstr>Spoqa Han Sans Neo Light</vt:lpstr>
      <vt:lpstr>맑은 고딕</vt:lpstr>
      <vt:lpstr>Spoqa Han Sans Neo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armand</dc:creator>
  <cp:lastModifiedBy>lee armand</cp:lastModifiedBy>
  <cp:revision>110</cp:revision>
  <dcterms:created xsi:type="dcterms:W3CDTF">2024-11-08T03:08:14Z</dcterms:created>
  <dcterms:modified xsi:type="dcterms:W3CDTF">2024-12-15T08:34:30Z</dcterms:modified>
</cp:coreProperties>
</file>