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66" r:id="rId2"/>
    <p:sldId id="267" r:id="rId3"/>
    <p:sldId id="272" r:id="rId4"/>
    <p:sldId id="271" r:id="rId5"/>
    <p:sldId id="273" r:id="rId6"/>
    <p:sldId id="281" r:id="rId7"/>
    <p:sldId id="274" r:id="rId8"/>
    <p:sldId id="275" r:id="rId9"/>
    <p:sldId id="276" r:id="rId10"/>
    <p:sldId id="277" r:id="rId11"/>
    <p:sldId id="278" r:id="rId12"/>
    <p:sldId id="279" r:id="rId13"/>
  </p:sldIdLst>
  <p:sldSz cx="12192000" cy="6858000"/>
  <p:notesSz cx="6858000" cy="9144000"/>
  <p:embeddedFontLst>
    <p:embeddedFont>
      <p:font typeface="Spoqa Han Sans Neo" panose="020B0500000000000000" pitchFamily="50" charset="-127"/>
      <p:regular r:id="rId14"/>
    </p:embeddedFont>
    <p:embeddedFont>
      <p:font typeface="Spoqa Han Sans Neo Bold" panose="020B0800000000000000" pitchFamily="50" charset="-127"/>
      <p:bold r:id="rId15"/>
    </p:embeddedFont>
    <p:embeddedFont>
      <p:font typeface="Spoqa Han Sans Neo Light" panose="020B0300000000000000" pitchFamily="50" charset="-127"/>
      <p:regular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armand" initials="la" lastIdx="1" clrIdx="0">
    <p:extLst>
      <p:ext uri="{19B8F6BF-5375-455C-9EA6-DF929625EA0E}">
        <p15:presenceInfo xmlns:p15="http://schemas.microsoft.com/office/powerpoint/2012/main" userId="06f12c50e405682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7E7"/>
    <a:srgbClr val="55AD89"/>
    <a:srgbClr val="EF6F6A"/>
    <a:srgbClr val="F06C67"/>
    <a:srgbClr val="CB9CAF"/>
    <a:srgbClr val="8AC1C9"/>
    <a:srgbClr val="777676"/>
    <a:srgbClr val="F7A7A7"/>
    <a:srgbClr val="F18745"/>
    <a:srgbClr val="D59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7BA6E-F36D-4C46-9BA8-0E011BC83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5471049-581D-4649-A6ED-13B5A17D5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40EEDD-5D8E-46DD-956E-DA07E7FF6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0118-9FA3-4BC5-9FE3-04F10A486ACC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08C687-99B8-4ACA-BD38-1ED93462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FED91-EFF7-46F6-912F-45195AB8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2A3A-ACB3-448A-9F43-DBBAB850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949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A94413-BE7D-417B-AF4B-F1A67B59F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B63ACC-0996-435F-B144-742005CA98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D05A3A-542A-4848-9201-63FABFDCD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0118-9FA3-4BC5-9FE3-04F10A486ACC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C67552-1D50-4DCD-9F3F-028A1D713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6A3F9-40EF-40F2-A3CC-ADF8A5AD8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2A3A-ACB3-448A-9F43-DBBAB850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570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3C1304-6C1C-434C-A724-B795BB4AD8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DA1ABD-5F57-4631-A330-591E9FA37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38DB86-AD95-48A6-A064-2D5671FA6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0118-9FA3-4BC5-9FE3-04F10A486ACC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365B95-6BEC-40BF-8939-D885AAF0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4844E-AD0A-4107-A378-93336296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2A3A-ACB3-448A-9F43-DBBAB850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00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FBE3C-F84E-4674-87A5-248EF0A1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76E90E-0CF8-45EC-A756-50FCA0D86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B61263-9031-4CFB-91EF-719570586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0118-9FA3-4BC5-9FE3-04F10A486ACC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0E33F4-E503-42C9-9E99-7F82F493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7F4652-06CE-4506-9A05-6D0EAC5D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2A3A-ACB3-448A-9F43-DBBAB850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84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F35E0-2172-4E5F-8430-3EDFABF5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FC4FCB-F3F3-49ED-8D5B-77043A1B4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5F1E84-FCA3-4E8A-A52E-B26F23171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0118-9FA3-4BC5-9FE3-04F10A486ACC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429B32-1175-4E44-8C83-7BAD7F15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3F28C5-D785-4515-84AB-3D5EDA54D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2A3A-ACB3-448A-9F43-DBBAB850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445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412A3E-809B-437F-9FC4-A9262B07E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6400EC-0E2C-488E-9436-4930C5A510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ECD024-5725-4FF3-8B4F-7384E70D6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76C217-DE46-4E7F-B482-8AD03E58A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0118-9FA3-4BC5-9FE3-04F10A486ACC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84FD83-CB37-4F66-A0B4-DF130088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5CE128-96C3-436C-B60A-869FD570A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2A3A-ACB3-448A-9F43-DBBAB850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1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126D5-80AE-4460-AEEF-C2DAFECFE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0F897E-6F88-4B5B-849D-B901710F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E52824-9384-45F2-921F-0C3D37C3F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5B1C52-17F5-47F2-BB65-CDE96B9AE9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D0076A5-CA01-49EC-92BF-86AA880CA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10828F8-C601-4C51-BD84-B2A4872D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0118-9FA3-4BC5-9FE3-04F10A486ACC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7725882-99FD-4C51-88F9-FC971B867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40BC04F-DE8C-4F46-96F4-B51AE1B4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2A3A-ACB3-448A-9F43-DBBAB850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45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4EF01-14D9-460A-80F6-BB3132FC5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2DEFAC-B80C-4831-9223-CF5CA02F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0118-9FA3-4BC5-9FE3-04F10A486ACC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9B2575-9D43-41DC-8FC4-ED000B798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648129-5D4D-4364-9E96-59570A20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2A3A-ACB3-448A-9F43-DBBAB850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970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FDDEAC-7F84-415E-8AA4-E838038B3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0118-9FA3-4BC5-9FE3-04F10A486ACC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8AAA31-6701-474C-B9C1-090F21A9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5177A8-1C86-438B-A67F-A732D9DB5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2A3A-ACB3-448A-9F43-DBBAB850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27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DDA15-81CE-400E-8BA9-06174BDA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AA4F53-9C75-4C42-BD6B-2A4306DF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07A44D-3023-449E-AF4B-6C224B6B6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746095-1EA0-4C4E-B276-6D9EF0F68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0118-9FA3-4BC5-9FE3-04F10A486ACC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63E4C1-6AB8-49F2-9DE4-41DD259DE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BA15B3-E074-40CB-84B6-9B4749E5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2A3A-ACB3-448A-9F43-DBBAB850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356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921EBE-CBFE-48A3-A070-5141E1622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52BDC08-5B51-441A-8978-BB759945C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6E1857-B603-4430-B0A1-049C71522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0D7889-DE7B-406E-A8E1-82DB9AA5A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A0118-9FA3-4BC5-9FE3-04F10A486ACC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62154B-1BD1-48EC-8F17-45EBF7D81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9E84AF-0330-4E8F-B172-5D32401E3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62A3A-ACB3-448A-9F43-DBBAB850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71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F50507-83E4-4C71-AD90-DD7D2ED01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DDFBBA-6F95-45C2-B9EB-D71213290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82F2DF-0101-42F2-9D74-A017E6F608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A0118-9FA3-4BC5-9FE3-04F10A486ACC}" type="datetimeFigureOut">
              <a:rPr lang="ko-KR" altLang="en-US" smtClean="0"/>
              <a:t>2024-11-16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7EC1E9-6DEB-42B7-9A55-71384FC34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882813-0ACE-4398-B4D3-03BB33A8E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62A3A-ACB3-448A-9F43-DBBAB8502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038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9개의 모바일 기본 아이디어 | 배경화면, 모바일, 아이폰 배경화면">
            <a:extLst>
              <a:ext uri="{FF2B5EF4-FFF2-40B4-BE49-F238E27FC236}">
                <a16:creationId xmlns:a16="http://schemas.microsoft.com/office/drawing/2014/main" id="{9B1867B3-C8B4-4BA5-846A-DE65C5F40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0" t="630" r="4901" b="630"/>
          <a:stretch>
            <a:fillRect/>
          </a:stretch>
        </p:blipFill>
        <p:spPr bwMode="auto">
          <a:xfrm>
            <a:off x="7817114" y="1374284"/>
            <a:ext cx="2031079" cy="4343344"/>
          </a:xfrm>
          <a:custGeom>
            <a:avLst/>
            <a:gdLst>
              <a:gd name="connsiteX0" fmla="*/ 248480 w 2027583"/>
              <a:gd name="connsiteY0" fmla="*/ 0 h 4025346"/>
              <a:gd name="connsiteX1" fmla="*/ 1779103 w 2027583"/>
              <a:gd name="connsiteY1" fmla="*/ 0 h 4025346"/>
              <a:gd name="connsiteX2" fmla="*/ 2027583 w 2027583"/>
              <a:gd name="connsiteY2" fmla="*/ 248480 h 4025346"/>
              <a:gd name="connsiteX3" fmla="*/ 2027583 w 2027583"/>
              <a:gd name="connsiteY3" fmla="*/ 3776866 h 4025346"/>
              <a:gd name="connsiteX4" fmla="*/ 1779103 w 2027583"/>
              <a:gd name="connsiteY4" fmla="*/ 4025346 h 4025346"/>
              <a:gd name="connsiteX5" fmla="*/ 248480 w 2027583"/>
              <a:gd name="connsiteY5" fmla="*/ 4025346 h 4025346"/>
              <a:gd name="connsiteX6" fmla="*/ 0 w 2027583"/>
              <a:gd name="connsiteY6" fmla="*/ 3776866 h 4025346"/>
              <a:gd name="connsiteX7" fmla="*/ 0 w 2027583"/>
              <a:gd name="connsiteY7" fmla="*/ 248480 h 4025346"/>
              <a:gd name="connsiteX8" fmla="*/ 248480 w 2027583"/>
              <a:gd name="connsiteY8" fmla="*/ 0 h 4025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27583" h="4025346">
                <a:moveTo>
                  <a:pt x="248480" y="0"/>
                </a:moveTo>
                <a:lnTo>
                  <a:pt x="1779103" y="0"/>
                </a:lnTo>
                <a:cubicBezTo>
                  <a:pt x="1916335" y="0"/>
                  <a:pt x="2027583" y="111248"/>
                  <a:pt x="2027583" y="248480"/>
                </a:cubicBezTo>
                <a:lnTo>
                  <a:pt x="2027583" y="3776866"/>
                </a:lnTo>
                <a:cubicBezTo>
                  <a:pt x="2027583" y="3914098"/>
                  <a:pt x="1916335" y="4025346"/>
                  <a:pt x="1779103" y="4025346"/>
                </a:cubicBezTo>
                <a:lnTo>
                  <a:pt x="248480" y="4025346"/>
                </a:lnTo>
                <a:cubicBezTo>
                  <a:pt x="111248" y="4025346"/>
                  <a:pt x="0" y="3914098"/>
                  <a:pt x="0" y="3776866"/>
                </a:cubicBezTo>
                <a:lnTo>
                  <a:pt x="0" y="248480"/>
                </a:lnTo>
                <a:cubicBezTo>
                  <a:pt x="0" y="111248"/>
                  <a:pt x="111248" y="0"/>
                  <a:pt x="248480" y="0"/>
                </a:cubicBezTo>
                <a:close/>
              </a:path>
            </a:pathLst>
          </a:cu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2FDD96-415F-46F7-8C55-CDB8374C4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675" y="1286820"/>
            <a:ext cx="4886325" cy="55435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9B7F5A06-58D6-4017-A920-AA5289210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7624" y="1613346"/>
            <a:ext cx="792728" cy="792728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17B4A9-DE03-4CBE-B085-603F6E90F04B}"/>
              </a:ext>
            </a:extLst>
          </p:cNvPr>
          <p:cNvSpPr txBox="1"/>
          <p:nvPr/>
        </p:nvSpPr>
        <p:spPr>
          <a:xfrm>
            <a:off x="90108" y="1286820"/>
            <a:ext cx="55854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en-US" altLang="ko-KR" sz="4800" b="1" dirty="0">
                <a:solidFill>
                  <a:schemeClr val="bg1">
                    <a:lumMod val="50000"/>
                  </a:schemeClr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DAYCOMMERCE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C915C4-5814-439C-9EC8-9958CD588E6B}"/>
              </a:ext>
            </a:extLst>
          </p:cNvPr>
          <p:cNvSpPr txBox="1"/>
          <p:nvPr/>
        </p:nvSpPr>
        <p:spPr>
          <a:xfrm>
            <a:off x="7989419" y="2190630"/>
            <a:ext cx="5675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latin typeface="Spoqa Han Sans Neo Light" panose="020B0300000000000000" pitchFamily="50" charset="-127"/>
                <a:ea typeface="Spoqa Han Sans Neo Light" panose="020B0300000000000000" pitchFamily="50" charset="-127"/>
              </a:rPr>
              <a:t>DayCo</a:t>
            </a:r>
            <a:endParaRPr lang="ko-KR" altLang="en-US" sz="800" dirty="0">
              <a:latin typeface="Spoqa Han Sans Neo Light" panose="020B0300000000000000" pitchFamily="50" charset="-127"/>
              <a:ea typeface="Spoqa Han Sans Neo Light" panose="020B03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358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082D747-E889-4FD1-9FCB-0A0C8776A0BC}"/>
              </a:ext>
            </a:extLst>
          </p:cNvPr>
          <p:cNvSpPr/>
          <p:nvPr/>
        </p:nvSpPr>
        <p:spPr>
          <a:xfrm>
            <a:off x="0" y="599090"/>
            <a:ext cx="12192001" cy="6295997"/>
          </a:xfrm>
          <a:custGeom>
            <a:avLst/>
            <a:gdLst>
              <a:gd name="connsiteX0" fmla="*/ 233896 w 12192001"/>
              <a:gd name="connsiteY0" fmla="*/ 0 h 6295997"/>
              <a:gd name="connsiteX1" fmla="*/ 11958106 w 12192001"/>
              <a:gd name="connsiteY1" fmla="*/ 0 h 6295997"/>
              <a:gd name="connsiteX2" fmla="*/ 12192001 w 12192001"/>
              <a:gd name="connsiteY2" fmla="*/ 233895 h 6295997"/>
              <a:gd name="connsiteX3" fmla="*/ 12192001 w 12192001"/>
              <a:gd name="connsiteY3" fmla="*/ 6025015 h 6295997"/>
              <a:gd name="connsiteX4" fmla="*/ 12192000 w 12192001"/>
              <a:gd name="connsiteY4" fmla="*/ 6025021 h 6295997"/>
              <a:gd name="connsiteX5" fmla="*/ 12192000 w 12192001"/>
              <a:gd name="connsiteY5" fmla="*/ 6295997 h 6295997"/>
              <a:gd name="connsiteX6" fmla="*/ 0 w 12192001"/>
              <a:gd name="connsiteY6" fmla="*/ 6295997 h 6295997"/>
              <a:gd name="connsiteX7" fmla="*/ 0 w 12192001"/>
              <a:gd name="connsiteY7" fmla="*/ 5192110 h 6295997"/>
              <a:gd name="connsiteX8" fmla="*/ 1 w 12192001"/>
              <a:gd name="connsiteY8" fmla="*/ 5192110 h 6295997"/>
              <a:gd name="connsiteX9" fmla="*/ 1 w 12192001"/>
              <a:gd name="connsiteY9" fmla="*/ 233895 h 6295997"/>
              <a:gd name="connsiteX10" fmla="*/ 233896 w 12192001"/>
              <a:gd name="connsiteY10" fmla="*/ 0 h 629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1" h="6295997">
                <a:moveTo>
                  <a:pt x="233896" y="0"/>
                </a:moveTo>
                <a:lnTo>
                  <a:pt x="11958106" y="0"/>
                </a:lnTo>
                <a:cubicBezTo>
                  <a:pt x="12087283" y="0"/>
                  <a:pt x="12192001" y="104718"/>
                  <a:pt x="12192001" y="233895"/>
                </a:cubicBezTo>
                <a:lnTo>
                  <a:pt x="12192001" y="6025015"/>
                </a:lnTo>
                <a:lnTo>
                  <a:pt x="12192000" y="6025021"/>
                </a:lnTo>
                <a:lnTo>
                  <a:pt x="12192000" y="6295997"/>
                </a:lnTo>
                <a:lnTo>
                  <a:pt x="0" y="6295997"/>
                </a:lnTo>
                <a:lnTo>
                  <a:pt x="0" y="5192110"/>
                </a:lnTo>
                <a:lnTo>
                  <a:pt x="1" y="5192110"/>
                </a:lnTo>
                <a:lnTo>
                  <a:pt x="1" y="233895"/>
                </a:lnTo>
                <a:cubicBezTo>
                  <a:pt x="1" y="104718"/>
                  <a:pt x="104719" y="0"/>
                  <a:pt x="233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8D560D8F-7FCC-45FD-AC01-740E791D433E}"/>
              </a:ext>
            </a:extLst>
          </p:cNvPr>
          <p:cNvSpPr/>
          <p:nvPr/>
        </p:nvSpPr>
        <p:spPr>
          <a:xfrm>
            <a:off x="159368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 개요</a:t>
            </a: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FC17A009-A104-4643-B5EE-6026072F7E94}"/>
              </a:ext>
            </a:extLst>
          </p:cNvPr>
          <p:cNvSpPr/>
          <p:nvPr/>
        </p:nvSpPr>
        <p:spPr>
          <a:xfrm>
            <a:off x="2809934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데이터셋</a:t>
            </a: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2110E0C8-956D-4751-AAF2-2615B0C1D3AE}"/>
              </a:ext>
            </a:extLst>
          </p:cNvPr>
          <p:cNvSpPr/>
          <p:nvPr/>
        </p:nvSpPr>
        <p:spPr>
          <a:xfrm>
            <a:off x="402617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RFM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B4FA9908-9135-4DA2-A9EA-7A726BF66D98}"/>
              </a:ext>
            </a:extLst>
          </p:cNvPr>
          <p:cNvSpPr/>
          <p:nvPr/>
        </p:nvSpPr>
        <p:spPr>
          <a:xfrm>
            <a:off x="5242424" y="156738"/>
            <a:ext cx="1144255" cy="271498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Segment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61C9AC5B-B0C6-46A3-AEC5-74CBE7E260D0}"/>
              </a:ext>
            </a:extLst>
          </p:cNvPr>
          <p:cNvSpPr/>
          <p:nvPr/>
        </p:nvSpPr>
        <p:spPr>
          <a:xfrm>
            <a:off x="6634057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분석결과</a:t>
            </a: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D871EF3A-7980-4BCF-AAD1-2DAA69C54165}"/>
              </a:ext>
            </a:extLst>
          </p:cNvPr>
          <p:cNvSpPr/>
          <p:nvPr/>
        </p:nvSpPr>
        <p:spPr>
          <a:xfrm>
            <a:off x="7850302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인사이트</a:t>
            </a:r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55C2790F-443A-4119-B966-6E9C28314DD7}"/>
              </a:ext>
            </a:extLst>
          </p:cNvPr>
          <p:cNvSpPr/>
          <p:nvPr/>
        </p:nvSpPr>
        <p:spPr>
          <a:xfrm>
            <a:off x="9066545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대시보드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F3ABA5-FEA8-41C4-BC33-4C2FC89F7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0621" cy="63062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497C2F-EB05-48D1-9033-0327DC0514D3}"/>
              </a:ext>
            </a:extLst>
          </p:cNvPr>
          <p:cNvSpPr txBox="1"/>
          <p:nvPr/>
        </p:nvSpPr>
        <p:spPr>
          <a:xfrm>
            <a:off x="407606" y="3054590"/>
            <a:ext cx="45934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마케팅 비용의 증감율이 매출과 거래횟수의 영향이 있다는 것을 알아보기 위하여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상관계수를 알아봄</a:t>
            </a: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latinLnBrk="0"/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상관계수가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약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0.82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로 마케팅 비용이 증가하면 매출이 증가한다는 것을 확인</a:t>
            </a: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latinLnBrk="0"/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latinLnBrk="0"/>
            <a:endParaRPr lang="ko-KR" altLang="en-US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8B29397-9CB0-43F2-B200-54A13916E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2424" y="1835037"/>
            <a:ext cx="6762929" cy="3824102"/>
          </a:xfrm>
          <a:prstGeom prst="rect">
            <a:avLst/>
          </a:prstGeom>
        </p:spPr>
      </p:pic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01F72686-95C6-4AF4-B99A-52B33575A05B}"/>
              </a:ext>
            </a:extLst>
          </p:cNvPr>
          <p:cNvSpPr/>
          <p:nvPr/>
        </p:nvSpPr>
        <p:spPr>
          <a:xfrm>
            <a:off x="407606" y="811072"/>
            <a:ext cx="1416231" cy="457742"/>
          </a:xfrm>
          <a:prstGeom prst="flowChartTerminator">
            <a:avLst/>
          </a:prstGeom>
          <a:noFill/>
          <a:ln w="38100">
            <a:solidFill>
              <a:srgbClr val="FD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마케팅 효과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5BB602-87A9-4089-97AD-4321C6EE9CAF}"/>
              </a:ext>
            </a:extLst>
          </p:cNvPr>
          <p:cNvSpPr txBox="1"/>
          <p:nvPr/>
        </p:nvSpPr>
        <p:spPr>
          <a:xfrm>
            <a:off x="2078122" y="901443"/>
            <a:ext cx="9500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1</a:t>
            </a:r>
            <a:r>
              <a:rPr lang="ko-KR" altLang="en-US" sz="12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년동안</a:t>
            </a: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사용한 마케팅 비용과 </a:t>
            </a:r>
            <a:r>
              <a:rPr lang="ko-KR" altLang="en-US" sz="12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데이커머스</a:t>
            </a: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기업의 매출을 비교</a:t>
            </a:r>
            <a:endParaRPr lang="en-US" altLang="ko-KR" sz="12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F17373-B3D4-4233-81CF-5BD76EE489F7}"/>
              </a:ext>
            </a:extLst>
          </p:cNvPr>
          <p:cNvSpPr txBox="1"/>
          <p:nvPr/>
        </p:nvSpPr>
        <p:spPr>
          <a:xfrm>
            <a:off x="7688691" y="5701381"/>
            <a:ext cx="2110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&lt;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그림 </a:t>
            </a:r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7&gt; 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연관분석 </a:t>
            </a:r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Pivot Table</a:t>
            </a:r>
            <a:endParaRPr lang="ko-KR" altLang="en-US" sz="10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8430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082D747-E889-4FD1-9FCB-0A0C8776A0BC}"/>
              </a:ext>
            </a:extLst>
          </p:cNvPr>
          <p:cNvSpPr/>
          <p:nvPr/>
        </p:nvSpPr>
        <p:spPr>
          <a:xfrm>
            <a:off x="0" y="599090"/>
            <a:ext cx="12192001" cy="6295997"/>
          </a:xfrm>
          <a:custGeom>
            <a:avLst/>
            <a:gdLst>
              <a:gd name="connsiteX0" fmla="*/ 233896 w 12192001"/>
              <a:gd name="connsiteY0" fmla="*/ 0 h 6295997"/>
              <a:gd name="connsiteX1" fmla="*/ 11958106 w 12192001"/>
              <a:gd name="connsiteY1" fmla="*/ 0 h 6295997"/>
              <a:gd name="connsiteX2" fmla="*/ 12192001 w 12192001"/>
              <a:gd name="connsiteY2" fmla="*/ 233895 h 6295997"/>
              <a:gd name="connsiteX3" fmla="*/ 12192001 w 12192001"/>
              <a:gd name="connsiteY3" fmla="*/ 6025015 h 6295997"/>
              <a:gd name="connsiteX4" fmla="*/ 12192000 w 12192001"/>
              <a:gd name="connsiteY4" fmla="*/ 6025021 h 6295997"/>
              <a:gd name="connsiteX5" fmla="*/ 12192000 w 12192001"/>
              <a:gd name="connsiteY5" fmla="*/ 6295997 h 6295997"/>
              <a:gd name="connsiteX6" fmla="*/ 0 w 12192001"/>
              <a:gd name="connsiteY6" fmla="*/ 6295997 h 6295997"/>
              <a:gd name="connsiteX7" fmla="*/ 0 w 12192001"/>
              <a:gd name="connsiteY7" fmla="*/ 5192110 h 6295997"/>
              <a:gd name="connsiteX8" fmla="*/ 1 w 12192001"/>
              <a:gd name="connsiteY8" fmla="*/ 5192110 h 6295997"/>
              <a:gd name="connsiteX9" fmla="*/ 1 w 12192001"/>
              <a:gd name="connsiteY9" fmla="*/ 233895 h 6295997"/>
              <a:gd name="connsiteX10" fmla="*/ 233896 w 12192001"/>
              <a:gd name="connsiteY10" fmla="*/ 0 h 629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1" h="6295997">
                <a:moveTo>
                  <a:pt x="233896" y="0"/>
                </a:moveTo>
                <a:lnTo>
                  <a:pt x="11958106" y="0"/>
                </a:lnTo>
                <a:cubicBezTo>
                  <a:pt x="12087283" y="0"/>
                  <a:pt x="12192001" y="104718"/>
                  <a:pt x="12192001" y="233895"/>
                </a:cubicBezTo>
                <a:lnTo>
                  <a:pt x="12192001" y="6025015"/>
                </a:lnTo>
                <a:lnTo>
                  <a:pt x="12192000" y="6025021"/>
                </a:lnTo>
                <a:lnTo>
                  <a:pt x="12192000" y="6295997"/>
                </a:lnTo>
                <a:lnTo>
                  <a:pt x="0" y="6295997"/>
                </a:lnTo>
                <a:lnTo>
                  <a:pt x="0" y="5192110"/>
                </a:lnTo>
                <a:lnTo>
                  <a:pt x="1" y="5192110"/>
                </a:lnTo>
                <a:lnTo>
                  <a:pt x="1" y="233895"/>
                </a:lnTo>
                <a:cubicBezTo>
                  <a:pt x="1" y="104718"/>
                  <a:pt x="104719" y="0"/>
                  <a:pt x="233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8D560D8F-7FCC-45FD-AC01-740E791D433E}"/>
              </a:ext>
            </a:extLst>
          </p:cNvPr>
          <p:cNvSpPr/>
          <p:nvPr/>
        </p:nvSpPr>
        <p:spPr>
          <a:xfrm>
            <a:off x="159368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 개요</a:t>
            </a: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FC17A009-A104-4643-B5EE-6026072F7E94}"/>
              </a:ext>
            </a:extLst>
          </p:cNvPr>
          <p:cNvSpPr/>
          <p:nvPr/>
        </p:nvSpPr>
        <p:spPr>
          <a:xfrm>
            <a:off x="2809934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데이터셋</a:t>
            </a: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2110E0C8-956D-4751-AAF2-2615B0C1D3AE}"/>
              </a:ext>
            </a:extLst>
          </p:cNvPr>
          <p:cNvSpPr/>
          <p:nvPr/>
        </p:nvSpPr>
        <p:spPr>
          <a:xfrm>
            <a:off x="402617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RFM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B4FA9908-9135-4DA2-A9EA-7A726BF66D98}"/>
              </a:ext>
            </a:extLst>
          </p:cNvPr>
          <p:cNvSpPr/>
          <p:nvPr/>
        </p:nvSpPr>
        <p:spPr>
          <a:xfrm>
            <a:off x="5242424" y="156738"/>
            <a:ext cx="1144255" cy="271498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Segment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61C9AC5B-B0C6-46A3-AEC5-74CBE7E260D0}"/>
              </a:ext>
            </a:extLst>
          </p:cNvPr>
          <p:cNvSpPr/>
          <p:nvPr/>
        </p:nvSpPr>
        <p:spPr>
          <a:xfrm>
            <a:off x="6634057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분석결과</a:t>
            </a: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D871EF3A-7980-4BCF-AAD1-2DAA69C54165}"/>
              </a:ext>
            </a:extLst>
          </p:cNvPr>
          <p:cNvSpPr/>
          <p:nvPr/>
        </p:nvSpPr>
        <p:spPr>
          <a:xfrm>
            <a:off x="7850302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인사이트</a:t>
            </a:r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55C2790F-443A-4119-B966-6E9C28314DD7}"/>
              </a:ext>
            </a:extLst>
          </p:cNvPr>
          <p:cNvSpPr/>
          <p:nvPr/>
        </p:nvSpPr>
        <p:spPr>
          <a:xfrm>
            <a:off x="9066545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대시보드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F3ABA5-FEA8-41C4-BC33-4C2FC89F7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0621" cy="6306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3B1B24C-FB12-4D2A-B068-FB7DAC151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9699">
            <a:off x="476479" y="1564898"/>
            <a:ext cx="807255" cy="807255"/>
          </a:xfrm>
          <a:prstGeom prst="rect">
            <a:avLst/>
          </a:prstGeom>
        </p:spPr>
      </p:pic>
      <p:sp>
        <p:nvSpPr>
          <p:cNvPr id="12" name="순서도: 수행의 시작/종료 11">
            <a:extLst>
              <a:ext uri="{FF2B5EF4-FFF2-40B4-BE49-F238E27FC236}">
                <a16:creationId xmlns:a16="http://schemas.microsoft.com/office/drawing/2014/main" id="{5041B492-3CB0-4328-AA2B-55DD75DB2CFE}"/>
              </a:ext>
            </a:extLst>
          </p:cNvPr>
          <p:cNvSpPr/>
          <p:nvPr/>
        </p:nvSpPr>
        <p:spPr>
          <a:xfrm>
            <a:off x="407606" y="811072"/>
            <a:ext cx="1416231" cy="457742"/>
          </a:xfrm>
          <a:prstGeom prst="flowChartTerminator">
            <a:avLst/>
          </a:prstGeom>
          <a:noFill/>
          <a:ln w="38100">
            <a:solidFill>
              <a:srgbClr val="FD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마케팅 방안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9D2F7C-3DDD-4C5E-9F1F-D5716DF6F213}"/>
              </a:ext>
            </a:extLst>
          </p:cNvPr>
          <p:cNvSpPr txBox="1"/>
          <p:nvPr/>
        </p:nvSpPr>
        <p:spPr>
          <a:xfrm>
            <a:off x="2078122" y="901443"/>
            <a:ext cx="9500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연관분석을 실시하여 등급별로 많이 구매하는 패턴을 파악하여 마케팅 방안 제시</a:t>
            </a:r>
            <a:endParaRPr lang="en-US" altLang="ko-KR" sz="12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2FEC27-B306-4376-B628-94887891519D}"/>
              </a:ext>
            </a:extLst>
          </p:cNvPr>
          <p:cNvSpPr txBox="1"/>
          <p:nvPr/>
        </p:nvSpPr>
        <p:spPr>
          <a:xfrm>
            <a:off x="8334735" y="6307302"/>
            <a:ext cx="21109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&lt;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그림 </a:t>
            </a:r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8&gt; 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연관분석 </a:t>
            </a:r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Pivot Table</a:t>
            </a:r>
            <a:endParaRPr lang="ko-KR" altLang="en-US" sz="10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BFDE381-107C-45BB-A0F1-72A73B5723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1030" y="1258122"/>
            <a:ext cx="5551029" cy="5025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708F2BB-2BFC-45E9-A0C3-A74328D41FF1}"/>
              </a:ext>
            </a:extLst>
          </p:cNvPr>
          <p:cNvSpPr txBox="1"/>
          <p:nvPr/>
        </p:nvSpPr>
        <p:spPr>
          <a:xfrm>
            <a:off x="929989" y="2407282"/>
            <a:ext cx="50983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E-Commerce 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기업은 고객들이 구매 당시 가장 싼 플랫폼의 물건을 구매하려는 경향이 있기에 저가 정책을 사용하는 것이 좋을 것이라고 판단</a:t>
            </a: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활동고객들에게 고객 감사제와 같은 할인 이벤트와 쿠폰 이벤트를 같이 실시하면 부가적인 구매를 이끌어 낼 수 있을 것이라 생각</a:t>
            </a: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예를 들어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, Black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등급은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Nest-USA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와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Apparel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에 대한 재구매가 자주 일어나는 것으로 확인이 되어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,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Nest-USA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를 구매한 고객들에게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Apparel 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쿠폰을 발행하여 추가적인 구매를 이끌어낼 수 있을 뿐더러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Frequency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의 빈도를 높일 수 있음</a:t>
            </a: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latinLnBrk="0"/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latinLnBrk="0"/>
            <a:endParaRPr lang="ko-KR" altLang="en-US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4396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082D747-E889-4FD1-9FCB-0A0C8776A0BC}"/>
              </a:ext>
            </a:extLst>
          </p:cNvPr>
          <p:cNvSpPr/>
          <p:nvPr/>
        </p:nvSpPr>
        <p:spPr>
          <a:xfrm>
            <a:off x="0" y="599090"/>
            <a:ext cx="12192001" cy="6295997"/>
          </a:xfrm>
          <a:custGeom>
            <a:avLst/>
            <a:gdLst>
              <a:gd name="connsiteX0" fmla="*/ 233896 w 12192001"/>
              <a:gd name="connsiteY0" fmla="*/ 0 h 6295997"/>
              <a:gd name="connsiteX1" fmla="*/ 11958106 w 12192001"/>
              <a:gd name="connsiteY1" fmla="*/ 0 h 6295997"/>
              <a:gd name="connsiteX2" fmla="*/ 12192001 w 12192001"/>
              <a:gd name="connsiteY2" fmla="*/ 233895 h 6295997"/>
              <a:gd name="connsiteX3" fmla="*/ 12192001 w 12192001"/>
              <a:gd name="connsiteY3" fmla="*/ 6025015 h 6295997"/>
              <a:gd name="connsiteX4" fmla="*/ 12192000 w 12192001"/>
              <a:gd name="connsiteY4" fmla="*/ 6025021 h 6295997"/>
              <a:gd name="connsiteX5" fmla="*/ 12192000 w 12192001"/>
              <a:gd name="connsiteY5" fmla="*/ 6295997 h 6295997"/>
              <a:gd name="connsiteX6" fmla="*/ 0 w 12192001"/>
              <a:gd name="connsiteY6" fmla="*/ 6295997 h 6295997"/>
              <a:gd name="connsiteX7" fmla="*/ 0 w 12192001"/>
              <a:gd name="connsiteY7" fmla="*/ 5192110 h 6295997"/>
              <a:gd name="connsiteX8" fmla="*/ 1 w 12192001"/>
              <a:gd name="connsiteY8" fmla="*/ 5192110 h 6295997"/>
              <a:gd name="connsiteX9" fmla="*/ 1 w 12192001"/>
              <a:gd name="connsiteY9" fmla="*/ 233895 h 6295997"/>
              <a:gd name="connsiteX10" fmla="*/ 233896 w 12192001"/>
              <a:gd name="connsiteY10" fmla="*/ 0 h 629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1" h="6295997">
                <a:moveTo>
                  <a:pt x="233896" y="0"/>
                </a:moveTo>
                <a:lnTo>
                  <a:pt x="11958106" y="0"/>
                </a:lnTo>
                <a:cubicBezTo>
                  <a:pt x="12087283" y="0"/>
                  <a:pt x="12192001" y="104718"/>
                  <a:pt x="12192001" y="233895"/>
                </a:cubicBezTo>
                <a:lnTo>
                  <a:pt x="12192001" y="6025015"/>
                </a:lnTo>
                <a:lnTo>
                  <a:pt x="12192000" y="6025021"/>
                </a:lnTo>
                <a:lnTo>
                  <a:pt x="12192000" y="6295997"/>
                </a:lnTo>
                <a:lnTo>
                  <a:pt x="0" y="6295997"/>
                </a:lnTo>
                <a:lnTo>
                  <a:pt x="0" y="5192110"/>
                </a:lnTo>
                <a:lnTo>
                  <a:pt x="1" y="5192110"/>
                </a:lnTo>
                <a:lnTo>
                  <a:pt x="1" y="233895"/>
                </a:lnTo>
                <a:cubicBezTo>
                  <a:pt x="1" y="104718"/>
                  <a:pt x="104719" y="0"/>
                  <a:pt x="233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8D560D8F-7FCC-45FD-AC01-740E791D433E}"/>
              </a:ext>
            </a:extLst>
          </p:cNvPr>
          <p:cNvSpPr/>
          <p:nvPr/>
        </p:nvSpPr>
        <p:spPr>
          <a:xfrm>
            <a:off x="159368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 개요</a:t>
            </a: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FC17A009-A104-4643-B5EE-6026072F7E94}"/>
              </a:ext>
            </a:extLst>
          </p:cNvPr>
          <p:cNvSpPr/>
          <p:nvPr/>
        </p:nvSpPr>
        <p:spPr>
          <a:xfrm>
            <a:off x="2809934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데이터셋</a:t>
            </a: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2110E0C8-956D-4751-AAF2-2615B0C1D3AE}"/>
              </a:ext>
            </a:extLst>
          </p:cNvPr>
          <p:cNvSpPr/>
          <p:nvPr/>
        </p:nvSpPr>
        <p:spPr>
          <a:xfrm>
            <a:off x="402617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RFM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B4FA9908-9135-4DA2-A9EA-7A726BF66D98}"/>
              </a:ext>
            </a:extLst>
          </p:cNvPr>
          <p:cNvSpPr/>
          <p:nvPr/>
        </p:nvSpPr>
        <p:spPr>
          <a:xfrm>
            <a:off x="5242424" y="156738"/>
            <a:ext cx="1144255" cy="271498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Segment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61C9AC5B-B0C6-46A3-AEC5-74CBE7E260D0}"/>
              </a:ext>
            </a:extLst>
          </p:cNvPr>
          <p:cNvSpPr/>
          <p:nvPr/>
        </p:nvSpPr>
        <p:spPr>
          <a:xfrm>
            <a:off x="6634057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분석결과</a:t>
            </a: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D871EF3A-7980-4BCF-AAD1-2DAA69C54165}"/>
              </a:ext>
            </a:extLst>
          </p:cNvPr>
          <p:cNvSpPr/>
          <p:nvPr/>
        </p:nvSpPr>
        <p:spPr>
          <a:xfrm>
            <a:off x="7850302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인사이트</a:t>
            </a:r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55C2790F-443A-4119-B966-6E9C28314DD7}"/>
              </a:ext>
            </a:extLst>
          </p:cNvPr>
          <p:cNvSpPr/>
          <p:nvPr/>
        </p:nvSpPr>
        <p:spPr>
          <a:xfrm>
            <a:off x="9066545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대시보드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F3ABA5-FEA8-41C4-BC33-4C2FC89F7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0621" cy="6306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2BCE48A-8A49-4E31-8756-FF5B0826B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20" y="630621"/>
            <a:ext cx="11886623" cy="6183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77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082D747-E889-4FD1-9FCB-0A0C8776A0BC}"/>
              </a:ext>
            </a:extLst>
          </p:cNvPr>
          <p:cNvSpPr/>
          <p:nvPr/>
        </p:nvSpPr>
        <p:spPr>
          <a:xfrm>
            <a:off x="0" y="599090"/>
            <a:ext cx="12192001" cy="6295997"/>
          </a:xfrm>
          <a:custGeom>
            <a:avLst/>
            <a:gdLst>
              <a:gd name="connsiteX0" fmla="*/ 233896 w 12192001"/>
              <a:gd name="connsiteY0" fmla="*/ 0 h 6295997"/>
              <a:gd name="connsiteX1" fmla="*/ 11958106 w 12192001"/>
              <a:gd name="connsiteY1" fmla="*/ 0 h 6295997"/>
              <a:gd name="connsiteX2" fmla="*/ 12192001 w 12192001"/>
              <a:gd name="connsiteY2" fmla="*/ 233895 h 6295997"/>
              <a:gd name="connsiteX3" fmla="*/ 12192001 w 12192001"/>
              <a:gd name="connsiteY3" fmla="*/ 6025015 h 6295997"/>
              <a:gd name="connsiteX4" fmla="*/ 12192000 w 12192001"/>
              <a:gd name="connsiteY4" fmla="*/ 6025021 h 6295997"/>
              <a:gd name="connsiteX5" fmla="*/ 12192000 w 12192001"/>
              <a:gd name="connsiteY5" fmla="*/ 6295997 h 6295997"/>
              <a:gd name="connsiteX6" fmla="*/ 0 w 12192001"/>
              <a:gd name="connsiteY6" fmla="*/ 6295997 h 6295997"/>
              <a:gd name="connsiteX7" fmla="*/ 0 w 12192001"/>
              <a:gd name="connsiteY7" fmla="*/ 5192110 h 6295997"/>
              <a:gd name="connsiteX8" fmla="*/ 1 w 12192001"/>
              <a:gd name="connsiteY8" fmla="*/ 5192110 h 6295997"/>
              <a:gd name="connsiteX9" fmla="*/ 1 w 12192001"/>
              <a:gd name="connsiteY9" fmla="*/ 233895 h 6295997"/>
              <a:gd name="connsiteX10" fmla="*/ 233896 w 12192001"/>
              <a:gd name="connsiteY10" fmla="*/ 0 h 629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1" h="6295997">
                <a:moveTo>
                  <a:pt x="233896" y="0"/>
                </a:moveTo>
                <a:lnTo>
                  <a:pt x="11958106" y="0"/>
                </a:lnTo>
                <a:cubicBezTo>
                  <a:pt x="12087283" y="0"/>
                  <a:pt x="12192001" y="104718"/>
                  <a:pt x="12192001" y="233895"/>
                </a:cubicBezTo>
                <a:lnTo>
                  <a:pt x="12192001" y="6025015"/>
                </a:lnTo>
                <a:lnTo>
                  <a:pt x="12192000" y="6025021"/>
                </a:lnTo>
                <a:lnTo>
                  <a:pt x="12192000" y="6295997"/>
                </a:lnTo>
                <a:lnTo>
                  <a:pt x="0" y="6295997"/>
                </a:lnTo>
                <a:lnTo>
                  <a:pt x="0" y="5192110"/>
                </a:lnTo>
                <a:lnTo>
                  <a:pt x="1" y="5192110"/>
                </a:lnTo>
                <a:lnTo>
                  <a:pt x="1" y="233895"/>
                </a:lnTo>
                <a:cubicBezTo>
                  <a:pt x="1" y="104718"/>
                  <a:pt x="104719" y="0"/>
                  <a:pt x="233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ACBA31F-7795-4E75-825E-C9C619ACBB65}"/>
              </a:ext>
            </a:extLst>
          </p:cNvPr>
          <p:cNvSpPr/>
          <p:nvPr/>
        </p:nvSpPr>
        <p:spPr>
          <a:xfrm>
            <a:off x="726327" y="2681184"/>
            <a:ext cx="4931566" cy="2131808"/>
          </a:xfrm>
          <a:prstGeom prst="roundRect">
            <a:avLst>
              <a:gd name="adj" fmla="val 8437"/>
            </a:avLst>
          </a:prstGeom>
          <a:solidFill>
            <a:srgbClr val="FD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8D560D8F-7FCC-45FD-AC01-740E791D433E}"/>
              </a:ext>
            </a:extLst>
          </p:cNvPr>
          <p:cNvSpPr/>
          <p:nvPr/>
        </p:nvSpPr>
        <p:spPr>
          <a:xfrm>
            <a:off x="159368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 개요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7BA89-EC98-4281-9E00-0385C5F0D36D}"/>
              </a:ext>
            </a:extLst>
          </p:cNvPr>
          <p:cNvSpPr txBox="1"/>
          <p:nvPr/>
        </p:nvSpPr>
        <p:spPr>
          <a:xfrm>
            <a:off x="7219945" y="5939204"/>
            <a:ext cx="13837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데이커머스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마케터 </a:t>
            </a:r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A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씨</a:t>
            </a:r>
          </a:p>
        </p:txBody>
      </p:sp>
      <p:sp>
        <p:nvSpPr>
          <p:cNvPr id="7" name="구름 6">
            <a:extLst>
              <a:ext uri="{FF2B5EF4-FFF2-40B4-BE49-F238E27FC236}">
                <a16:creationId xmlns:a16="http://schemas.microsoft.com/office/drawing/2014/main" id="{A9B47B4D-5C19-409F-B770-72EDFD5713BB}"/>
              </a:ext>
            </a:extLst>
          </p:cNvPr>
          <p:cNvSpPr/>
          <p:nvPr/>
        </p:nvSpPr>
        <p:spPr>
          <a:xfrm>
            <a:off x="7949326" y="2156416"/>
            <a:ext cx="1550505" cy="974035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구름 7">
            <a:extLst>
              <a:ext uri="{FF2B5EF4-FFF2-40B4-BE49-F238E27FC236}">
                <a16:creationId xmlns:a16="http://schemas.microsoft.com/office/drawing/2014/main" id="{FB325AB5-70CE-45BC-819E-DED08A963EB0}"/>
              </a:ext>
            </a:extLst>
          </p:cNvPr>
          <p:cNvSpPr/>
          <p:nvPr/>
        </p:nvSpPr>
        <p:spPr>
          <a:xfrm rot="10800000">
            <a:off x="6054142" y="2377711"/>
            <a:ext cx="1550505" cy="974035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FA44B3-465A-418C-88A6-01AA95B29020}"/>
              </a:ext>
            </a:extLst>
          </p:cNvPr>
          <p:cNvSpPr txBox="1"/>
          <p:nvPr/>
        </p:nvSpPr>
        <p:spPr>
          <a:xfrm>
            <a:off x="6332437" y="2732742"/>
            <a:ext cx="993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이탈고객</a:t>
            </a:r>
            <a:r>
              <a:rPr lang="en-US" altLang="ko-KR" sz="14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?</a:t>
            </a:r>
            <a:endParaRPr lang="ko-KR" altLang="en-US" sz="14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8D2A9E-2C81-4077-B724-0021A04BF738}"/>
              </a:ext>
            </a:extLst>
          </p:cNvPr>
          <p:cNvSpPr txBox="1"/>
          <p:nvPr/>
        </p:nvSpPr>
        <p:spPr>
          <a:xfrm>
            <a:off x="8227621" y="2485784"/>
            <a:ext cx="993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활동고객</a:t>
            </a:r>
            <a:r>
              <a:rPr lang="en-US" altLang="ko-KR" sz="14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?</a:t>
            </a:r>
            <a:endParaRPr lang="ko-KR" altLang="en-US" sz="14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3FB69F-4C4A-413D-BB5F-45FE471F5F8F}"/>
              </a:ext>
            </a:extLst>
          </p:cNvPr>
          <p:cNvSpPr txBox="1"/>
          <p:nvPr/>
        </p:nvSpPr>
        <p:spPr>
          <a:xfrm>
            <a:off x="833154" y="3166105"/>
            <a:ext cx="45724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0"/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올해의 마케팅 방향을 어떤 고객들을 대상으로 </a:t>
            </a:r>
            <a:r>
              <a:rPr lang="ko-KR" altLang="en-US" sz="1600" dirty="0" err="1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해야할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지 고민중인 마케터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A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씨의 요청으로 기업의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1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년치 판매 데이터를 통해 </a:t>
            </a:r>
            <a:r>
              <a:rPr lang="ko-KR" altLang="en-US" sz="1600" b="1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 </a:t>
            </a:r>
            <a:r>
              <a:rPr lang="en-US" altLang="ko-KR" sz="1600" b="1" dirty="0" err="1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Segement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를 진행하고 마케터에게 </a:t>
            </a:r>
            <a:r>
              <a:rPr lang="en-US" altLang="ko-KR" sz="1600" b="1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Target </a:t>
            </a:r>
            <a:r>
              <a:rPr lang="ko-KR" altLang="en-US" sz="1600" b="1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들을 제시 </a:t>
            </a: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58CA124-50FA-4954-8A89-F532D701E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50826" y="3175260"/>
            <a:ext cx="2521990" cy="2763945"/>
          </a:xfrm>
          <a:prstGeom prst="rect">
            <a:avLst/>
          </a:prstGeom>
        </p:spPr>
      </p:pic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FC17A009-A104-4643-B5EE-6026072F7E94}"/>
              </a:ext>
            </a:extLst>
          </p:cNvPr>
          <p:cNvSpPr/>
          <p:nvPr/>
        </p:nvSpPr>
        <p:spPr>
          <a:xfrm>
            <a:off x="2809934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데이터셋</a:t>
            </a: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2110E0C8-956D-4751-AAF2-2615B0C1D3AE}"/>
              </a:ext>
            </a:extLst>
          </p:cNvPr>
          <p:cNvSpPr/>
          <p:nvPr/>
        </p:nvSpPr>
        <p:spPr>
          <a:xfrm>
            <a:off x="402617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RFM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B4FA9908-9135-4DA2-A9EA-7A726BF66D98}"/>
              </a:ext>
            </a:extLst>
          </p:cNvPr>
          <p:cNvSpPr/>
          <p:nvPr/>
        </p:nvSpPr>
        <p:spPr>
          <a:xfrm>
            <a:off x="5242424" y="156738"/>
            <a:ext cx="1144255" cy="271498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Segment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61C9AC5B-B0C6-46A3-AEC5-74CBE7E260D0}"/>
              </a:ext>
            </a:extLst>
          </p:cNvPr>
          <p:cNvSpPr/>
          <p:nvPr/>
        </p:nvSpPr>
        <p:spPr>
          <a:xfrm>
            <a:off x="6634057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분석결과</a:t>
            </a: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D871EF3A-7980-4BCF-AAD1-2DAA69C54165}"/>
              </a:ext>
            </a:extLst>
          </p:cNvPr>
          <p:cNvSpPr/>
          <p:nvPr/>
        </p:nvSpPr>
        <p:spPr>
          <a:xfrm>
            <a:off x="7850302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인사이트</a:t>
            </a:r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55C2790F-443A-4119-B966-6E9C28314DD7}"/>
              </a:ext>
            </a:extLst>
          </p:cNvPr>
          <p:cNvSpPr/>
          <p:nvPr/>
        </p:nvSpPr>
        <p:spPr>
          <a:xfrm>
            <a:off x="9066545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대시보드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0F92809-2447-4501-A833-4B18DA4CE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0621" cy="63062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2A01261-7372-44CB-AC1A-30EFCD92FB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263" y="2993352"/>
            <a:ext cx="2945854" cy="29458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67AC612-86B4-4FE6-848D-D890A5E87061}"/>
              </a:ext>
            </a:extLst>
          </p:cNvPr>
          <p:cNvSpPr txBox="1"/>
          <p:nvPr/>
        </p:nvSpPr>
        <p:spPr>
          <a:xfrm>
            <a:off x="9624816" y="5939204"/>
            <a:ext cx="17662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데이커머스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데이터 분석가 </a:t>
            </a:r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B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씨</a:t>
            </a:r>
          </a:p>
        </p:txBody>
      </p:sp>
      <p:sp>
        <p:nvSpPr>
          <p:cNvPr id="23" name="순서도: 수행의 시작/종료 22">
            <a:extLst>
              <a:ext uri="{FF2B5EF4-FFF2-40B4-BE49-F238E27FC236}">
                <a16:creationId xmlns:a16="http://schemas.microsoft.com/office/drawing/2014/main" id="{86A60A7D-71AB-47D4-B54D-88CFF6C8941C}"/>
              </a:ext>
            </a:extLst>
          </p:cNvPr>
          <p:cNvSpPr/>
          <p:nvPr/>
        </p:nvSpPr>
        <p:spPr>
          <a:xfrm>
            <a:off x="407606" y="811072"/>
            <a:ext cx="1416231" cy="457742"/>
          </a:xfrm>
          <a:prstGeom prst="flowChartTerminator">
            <a:avLst/>
          </a:prstGeom>
          <a:noFill/>
          <a:ln w="38100">
            <a:solidFill>
              <a:srgbClr val="FD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 목적</a:t>
            </a:r>
          </a:p>
        </p:txBody>
      </p:sp>
    </p:spTree>
    <p:extLst>
      <p:ext uri="{BB962C8B-B14F-4D97-AF65-F5344CB8AC3E}">
        <p14:creationId xmlns:p14="http://schemas.microsoft.com/office/powerpoint/2010/main" val="45482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FA5DE385-AE8E-4D0D-97CF-9EF2B8A704BD}"/>
              </a:ext>
            </a:extLst>
          </p:cNvPr>
          <p:cNvSpPr/>
          <p:nvPr/>
        </p:nvSpPr>
        <p:spPr>
          <a:xfrm>
            <a:off x="0" y="599090"/>
            <a:ext cx="12192001" cy="6295997"/>
          </a:xfrm>
          <a:custGeom>
            <a:avLst/>
            <a:gdLst>
              <a:gd name="connsiteX0" fmla="*/ 233896 w 12192001"/>
              <a:gd name="connsiteY0" fmla="*/ 0 h 6295997"/>
              <a:gd name="connsiteX1" fmla="*/ 11958106 w 12192001"/>
              <a:gd name="connsiteY1" fmla="*/ 0 h 6295997"/>
              <a:gd name="connsiteX2" fmla="*/ 12192001 w 12192001"/>
              <a:gd name="connsiteY2" fmla="*/ 233895 h 6295997"/>
              <a:gd name="connsiteX3" fmla="*/ 12192001 w 12192001"/>
              <a:gd name="connsiteY3" fmla="*/ 6025015 h 6295997"/>
              <a:gd name="connsiteX4" fmla="*/ 12192000 w 12192001"/>
              <a:gd name="connsiteY4" fmla="*/ 6025021 h 6295997"/>
              <a:gd name="connsiteX5" fmla="*/ 12192000 w 12192001"/>
              <a:gd name="connsiteY5" fmla="*/ 6295997 h 6295997"/>
              <a:gd name="connsiteX6" fmla="*/ 0 w 12192001"/>
              <a:gd name="connsiteY6" fmla="*/ 6295997 h 6295997"/>
              <a:gd name="connsiteX7" fmla="*/ 0 w 12192001"/>
              <a:gd name="connsiteY7" fmla="*/ 5192110 h 6295997"/>
              <a:gd name="connsiteX8" fmla="*/ 1 w 12192001"/>
              <a:gd name="connsiteY8" fmla="*/ 5192110 h 6295997"/>
              <a:gd name="connsiteX9" fmla="*/ 1 w 12192001"/>
              <a:gd name="connsiteY9" fmla="*/ 233895 h 6295997"/>
              <a:gd name="connsiteX10" fmla="*/ 233896 w 12192001"/>
              <a:gd name="connsiteY10" fmla="*/ 0 h 629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1" h="6295997">
                <a:moveTo>
                  <a:pt x="233896" y="0"/>
                </a:moveTo>
                <a:lnTo>
                  <a:pt x="11958106" y="0"/>
                </a:lnTo>
                <a:cubicBezTo>
                  <a:pt x="12087283" y="0"/>
                  <a:pt x="12192001" y="104718"/>
                  <a:pt x="12192001" y="233895"/>
                </a:cubicBezTo>
                <a:lnTo>
                  <a:pt x="12192001" y="6025015"/>
                </a:lnTo>
                <a:lnTo>
                  <a:pt x="12192000" y="6025021"/>
                </a:lnTo>
                <a:lnTo>
                  <a:pt x="12192000" y="6295997"/>
                </a:lnTo>
                <a:lnTo>
                  <a:pt x="0" y="6295997"/>
                </a:lnTo>
                <a:lnTo>
                  <a:pt x="0" y="5192110"/>
                </a:lnTo>
                <a:lnTo>
                  <a:pt x="1" y="5192110"/>
                </a:lnTo>
                <a:lnTo>
                  <a:pt x="1" y="233895"/>
                </a:lnTo>
                <a:cubicBezTo>
                  <a:pt x="1" y="104718"/>
                  <a:pt x="104719" y="0"/>
                  <a:pt x="233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8D560D8F-7FCC-45FD-AC01-740E791D433E}"/>
              </a:ext>
            </a:extLst>
          </p:cNvPr>
          <p:cNvSpPr/>
          <p:nvPr/>
        </p:nvSpPr>
        <p:spPr>
          <a:xfrm>
            <a:off x="159368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 개요</a:t>
            </a: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FC17A009-A104-4643-B5EE-6026072F7E94}"/>
              </a:ext>
            </a:extLst>
          </p:cNvPr>
          <p:cNvSpPr/>
          <p:nvPr/>
        </p:nvSpPr>
        <p:spPr>
          <a:xfrm>
            <a:off x="2809934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데이터셋</a:t>
            </a: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2110E0C8-956D-4751-AAF2-2615B0C1D3AE}"/>
              </a:ext>
            </a:extLst>
          </p:cNvPr>
          <p:cNvSpPr/>
          <p:nvPr/>
        </p:nvSpPr>
        <p:spPr>
          <a:xfrm>
            <a:off x="402617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RFM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B4FA9908-9135-4DA2-A9EA-7A726BF66D98}"/>
              </a:ext>
            </a:extLst>
          </p:cNvPr>
          <p:cNvSpPr/>
          <p:nvPr/>
        </p:nvSpPr>
        <p:spPr>
          <a:xfrm>
            <a:off x="5242424" y="156738"/>
            <a:ext cx="1144255" cy="271498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Segment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61C9AC5B-B0C6-46A3-AEC5-74CBE7E260D0}"/>
              </a:ext>
            </a:extLst>
          </p:cNvPr>
          <p:cNvSpPr/>
          <p:nvPr/>
        </p:nvSpPr>
        <p:spPr>
          <a:xfrm>
            <a:off x="6634057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분석결과</a:t>
            </a: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D871EF3A-7980-4BCF-AAD1-2DAA69C54165}"/>
              </a:ext>
            </a:extLst>
          </p:cNvPr>
          <p:cNvSpPr/>
          <p:nvPr/>
        </p:nvSpPr>
        <p:spPr>
          <a:xfrm>
            <a:off x="7850302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인사이트</a:t>
            </a:r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55C2790F-443A-4119-B966-6E9C28314DD7}"/>
              </a:ext>
            </a:extLst>
          </p:cNvPr>
          <p:cNvSpPr/>
          <p:nvPr/>
        </p:nvSpPr>
        <p:spPr>
          <a:xfrm>
            <a:off x="9066545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대시보드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CF96F01-1A38-4576-9AF8-EECC81247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0621" cy="630621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7DF783E-4106-4E54-BC94-8366CE51D432}"/>
              </a:ext>
            </a:extLst>
          </p:cNvPr>
          <p:cNvGrpSpPr/>
          <p:nvPr/>
        </p:nvGrpSpPr>
        <p:grpSpPr>
          <a:xfrm>
            <a:off x="699252" y="3307533"/>
            <a:ext cx="10812969" cy="1550373"/>
            <a:chOff x="538990" y="3604707"/>
            <a:chExt cx="10812969" cy="1379299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F7614AF-2962-4ED9-9944-EB687C3EDC5D}"/>
                </a:ext>
              </a:extLst>
            </p:cNvPr>
            <p:cNvGrpSpPr/>
            <p:nvPr/>
          </p:nvGrpSpPr>
          <p:grpSpPr>
            <a:xfrm>
              <a:off x="538990" y="3604707"/>
              <a:ext cx="10812969" cy="1379299"/>
              <a:chOff x="538990" y="3145661"/>
              <a:chExt cx="10812969" cy="1379299"/>
            </a:xfrm>
          </p:grpSpPr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86352670-8786-4FF6-B76A-EAE5CB2FD749}"/>
                  </a:ext>
                </a:extLst>
              </p:cNvPr>
              <p:cNvSpPr/>
              <p:nvPr/>
            </p:nvSpPr>
            <p:spPr>
              <a:xfrm>
                <a:off x="538990" y="3145661"/>
                <a:ext cx="10812969" cy="1379299"/>
              </a:xfrm>
              <a:custGeom>
                <a:avLst/>
                <a:gdLst>
                  <a:gd name="connsiteX0" fmla="*/ 2595338 w 10812969"/>
                  <a:gd name="connsiteY0" fmla="*/ 0 h 1379299"/>
                  <a:gd name="connsiteX1" fmla="*/ 10740735 w 10812969"/>
                  <a:gd name="connsiteY1" fmla="*/ 0 h 1379299"/>
                  <a:gd name="connsiteX2" fmla="*/ 10812969 w 10812969"/>
                  <a:gd name="connsiteY2" fmla="*/ 72234 h 1379299"/>
                  <a:gd name="connsiteX3" fmla="*/ 10812969 w 10812969"/>
                  <a:gd name="connsiteY3" fmla="*/ 1307065 h 1379299"/>
                  <a:gd name="connsiteX4" fmla="*/ 10740735 w 10812969"/>
                  <a:gd name="connsiteY4" fmla="*/ 1379299 h 1379299"/>
                  <a:gd name="connsiteX5" fmla="*/ 72234 w 10812969"/>
                  <a:gd name="connsiteY5" fmla="*/ 1379299 h 1379299"/>
                  <a:gd name="connsiteX6" fmla="*/ 0 w 10812969"/>
                  <a:gd name="connsiteY6" fmla="*/ 1307065 h 1379299"/>
                  <a:gd name="connsiteX7" fmla="*/ 0 w 10812969"/>
                  <a:gd name="connsiteY7" fmla="*/ 402808 h 1379299"/>
                  <a:gd name="connsiteX8" fmla="*/ 6004 w 10812969"/>
                  <a:gd name="connsiteY8" fmla="*/ 404020 h 1379299"/>
                  <a:gd name="connsiteX9" fmla="*/ 2525877 w 10812969"/>
                  <a:gd name="connsiteY9" fmla="*/ 404020 h 1379299"/>
                  <a:gd name="connsiteX10" fmla="*/ 2600754 w 10812969"/>
                  <a:gd name="connsiteY10" fmla="*/ 329143 h 1379299"/>
                  <a:gd name="connsiteX11" fmla="*/ 2600754 w 10812969"/>
                  <a:gd name="connsiteY11" fmla="*/ 26826 h 1379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812969" h="1379299">
                    <a:moveTo>
                      <a:pt x="2595338" y="0"/>
                    </a:moveTo>
                    <a:lnTo>
                      <a:pt x="10740735" y="0"/>
                    </a:lnTo>
                    <a:cubicBezTo>
                      <a:pt x="10780629" y="0"/>
                      <a:pt x="10812969" y="32340"/>
                      <a:pt x="10812969" y="72234"/>
                    </a:cubicBezTo>
                    <a:lnTo>
                      <a:pt x="10812969" y="1307065"/>
                    </a:lnTo>
                    <a:cubicBezTo>
                      <a:pt x="10812969" y="1346959"/>
                      <a:pt x="10780629" y="1379299"/>
                      <a:pt x="10740735" y="1379299"/>
                    </a:cubicBezTo>
                    <a:lnTo>
                      <a:pt x="72234" y="1379299"/>
                    </a:lnTo>
                    <a:cubicBezTo>
                      <a:pt x="32340" y="1379299"/>
                      <a:pt x="0" y="1346959"/>
                      <a:pt x="0" y="1307065"/>
                    </a:cubicBezTo>
                    <a:lnTo>
                      <a:pt x="0" y="402808"/>
                    </a:lnTo>
                    <a:lnTo>
                      <a:pt x="6004" y="404020"/>
                    </a:lnTo>
                    <a:lnTo>
                      <a:pt x="2525877" y="404020"/>
                    </a:lnTo>
                    <a:cubicBezTo>
                      <a:pt x="2567230" y="404020"/>
                      <a:pt x="2600754" y="370496"/>
                      <a:pt x="2600754" y="329143"/>
                    </a:cubicBezTo>
                    <a:lnTo>
                      <a:pt x="2600754" y="26826"/>
                    </a:lnTo>
                    <a:close/>
                  </a:path>
                </a:pathLst>
              </a:custGeom>
              <a:solidFill>
                <a:srgbClr val="FDE7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latin typeface="Spoqa Han Sans Neo" panose="020B0500000000000000" pitchFamily="50" charset="-127"/>
                  <a:ea typeface="Spoqa Han Sans Neo" panose="020B0500000000000000" pitchFamily="50" charset="-127"/>
                </a:endParaRPr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767B8066-59D5-4D73-9EC6-85F619390338}"/>
                  </a:ext>
                </a:extLst>
              </p:cNvPr>
              <p:cNvSpPr/>
              <p:nvPr/>
            </p:nvSpPr>
            <p:spPr>
              <a:xfrm>
                <a:off x="538990" y="3145661"/>
                <a:ext cx="2561562" cy="345767"/>
              </a:xfrm>
              <a:prstGeom prst="roundRect">
                <a:avLst>
                  <a:gd name="adj" fmla="val 16563"/>
                </a:avLst>
              </a:prstGeom>
              <a:solidFill>
                <a:srgbClr val="F7A7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b="1" dirty="0">
                    <a:latin typeface="Spoqa Han Sans Neo" panose="020B0500000000000000" pitchFamily="50" charset="-127"/>
                    <a:ea typeface="Spoqa Han Sans Neo" panose="020B0500000000000000" pitchFamily="50" charset="-127"/>
                  </a:rPr>
                  <a:t>데이터 </a:t>
                </a:r>
                <a:r>
                  <a:rPr lang="ko-KR" altLang="en-US" b="1" dirty="0" err="1">
                    <a:latin typeface="Spoqa Han Sans Neo" panose="020B0500000000000000" pitchFamily="50" charset="-127"/>
                    <a:ea typeface="Spoqa Han Sans Neo" panose="020B0500000000000000" pitchFamily="50" charset="-127"/>
                  </a:rPr>
                  <a:t>전처리</a:t>
                </a:r>
                <a:r>
                  <a:rPr lang="ko-KR" altLang="en-US" b="1" dirty="0">
                    <a:latin typeface="Spoqa Han Sans Neo" panose="020B0500000000000000" pitchFamily="50" charset="-127"/>
                    <a:ea typeface="Spoqa Han Sans Neo" panose="020B0500000000000000" pitchFamily="50" charset="-127"/>
                  </a:rPr>
                  <a:t> 및 검증</a:t>
                </a:r>
              </a:p>
            </p:txBody>
          </p:sp>
        </p:grp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64D7EC4-F7D2-48FD-989F-4BA955D53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1340" y="3822613"/>
              <a:ext cx="3420956" cy="992761"/>
            </a:xfrm>
            <a:prstGeom prst="rect">
              <a:avLst/>
            </a:prstGeom>
          </p:spPr>
        </p:pic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C57EFABB-CAC4-4B45-BDCD-6263F924DDD2}"/>
              </a:ext>
            </a:extLst>
          </p:cNvPr>
          <p:cNvGrpSpPr/>
          <p:nvPr/>
        </p:nvGrpSpPr>
        <p:grpSpPr>
          <a:xfrm>
            <a:off x="707432" y="5197787"/>
            <a:ext cx="10812969" cy="1564677"/>
            <a:chOff x="538465" y="5362894"/>
            <a:chExt cx="10812969" cy="137929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54123A9-993B-4F8B-B291-299B33E1DAEA}"/>
                </a:ext>
              </a:extLst>
            </p:cNvPr>
            <p:cNvGrpSpPr/>
            <p:nvPr/>
          </p:nvGrpSpPr>
          <p:grpSpPr>
            <a:xfrm>
              <a:off x="538465" y="5362894"/>
              <a:ext cx="10812969" cy="1379299"/>
              <a:chOff x="538465" y="5362894"/>
              <a:chExt cx="10812969" cy="1379299"/>
            </a:xfrm>
          </p:grpSpPr>
          <p:sp>
            <p:nvSpPr>
              <p:cNvPr id="32" name="자유형: 도형 31">
                <a:extLst>
                  <a:ext uri="{FF2B5EF4-FFF2-40B4-BE49-F238E27FC236}">
                    <a16:creationId xmlns:a16="http://schemas.microsoft.com/office/drawing/2014/main" id="{920AE7D9-82D7-4AE1-B25C-EC75B47E0EB8}"/>
                  </a:ext>
                </a:extLst>
              </p:cNvPr>
              <p:cNvSpPr/>
              <p:nvPr/>
            </p:nvSpPr>
            <p:spPr>
              <a:xfrm>
                <a:off x="538465" y="5362894"/>
                <a:ext cx="10812969" cy="1379299"/>
              </a:xfrm>
              <a:custGeom>
                <a:avLst/>
                <a:gdLst>
                  <a:gd name="connsiteX0" fmla="*/ 2595338 w 10812969"/>
                  <a:gd name="connsiteY0" fmla="*/ 0 h 1379299"/>
                  <a:gd name="connsiteX1" fmla="*/ 10740735 w 10812969"/>
                  <a:gd name="connsiteY1" fmla="*/ 0 h 1379299"/>
                  <a:gd name="connsiteX2" fmla="*/ 10812969 w 10812969"/>
                  <a:gd name="connsiteY2" fmla="*/ 72234 h 1379299"/>
                  <a:gd name="connsiteX3" fmla="*/ 10812969 w 10812969"/>
                  <a:gd name="connsiteY3" fmla="*/ 1307065 h 1379299"/>
                  <a:gd name="connsiteX4" fmla="*/ 10740735 w 10812969"/>
                  <a:gd name="connsiteY4" fmla="*/ 1379299 h 1379299"/>
                  <a:gd name="connsiteX5" fmla="*/ 72234 w 10812969"/>
                  <a:gd name="connsiteY5" fmla="*/ 1379299 h 1379299"/>
                  <a:gd name="connsiteX6" fmla="*/ 0 w 10812969"/>
                  <a:gd name="connsiteY6" fmla="*/ 1307065 h 1379299"/>
                  <a:gd name="connsiteX7" fmla="*/ 0 w 10812969"/>
                  <a:gd name="connsiteY7" fmla="*/ 402808 h 1379299"/>
                  <a:gd name="connsiteX8" fmla="*/ 6004 w 10812969"/>
                  <a:gd name="connsiteY8" fmla="*/ 404020 h 1379299"/>
                  <a:gd name="connsiteX9" fmla="*/ 2525877 w 10812969"/>
                  <a:gd name="connsiteY9" fmla="*/ 404020 h 1379299"/>
                  <a:gd name="connsiteX10" fmla="*/ 2600754 w 10812969"/>
                  <a:gd name="connsiteY10" fmla="*/ 329143 h 1379299"/>
                  <a:gd name="connsiteX11" fmla="*/ 2600754 w 10812969"/>
                  <a:gd name="connsiteY11" fmla="*/ 26826 h 1379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812969" h="1379299">
                    <a:moveTo>
                      <a:pt x="2595338" y="0"/>
                    </a:moveTo>
                    <a:lnTo>
                      <a:pt x="10740735" y="0"/>
                    </a:lnTo>
                    <a:cubicBezTo>
                      <a:pt x="10780629" y="0"/>
                      <a:pt x="10812969" y="32340"/>
                      <a:pt x="10812969" y="72234"/>
                    </a:cubicBezTo>
                    <a:lnTo>
                      <a:pt x="10812969" y="1307065"/>
                    </a:lnTo>
                    <a:cubicBezTo>
                      <a:pt x="10812969" y="1346959"/>
                      <a:pt x="10780629" y="1379299"/>
                      <a:pt x="10740735" y="1379299"/>
                    </a:cubicBezTo>
                    <a:lnTo>
                      <a:pt x="72234" y="1379299"/>
                    </a:lnTo>
                    <a:cubicBezTo>
                      <a:pt x="32340" y="1379299"/>
                      <a:pt x="0" y="1346959"/>
                      <a:pt x="0" y="1307065"/>
                    </a:cubicBezTo>
                    <a:lnTo>
                      <a:pt x="0" y="402808"/>
                    </a:lnTo>
                    <a:lnTo>
                      <a:pt x="6004" y="404020"/>
                    </a:lnTo>
                    <a:lnTo>
                      <a:pt x="2525877" y="404020"/>
                    </a:lnTo>
                    <a:cubicBezTo>
                      <a:pt x="2567230" y="404020"/>
                      <a:pt x="2600754" y="370496"/>
                      <a:pt x="2600754" y="329143"/>
                    </a:cubicBezTo>
                    <a:lnTo>
                      <a:pt x="2600754" y="26826"/>
                    </a:lnTo>
                    <a:close/>
                  </a:path>
                </a:pathLst>
              </a:custGeom>
              <a:solidFill>
                <a:srgbClr val="FDE7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dirty="0">
                  <a:latin typeface="Spoqa Han Sans Neo" panose="020B0500000000000000" pitchFamily="50" charset="-127"/>
                  <a:ea typeface="Spoqa Han Sans Neo" panose="020B0500000000000000" pitchFamily="50" charset="-127"/>
                </a:endParaRPr>
              </a:p>
            </p:txBody>
          </p:sp>
          <p:sp>
            <p:nvSpPr>
              <p:cNvPr id="33" name="사각형: 둥근 모서리 32">
                <a:extLst>
                  <a:ext uri="{FF2B5EF4-FFF2-40B4-BE49-F238E27FC236}">
                    <a16:creationId xmlns:a16="http://schemas.microsoft.com/office/drawing/2014/main" id="{EE06EB57-2469-403E-803D-46DD9BA3BBB4}"/>
                  </a:ext>
                </a:extLst>
              </p:cNvPr>
              <p:cNvSpPr/>
              <p:nvPr/>
            </p:nvSpPr>
            <p:spPr>
              <a:xfrm>
                <a:off x="538465" y="5362894"/>
                <a:ext cx="2561562" cy="345767"/>
              </a:xfrm>
              <a:prstGeom prst="roundRect">
                <a:avLst>
                  <a:gd name="adj" fmla="val 16563"/>
                </a:avLst>
              </a:prstGeom>
              <a:solidFill>
                <a:srgbClr val="F7A7A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b="1" dirty="0">
                    <a:latin typeface="Spoqa Han Sans Neo" panose="020B0500000000000000" pitchFamily="50" charset="-127"/>
                    <a:ea typeface="Spoqa Han Sans Neo" panose="020B0500000000000000" pitchFamily="50" charset="-127"/>
                  </a:rPr>
                  <a:t>시각화 및 대시보드</a:t>
                </a:r>
              </a:p>
            </p:txBody>
          </p:sp>
        </p:grp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1312D93-1259-4B16-8BC4-64BA5CEB72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2635" y="5690512"/>
              <a:ext cx="3705492" cy="724062"/>
            </a:xfrm>
            <a:prstGeom prst="rect">
              <a:avLst/>
            </a:prstGeom>
          </p:spPr>
        </p:pic>
      </p:grpSp>
      <p:sp>
        <p:nvSpPr>
          <p:cNvPr id="17" name="순서도: 수행의 시작/종료 16">
            <a:extLst>
              <a:ext uri="{FF2B5EF4-FFF2-40B4-BE49-F238E27FC236}">
                <a16:creationId xmlns:a16="http://schemas.microsoft.com/office/drawing/2014/main" id="{70C4D7DF-CA54-4FA1-A7FF-7F491DDB1437}"/>
              </a:ext>
            </a:extLst>
          </p:cNvPr>
          <p:cNvSpPr/>
          <p:nvPr/>
        </p:nvSpPr>
        <p:spPr>
          <a:xfrm>
            <a:off x="407606" y="811072"/>
            <a:ext cx="1416231" cy="457742"/>
          </a:xfrm>
          <a:prstGeom prst="flowChartTerminator">
            <a:avLst/>
          </a:prstGeom>
          <a:noFill/>
          <a:ln w="38100">
            <a:solidFill>
              <a:srgbClr val="FD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 방법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4A57A86-A382-45B8-A9EE-57F6A697AF33}"/>
              </a:ext>
            </a:extLst>
          </p:cNvPr>
          <p:cNvGrpSpPr/>
          <p:nvPr/>
        </p:nvGrpSpPr>
        <p:grpSpPr>
          <a:xfrm>
            <a:off x="707957" y="1415606"/>
            <a:ext cx="10812969" cy="1564308"/>
            <a:chOff x="538990" y="1580713"/>
            <a:chExt cx="10812969" cy="1379299"/>
          </a:xfrm>
        </p:grpSpPr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9EFB2E1D-B0B1-4D63-AA1E-630B2BC69DF0}"/>
                </a:ext>
              </a:extLst>
            </p:cNvPr>
            <p:cNvSpPr/>
            <p:nvPr/>
          </p:nvSpPr>
          <p:spPr>
            <a:xfrm>
              <a:off x="538990" y="1580713"/>
              <a:ext cx="10812969" cy="1379299"/>
            </a:xfrm>
            <a:custGeom>
              <a:avLst/>
              <a:gdLst>
                <a:gd name="connsiteX0" fmla="*/ 2595338 w 10812969"/>
                <a:gd name="connsiteY0" fmla="*/ 0 h 1379299"/>
                <a:gd name="connsiteX1" fmla="*/ 10740735 w 10812969"/>
                <a:gd name="connsiteY1" fmla="*/ 0 h 1379299"/>
                <a:gd name="connsiteX2" fmla="*/ 10812969 w 10812969"/>
                <a:gd name="connsiteY2" fmla="*/ 72234 h 1379299"/>
                <a:gd name="connsiteX3" fmla="*/ 10812969 w 10812969"/>
                <a:gd name="connsiteY3" fmla="*/ 1307065 h 1379299"/>
                <a:gd name="connsiteX4" fmla="*/ 10740735 w 10812969"/>
                <a:gd name="connsiteY4" fmla="*/ 1379299 h 1379299"/>
                <a:gd name="connsiteX5" fmla="*/ 72234 w 10812969"/>
                <a:gd name="connsiteY5" fmla="*/ 1379299 h 1379299"/>
                <a:gd name="connsiteX6" fmla="*/ 0 w 10812969"/>
                <a:gd name="connsiteY6" fmla="*/ 1307065 h 1379299"/>
                <a:gd name="connsiteX7" fmla="*/ 0 w 10812969"/>
                <a:gd name="connsiteY7" fmla="*/ 402808 h 1379299"/>
                <a:gd name="connsiteX8" fmla="*/ 6004 w 10812969"/>
                <a:gd name="connsiteY8" fmla="*/ 404020 h 1379299"/>
                <a:gd name="connsiteX9" fmla="*/ 2525877 w 10812969"/>
                <a:gd name="connsiteY9" fmla="*/ 404020 h 1379299"/>
                <a:gd name="connsiteX10" fmla="*/ 2600754 w 10812969"/>
                <a:gd name="connsiteY10" fmla="*/ 329143 h 1379299"/>
                <a:gd name="connsiteX11" fmla="*/ 2600754 w 10812969"/>
                <a:gd name="connsiteY11" fmla="*/ 26826 h 1379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12969" h="1379299">
                  <a:moveTo>
                    <a:pt x="2595338" y="0"/>
                  </a:moveTo>
                  <a:lnTo>
                    <a:pt x="10740735" y="0"/>
                  </a:lnTo>
                  <a:cubicBezTo>
                    <a:pt x="10780629" y="0"/>
                    <a:pt x="10812969" y="32340"/>
                    <a:pt x="10812969" y="72234"/>
                  </a:cubicBezTo>
                  <a:lnTo>
                    <a:pt x="10812969" y="1307065"/>
                  </a:lnTo>
                  <a:cubicBezTo>
                    <a:pt x="10812969" y="1346959"/>
                    <a:pt x="10780629" y="1379299"/>
                    <a:pt x="10740735" y="1379299"/>
                  </a:cubicBezTo>
                  <a:lnTo>
                    <a:pt x="72234" y="1379299"/>
                  </a:lnTo>
                  <a:cubicBezTo>
                    <a:pt x="32340" y="1379299"/>
                    <a:pt x="0" y="1346959"/>
                    <a:pt x="0" y="1307065"/>
                  </a:cubicBezTo>
                  <a:lnTo>
                    <a:pt x="0" y="402808"/>
                  </a:lnTo>
                  <a:lnTo>
                    <a:pt x="6004" y="404020"/>
                  </a:lnTo>
                  <a:lnTo>
                    <a:pt x="2525877" y="404020"/>
                  </a:lnTo>
                  <a:cubicBezTo>
                    <a:pt x="2567230" y="404020"/>
                    <a:pt x="2600754" y="370496"/>
                    <a:pt x="2600754" y="329143"/>
                  </a:cubicBezTo>
                  <a:lnTo>
                    <a:pt x="2600754" y="26826"/>
                  </a:lnTo>
                  <a:close/>
                </a:path>
              </a:pathLst>
            </a:custGeom>
            <a:solidFill>
              <a:srgbClr val="FDE7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</p:txBody>
        </p:sp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CDE4296E-770A-42E6-9ABC-2BE98CA77A3E}"/>
                </a:ext>
              </a:extLst>
            </p:cNvPr>
            <p:cNvSpPr/>
            <p:nvPr/>
          </p:nvSpPr>
          <p:spPr>
            <a:xfrm>
              <a:off x="538990" y="1580713"/>
              <a:ext cx="2561562" cy="345767"/>
            </a:xfrm>
            <a:prstGeom prst="roundRect">
              <a:avLst>
                <a:gd name="adj" fmla="val 16563"/>
              </a:avLst>
            </a:prstGeom>
            <a:solidFill>
              <a:srgbClr val="F7A7A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ko-KR" altLang="en-US" b="1" dirty="0">
                  <a:solidFill>
                    <a:schemeClr val="bg1"/>
                  </a:solidFill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데이터 저장 및 추출</a:t>
              </a: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A0E41F43-E539-4042-B5EC-021606F908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7" y="556452"/>
            <a:ext cx="4513312" cy="319026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2108B328-440F-4DF0-9FCE-16114291922F}"/>
              </a:ext>
            </a:extLst>
          </p:cNvPr>
          <p:cNvSpPr txBox="1"/>
          <p:nvPr/>
        </p:nvSpPr>
        <p:spPr>
          <a:xfrm>
            <a:off x="771090" y="1869754"/>
            <a:ext cx="65553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Customer_info.csv, Discount_info.csv, Marketing_info.csv, Onlinesales_info.csv, Tax_info.csv 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파일 저장</a:t>
            </a: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약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5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만개의 고객정보 데이터 통합 및 추출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7B3046-4DB7-4324-9DBA-C09E6ED2CE4B}"/>
              </a:ext>
            </a:extLst>
          </p:cNvPr>
          <p:cNvSpPr txBox="1"/>
          <p:nvPr/>
        </p:nvSpPr>
        <p:spPr>
          <a:xfrm>
            <a:off x="771090" y="3807984"/>
            <a:ext cx="65553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하나의 거래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ID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에 여러 명의 고객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ID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의 정보가 저장되어 있어 고객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ID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의 뒤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4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자리를 거래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ID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와 합쳐 고유 거래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ID 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생성</a:t>
            </a: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가설 검증 및 상관관계 분석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46C413-8904-4BAE-980E-12F7342336CE}"/>
              </a:ext>
            </a:extLst>
          </p:cNvPr>
          <p:cNvSpPr txBox="1"/>
          <p:nvPr/>
        </p:nvSpPr>
        <p:spPr>
          <a:xfrm>
            <a:off x="771090" y="5685038"/>
            <a:ext cx="65553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데이터 차트 시각화</a:t>
            </a: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마케터에게 제시할 대시보드 구성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F2B142-9495-4454-A767-78E67178836C}"/>
              </a:ext>
            </a:extLst>
          </p:cNvPr>
          <p:cNvSpPr txBox="1"/>
          <p:nvPr/>
        </p:nvSpPr>
        <p:spPr>
          <a:xfrm>
            <a:off x="2078122" y="901443"/>
            <a:ext cx="9500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분석한 내용을 마케터에게 효과적으로 전달하기 위해 대시보드 제작</a:t>
            </a:r>
            <a:endParaRPr lang="en-US" altLang="ko-KR" sz="12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4176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8D560D8F-7FCC-45FD-AC01-740E791D433E}"/>
              </a:ext>
            </a:extLst>
          </p:cNvPr>
          <p:cNvSpPr/>
          <p:nvPr/>
        </p:nvSpPr>
        <p:spPr>
          <a:xfrm>
            <a:off x="159368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 개요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082D747-E889-4FD1-9FCB-0A0C8776A0BC}"/>
              </a:ext>
            </a:extLst>
          </p:cNvPr>
          <p:cNvSpPr/>
          <p:nvPr/>
        </p:nvSpPr>
        <p:spPr>
          <a:xfrm>
            <a:off x="0" y="599090"/>
            <a:ext cx="12192001" cy="6295997"/>
          </a:xfrm>
          <a:custGeom>
            <a:avLst/>
            <a:gdLst>
              <a:gd name="connsiteX0" fmla="*/ 233896 w 12192001"/>
              <a:gd name="connsiteY0" fmla="*/ 0 h 6295997"/>
              <a:gd name="connsiteX1" fmla="*/ 11958106 w 12192001"/>
              <a:gd name="connsiteY1" fmla="*/ 0 h 6295997"/>
              <a:gd name="connsiteX2" fmla="*/ 12192001 w 12192001"/>
              <a:gd name="connsiteY2" fmla="*/ 233895 h 6295997"/>
              <a:gd name="connsiteX3" fmla="*/ 12192001 w 12192001"/>
              <a:gd name="connsiteY3" fmla="*/ 6025015 h 6295997"/>
              <a:gd name="connsiteX4" fmla="*/ 12192000 w 12192001"/>
              <a:gd name="connsiteY4" fmla="*/ 6025021 h 6295997"/>
              <a:gd name="connsiteX5" fmla="*/ 12192000 w 12192001"/>
              <a:gd name="connsiteY5" fmla="*/ 6295997 h 6295997"/>
              <a:gd name="connsiteX6" fmla="*/ 0 w 12192001"/>
              <a:gd name="connsiteY6" fmla="*/ 6295997 h 6295997"/>
              <a:gd name="connsiteX7" fmla="*/ 0 w 12192001"/>
              <a:gd name="connsiteY7" fmla="*/ 5192110 h 6295997"/>
              <a:gd name="connsiteX8" fmla="*/ 1 w 12192001"/>
              <a:gd name="connsiteY8" fmla="*/ 5192110 h 6295997"/>
              <a:gd name="connsiteX9" fmla="*/ 1 w 12192001"/>
              <a:gd name="connsiteY9" fmla="*/ 233895 h 6295997"/>
              <a:gd name="connsiteX10" fmla="*/ 233896 w 12192001"/>
              <a:gd name="connsiteY10" fmla="*/ 0 h 629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1" h="6295997">
                <a:moveTo>
                  <a:pt x="233896" y="0"/>
                </a:moveTo>
                <a:lnTo>
                  <a:pt x="11958106" y="0"/>
                </a:lnTo>
                <a:cubicBezTo>
                  <a:pt x="12087283" y="0"/>
                  <a:pt x="12192001" y="104718"/>
                  <a:pt x="12192001" y="233895"/>
                </a:cubicBezTo>
                <a:lnTo>
                  <a:pt x="12192001" y="6025015"/>
                </a:lnTo>
                <a:lnTo>
                  <a:pt x="12192000" y="6025021"/>
                </a:lnTo>
                <a:lnTo>
                  <a:pt x="12192000" y="6295997"/>
                </a:lnTo>
                <a:lnTo>
                  <a:pt x="0" y="6295997"/>
                </a:lnTo>
                <a:lnTo>
                  <a:pt x="0" y="5192110"/>
                </a:lnTo>
                <a:lnTo>
                  <a:pt x="1" y="5192110"/>
                </a:lnTo>
                <a:lnTo>
                  <a:pt x="1" y="233895"/>
                </a:lnTo>
                <a:cubicBezTo>
                  <a:pt x="1" y="104718"/>
                  <a:pt x="104719" y="0"/>
                  <a:pt x="233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FC17A009-A104-4643-B5EE-6026072F7E94}"/>
              </a:ext>
            </a:extLst>
          </p:cNvPr>
          <p:cNvSpPr/>
          <p:nvPr/>
        </p:nvSpPr>
        <p:spPr>
          <a:xfrm>
            <a:off x="2809934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데이터셋</a:t>
            </a: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2110E0C8-956D-4751-AAF2-2615B0C1D3AE}"/>
              </a:ext>
            </a:extLst>
          </p:cNvPr>
          <p:cNvSpPr/>
          <p:nvPr/>
        </p:nvSpPr>
        <p:spPr>
          <a:xfrm>
            <a:off x="402617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RFM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B4FA9908-9135-4DA2-A9EA-7A726BF66D98}"/>
              </a:ext>
            </a:extLst>
          </p:cNvPr>
          <p:cNvSpPr/>
          <p:nvPr/>
        </p:nvSpPr>
        <p:spPr>
          <a:xfrm>
            <a:off x="5242424" y="156738"/>
            <a:ext cx="1144255" cy="271498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Segment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61C9AC5B-B0C6-46A3-AEC5-74CBE7E260D0}"/>
              </a:ext>
            </a:extLst>
          </p:cNvPr>
          <p:cNvSpPr/>
          <p:nvPr/>
        </p:nvSpPr>
        <p:spPr>
          <a:xfrm>
            <a:off x="6634057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분석결과</a:t>
            </a: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D871EF3A-7980-4BCF-AAD1-2DAA69C54165}"/>
              </a:ext>
            </a:extLst>
          </p:cNvPr>
          <p:cNvSpPr/>
          <p:nvPr/>
        </p:nvSpPr>
        <p:spPr>
          <a:xfrm>
            <a:off x="7850302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인사이트</a:t>
            </a:r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55C2790F-443A-4119-B966-6E9C28314DD7}"/>
              </a:ext>
            </a:extLst>
          </p:cNvPr>
          <p:cNvSpPr/>
          <p:nvPr/>
        </p:nvSpPr>
        <p:spPr>
          <a:xfrm>
            <a:off x="9066545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대시보드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691FBD-EB06-4C2D-91DE-8E4993780146}"/>
              </a:ext>
            </a:extLst>
          </p:cNvPr>
          <p:cNvSpPr txBox="1"/>
          <p:nvPr/>
        </p:nvSpPr>
        <p:spPr>
          <a:xfrm>
            <a:off x="4728046" y="6301152"/>
            <a:ext cx="21730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&lt;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그림 </a:t>
            </a:r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1&gt; OO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기업 </a:t>
            </a:r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1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년치 판매 데이터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F3ABA5-FEA8-41C4-BC33-4C2FC89F7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0621" cy="63062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764BA82-D07D-4D7C-93C8-D018AFD85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683" y="3785901"/>
            <a:ext cx="9280634" cy="2515251"/>
          </a:xfrm>
          <a:prstGeom prst="rect">
            <a:avLst/>
          </a:prstGeom>
        </p:spPr>
      </p:pic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7A3BABDD-7148-4F71-8DF3-726AF03608D4}"/>
              </a:ext>
            </a:extLst>
          </p:cNvPr>
          <p:cNvSpPr/>
          <p:nvPr/>
        </p:nvSpPr>
        <p:spPr>
          <a:xfrm>
            <a:off x="1806971" y="1452939"/>
            <a:ext cx="3508973" cy="2194723"/>
          </a:xfrm>
          <a:custGeom>
            <a:avLst/>
            <a:gdLst>
              <a:gd name="connsiteX0" fmla="*/ 1867176 w 3508973"/>
              <a:gd name="connsiteY0" fmla="*/ 0 h 2194723"/>
              <a:gd name="connsiteX1" fmla="*/ 3341955 w 3508973"/>
              <a:gd name="connsiteY1" fmla="*/ 0 h 2194723"/>
              <a:gd name="connsiteX2" fmla="*/ 3508973 w 3508973"/>
              <a:gd name="connsiteY2" fmla="*/ 167018 h 2194723"/>
              <a:gd name="connsiteX3" fmla="*/ 3508973 w 3508973"/>
              <a:gd name="connsiteY3" fmla="*/ 2027705 h 2194723"/>
              <a:gd name="connsiteX4" fmla="*/ 3341955 w 3508973"/>
              <a:gd name="connsiteY4" fmla="*/ 2194723 h 2194723"/>
              <a:gd name="connsiteX5" fmla="*/ 167018 w 3508973"/>
              <a:gd name="connsiteY5" fmla="*/ 2194723 h 2194723"/>
              <a:gd name="connsiteX6" fmla="*/ 0 w 3508973"/>
              <a:gd name="connsiteY6" fmla="*/ 2027705 h 2194723"/>
              <a:gd name="connsiteX7" fmla="*/ 0 w 3508973"/>
              <a:gd name="connsiteY7" fmla="*/ 502438 h 2194723"/>
              <a:gd name="connsiteX8" fmla="*/ 1755875 w 3508973"/>
              <a:gd name="connsiteY8" fmla="*/ 502438 h 2194723"/>
              <a:gd name="connsiteX9" fmla="*/ 1867176 w 3508973"/>
              <a:gd name="connsiteY9" fmla="*/ 391137 h 219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8973" h="2194723">
                <a:moveTo>
                  <a:pt x="1867176" y="0"/>
                </a:moveTo>
                <a:lnTo>
                  <a:pt x="3341955" y="0"/>
                </a:lnTo>
                <a:cubicBezTo>
                  <a:pt x="3434196" y="0"/>
                  <a:pt x="3508973" y="74777"/>
                  <a:pt x="3508973" y="167018"/>
                </a:cubicBezTo>
                <a:lnTo>
                  <a:pt x="3508973" y="2027705"/>
                </a:lnTo>
                <a:cubicBezTo>
                  <a:pt x="3508973" y="2119946"/>
                  <a:pt x="3434196" y="2194723"/>
                  <a:pt x="3341955" y="2194723"/>
                </a:cubicBezTo>
                <a:lnTo>
                  <a:pt x="167018" y="2194723"/>
                </a:lnTo>
                <a:cubicBezTo>
                  <a:pt x="74777" y="2194723"/>
                  <a:pt x="0" y="2119946"/>
                  <a:pt x="0" y="2027705"/>
                </a:cubicBezTo>
                <a:lnTo>
                  <a:pt x="0" y="502438"/>
                </a:lnTo>
                <a:lnTo>
                  <a:pt x="1755875" y="502438"/>
                </a:lnTo>
                <a:cubicBezTo>
                  <a:pt x="1817345" y="502438"/>
                  <a:pt x="1867176" y="452607"/>
                  <a:pt x="1867176" y="391137"/>
                </a:cubicBezTo>
                <a:close/>
              </a:path>
            </a:pathLst>
          </a:custGeom>
          <a:solidFill>
            <a:srgbClr val="FDE7E7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D53E68-7EBE-40DF-BC6D-4B9689224101}"/>
              </a:ext>
            </a:extLst>
          </p:cNvPr>
          <p:cNvSpPr txBox="1"/>
          <p:nvPr/>
        </p:nvSpPr>
        <p:spPr>
          <a:xfrm>
            <a:off x="1991706" y="2063098"/>
            <a:ext cx="31723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en-US" altLang="ko-KR" sz="1600" dirty="0" err="1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Customer_info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, </a:t>
            </a:r>
            <a:r>
              <a:rPr lang="en-US" altLang="ko-KR" sz="1600" dirty="0" err="1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Tax_info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, </a:t>
            </a:r>
            <a:r>
              <a:rPr lang="en-US" altLang="ko-KR" sz="1600" dirty="0" err="1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Onlinesales_info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, </a:t>
            </a:r>
            <a:r>
              <a:rPr lang="en-US" altLang="ko-KR" sz="1600" dirty="0" err="1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Discount_info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테이블 을 고객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ID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를 기준으로 통합</a:t>
            </a: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1B04000-C511-4ED3-90FD-DA9A5340675B}"/>
              </a:ext>
            </a:extLst>
          </p:cNvPr>
          <p:cNvSpPr/>
          <p:nvPr/>
        </p:nvSpPr>
        <p:spPr>
          <a:xfrm>
            <a:off x="1808896" y="1452939"/>
            <a:ext cx="1818886" cy="450846"/>
          </a:xfrm>
          <a:prstGeom prst="roundRect">
            <a:avLst/>
          </a:prstGeom>
          <a:solidFill>
            <a:srgbClr val="F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데이터 통합</a:t>
            </a: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345C4677-F20C-446B-8D63-7D92426DF906}"/>
              </a:ext>
            </a:extLst>
          </p:cNvPr>
          <p:cNvSpPr/>
          <p:nvPr/>
        </p:nvSpPr>
        <p:spPr>
          <a:xfrm>
            <a:off x="6869616" y="1452939"/>
            <a:ext cx="3508973" cy="2194723"/>
          </a:xfrm>
          <a:custGeom>
            <a:avLst/>
            <a:gdLst>
              <a:gd name="connsiteX0" fmla="*/ 1867176 w 3508973"/>
              <a:gd name="connsiteY0" fmla="*/ 0 h 2194723"/>
              <a:gd name="connsiteX1" fmla="*/ 3341955 w 3508973"/>
              <a:gd name="connsiteY1" fmla="*/ 0 h 2194723"/>
              <a:gd name="connsiteX2" fmla="*/ 3508973 w 3508973"/>
              <a:gd name="connsiteY2" fmla="*/ 167018 h 2194723"/>
              <a:gd name="connsiteX3" fmla="*/ 3508973 w 3508973"/>
              <a:gd name="connsiteY3" fmla="*/ 2027705 h 2194723"/>
              <a:gd name="connsiteX4" fmla="*/ 3341955 w 3508973"/>
              <a:gd name="connsiteY4" fmla="*/ 2194723 h 2194723"/>
              <a:gd name="connsiteX5" fmla="*/ 167018 w 3508973"/>
              <a:gd name="connsiteY5" fmla="*/ 2194723 h 2194723"/>
              <a:gd name="connsiteX6" fmla="*/ 0 w 3508973"/>
              <a:gd name="connsiteY6" fmla="*/ 2027705 h 2194723"/>
              <a:gd name="connsiteX7" fmla="*/ 0 w 3508973"/>
              <a:gd name="connsiteY7" fmla="*/ 502438 h 2194723"/>
              <a:gd name="connsiteX8" fmla="*/ 1755875 w 3508973"/>
              <a:gd name="connsiteY8" fmla="*/ 502438 h 2194723"/>
              <a:gd name="connsiteX9" fmla="*/ 1867176 w 3508973"/>
              <a:gd name="connsiteY9" fmla="*/ 391137 h 2194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08973" h="2194723">
                <a:moveTo>
                  <a:pt x="1867176" y="0"/>
                </a:moveTo>
                <a:lnTo>
                  <a:pt x="3341955" y="0"/>
                </a:lnTo>
                <a:cubicBezTo>
                  <a:pt x="3434196" y="0"/>
                  <a:pt x="3508973" y="74777"/>
                  <a:pt x="3508973" y="167018"/>
                </a:cubicBezTo>
                <a:lnTo>
                  <a:pt x="3508973" y="2027705"/>
                </a:lnTo>
                <a:cubicBezTo>
                  <a:pt x="3508973" y="2119946"/>
                  <a:pt x="3434196" y="2194723"/>
                  <a:pt x="3341955" y="2194723"/>
                </a:cubicBezTo>
                <a:lnTo>
                  <a:pt x="167018" y="2194723"/>
                </a:lnTo>
                <a:cubicBezTo>
                  <a:pt x="74777" y="2194723"/>
                  <a:pt x="0" y="2119946"/>
                  <a:pt x="0" y="2027705"/>
                </a:cubicBezTo>
                <a:lnTo>
                  <a:pt x="0" y="502438"/>
                </a:lnTo>
                <a:lnTo>
                  <a:pt x="1755875" y="502438"/>
                </a:lnTo>
                <a:cubicBezTo>
                  <a:pt x="1817345" y="502438"/>
                  <a:pt x="1867176" y="452607"/>
                  <a:pt x="1867176" y="391137"/>
                </a:cubicBezTo>
                <a:close/>
              </a:path>
            </a:pathLst>
          </a:custGeom>
          <a:solidFill>
            <a:srgbClr val="FDE7E7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1D9DE2A-3E8E-4F82-903F-7DABFF2215CD}"/>
              </a:ext>
            </a:extLst>
          </p:cNvPr>
          <p:cNvSpPr/>
          <p:nvPr/>
        </p:nvSpPr>
        <p:spPr>
          <a:xfrm>
            <a:off x="6871541" y="1452939"/>
            <a:ext cx="1818886" cy="450846"/>
          </a:xfrm>
          <a:prstGeom prst="roundRect">
            <a:avLst/>
          </a:prstGeom>
          <a:solidFill>
            <a:srgbClr val="F7A7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 정보 추가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A62CD3-4007-4AFA-959E-286150D97755}"/>
              </a:ext>
            </a:extLst>
          </p:cNvPr>
          <p:cNvSpPr txBox="1"/>
          <p:nvPr/>
        </p:nvSpPr>
        <p:spPr>
          <a:xfrm>
            <a:off x="7037949" y="2065473"/>
            <a:ext cx="334708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거래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ID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별 </a:t>
            </a:r>
            <a:r>
              <a:rPr lang="ko-KR" altLang="en-US" sz="1600" dirty="0" err="1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배송료를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한번씩 적용하여 최종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_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비용에 대한 정보 추가</a:t>
            </a: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최종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_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비용을 통해 고객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ID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별 고객 등급과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, 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활동여부에 대한 정보 추가</a:t>
            </a: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43" name="순서도: 수행의 시작/종료 42">
            <a:extLst>
              <a:ext uri="{FF2B5EF4-FFF2-40B4-BE49-F238E27FC236}">
                <a16:creationId xmlns:a16="http://schemas.microsoft.com/office/drawing/2014/main" id="{39354EA6-EEF5-46FA-B812-F02B222E8DB1}"/>
              </a:ext>
            </a:extLst>
          </p:cNvPr>
          <p:cNvSpPr/>
          <p:nvPr/>
        </p:nvSpPr>
        <p:spPr>
          <a:xfrm>
            <a:off x="407606" y="811072"/>
            <a:ext cx="1416231" cy="457742"/>
          </a:xfrm>
          <a:prstGeom prst="flowChartTerminator">
            <a:avLst/>
          </a:prstGeom>
          <a:noFill/>
          <a:ln w="38100">
            <a:solidFill>
              <a:srgbClr val="FD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데이터 정보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4E4568-421A-4EB4-9630-43D51BA63EAC}"/>
              </a:ext>
            </a:extLst>
          </p:cNvPr>
          <p:cNvSpPr txBox="1"/>
          <p:nvPr/>
        </p:nvSpPr>
        <p:spPr>
          <a:xfrm>
            <a:off x="2078122" y="901443"/>
            <a:ext cx="9500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약 </a:t>
            </a:r>
            <a:r>
              <a:rPr lang="en-US" altLang="ko-KR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5</a:t>
            </a: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만개의 </a:t>
            </a:r>
            <a:r>
              <a:rPr lang="en-US" altLang="ko-KR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2019</a:t>
            </a: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년 </a:t>
            </a:r>
            <a:r>
              <a:rPr lang="en-US" altLang="ko-KR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1</a:t>
            </a: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년치 </a:t>
            </a:r>
            <a:r>
              <a:rPr lang="ko-KR" altLang="en-US" sz="12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데이커머스</a:t>
            </a: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기업 판매 데이터</a:t>
            </a:r>
            <a:endParaRPr lang="en-US" altLang="ko-KR" sz="12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872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082D747-E889-4FD1-9FCB-0A0C8776A0BC}"/>
              </a:ext>
            </a:extLst>
          </p:cNvPr>
          <p:cNvSpPr/>
          <p:nvPr/>
        </p:nvSpPr>
        <p:spPr>
          <a:xfrm>
            <a:off x="0" y="599090"/>
            <a:ext cx="12192001" cy="6295997"/>
          </a:xfrm>
          <a:custGeom>
            <a:avLst/>
            <a:gdLst>
              <a:gd name="connsiteX0" fmla="*/ 233896 w 12192001"/>
              <a:gd name="connsiteY0" fmla="*/ 0 h 6295997"/>
              <a:gd name="connsiteX1" fmla="*/ 11958106 w 12192001"/>
              <a:gd name="connsiteY1" fmla="*/ 0 h 6295997"/>
              <a:gd name="connsiteX2" fmla="*/ 12192001 w 12192001"/>
              <a:gd name="connsiteY2" fmla="*/ 233895 h 6295997"/>
              <a:gd name="connsiteX3" fmla="*/ 12192001 w 12192001"/>
              <a:gd name="connsiteY3" fmla="*/ 6025015 h 6295997"/>
              <a:gd name="connsiteX4" fmla="*/ 12192000 w 12192001"/>
              <a:gd name="connsiteY4" fmla="*/ 6025021 h 6295997"/>
              <a:gd name="connsiteX5" fmla="*/ 12192000 w 12192001"/>
              <a:gd name="connsiteY5" fmla="*/ 6295997 h 6295997"/>
              <a:gd name="connsiteX6" fmla="*/ 0 w 12192001"/>
              <a:gd name="connsiteY6" fmla="*/ 6295997 h 6295997"/>
              <a:gd name="connsiteX7" fmla="*/ 0 w 12192001"/>
              <a:gd name="connsiteY7" fmla="*/ 5192110 h 6295997"/>
              <a:gd name="connsiteX8" fmla="*/ 1 w 12192001"/>
              <a:gd name="connsiteY8" fmla="*/ 5192110 h 6295997"/>
              <a:gd name="connsiteX9" fmla="*/ 1 w 12192001"/>
              <a:gd name="connsiteY9" fmla="*/ 233895 h 6295997"/>
              <a:gd name="connsiteX10" fmla="*/ 233896 w 12192001"/>
              <a:gd name="connsiteY10" fmla="*/ 0 h 629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1" h="6295997">
                <a:moveTo>
                  <a:pt x="233896" y="0"/>
                </a:moveTo>
                <a:lnTo>
                  <a:pt x="11958106" y="0"/>
                </a:lnTo>
                <a:cubicBezTo>
                  <a:pt x="12087283" y="0"/>
                  <a:pt x="12192001" y="104718"/>
                  <a:pt x="12192001" y="233895"/>
                </a:cubicBezTo>
                <a:lnTo>
                  <a:pt x="12192001" y="6025015"/>
                </a:lnTo>
                <a:lnTo>
                  <a:pt x="12192000" y="6025021"/>
                </a:lnTo>
                <a:lnTo>
                  <a:pt x="12192000" y="6295997"/>
                </a:lnTo>
                <a:lnTo>
                  <a:pt x="0" y="6295997"/>
                </a:lnTo>
                <a:lnTo>
                  <a:pt x="0" y="5192110"/>
                </a:lnTo>
                <a:lnTo>
                  <a:pt x="1" y="5192110"/>
                </a:lnTo>
                <a:lnTo>
                  <a:pt x="1" y="233895"/>
                </a:lnTo>
                <a:cubicBezTo>
                  <a:pt x="1" y="104718"/>
                  <a:pt x="104719" y="0"/>
                  <a:pt x="233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8D560D8F-7FCC-45FD-AC01-740E791D433E}"/>
              </a:ext>
            </a:extLst>
          </p:cNvPr>
          <p:cNvSpPr/>
          <p:nvPr/>
        </p:nvSpPr>
        <p:spPr>
          <a:xfrm>
            <a:off x="159368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 개요</a:t>
            </a: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FC17A009-A104-4643-B5EE-6026072F7E94}"/>
              </a:ext>
            </a:extLst>
          </p:cNvPr>
          <p:cNvSpPr/>
          <p:nvPr/>
        </p:nvSpPr>
        <p:spPr>
          <a:xfrm>
            <a:off x="2809934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데이터셋</a:t>
            </a: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2110E0C8-956D-4751-AAF2-2615B0C1D3AE}"/>
              </a:ext>
            </a:extLst>
          </p:cNvPr>
          <p:cNvSpPr/>
          <p:nvPr/>
        </p:nvSpPr>
        <p:spPr>
          <a:xfrm>
            <a:off x="402617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RFM</a:t>
            </a:r>
            <a:endParaRPr lang="ko-KR" altLang="en-US" sz="1000" b="1" dirty="0">
              <a:solidFill>
                <a:schemeClr val="tx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B4FA9908-9135-4DA2-A9EA-7A726BF66D98}"/>
              </a:ext>
            </a:extLst>
          </p:cNvPr>
          <p:cNvSpPr/>
          <p:nvPr/>
        </p:nvSpPr>
        <p:spPr>
          <a:xfrm>
            <a:off x="5242424" y="156738"/>
            <a:ext cx="1144255" cy="271498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Segment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61C9AC5B-B0C6-46A3-AEC5-74CBE7E260D0}"/>
              </a:ext>
            </a:extLst>
          </p:cNvPr>
          <p:cNvSpPr/>
          <p:nvPr/>
        </p:nvSpPr>
        <p:spPr>
          <a:xfrm>
            <a:off x="6634057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분석결과</a:t>
            </a: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D871EF3A-7980-4BCF-AAD1-2DAA69C54165}"/>
              </a:ext>
            </a:extLst>
          </p:cNvPr>
          <p:cNvSpPr/>
          <p:nvPr/>
        </p:nvSpPr>
        <p:spPr>
          <a:xfrm>
            <a:off x="7850302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인사이트</a:t>
            </a:r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55C2790F-443A-4119-B966-6E9C28314DD7}"/>
              </a:ext>
            </a:extLst>
          </p:cNvPr>
          <p:cNvSpPr/>
          <p:nvPr/>
        </p:nvSpPr>
        <p:spPr>
          <a:xfrm>
            <a:off x="9066545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대시보드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F3ABA5-FEA8-41C4-BC33-4C2FC89F7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0621" cy="63062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437CCAF4-0B75-4F0A-BBE0-7DADBB62DA3B}"/>
              </a:ext>
            </a:extLst>
          </p:cNvPr>
          <p:cNvGrpSpPr/>
          <p:nvPr/>
        </p:nvGrpSpPr>
        <p:grpSpPr>
          <a:xfrm>
            <a:off x="800960" y="1590380"/>
            <a:ext cx="5295040" cy="1409376"/>
            <a:chOff x="867103" y="1095977"/>
            <a:chExt cx="5295040" cy="1409376"/>
          </a:xfrm>
        </p:grpSpPr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CE1B674B-8567-4A33-82F6-0BBC5B660622}"/>
                </a:ext>
              </a:extLst>
            </p:cNvPr>
            <p:cNvSpPr/>
            <p:nvPr/>
          </p:nvSpPr>
          <p:spPr>
            <a:xfrm>
              <a:off x="867103" y="1095977"/>
              <a:ext cx="5295040" cy="1409376"/>
            </a:xfrm>
            <a:custGeom>
              <a:avLst/>
              <a:gdLst>
                <a:gd name="connsiteX0" fmla="*/ 234896 w 5295040"/>
                <a:gd name="connsiteY0" fmla="*/ 0 h 1409376"/>
                <a:gd name="connsiteX1" fmla="*/ 5060144 w 5295040"/>
                <a:gd name="connsiteY1" fmla="*/ 0 h 1409376"/>
                <a:gd name="connsiteX2" fmla="*/ 5295040 w 5295040"/>
                <a:gd name="connsiteY2" fmla="*/ 234896 h 1409376"/>
                <a:gd name="connsiteX3" fmla="*/ 5295040 w 5295040"/>
                <a:gd name="connsiteY3" fmla="*/ 975665 h 1409376"/>
                <a:gd name="connsiteX4" fmla="*/ 4913911 w 5295040"/>
                <a:gd name="connsiteY4" fmla="*/ 975665 h 1409376"/>
                <a:gd name="connsiteX5" fmla="*/ 4790543 w 5295040"/>
                <a:gd name="connsiteY5" fmla="*/ 1099033 h 1409376"/>
                <a:gd name="connsiteX6" fmla="*/ 4790543 w 5295040"/>
                <a:gd name="connsiteY6" fmla="*/ 1409376 h 1409376"/>
                <a:gd name="connsiteX7" fmla="*/ 234896 w 5295040"/>
                <a:gd name="connsiteY7" fmla="*/ 1409376 h 1409376"/>
                <a:gd name="connsiteX8" fmla="*/ 0 w 5295040"/>
                <a:gd name="connsiteY8" fmla="*/ 1174480 h 1409376"/>
                <a:gd name="connsiteX9" fmla="*/ 0 w 5295040"/>
                <a:gd name="connsiteY9" fmla="*/ 234896 h 1409376"/>
                <a:gd name="connsiteX10" fmla="*/ 234896 w 5295040"/>
                <a:gd name="connsiteY10" fmla="*/ 0 h 140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5040" h="1409376">
                  <a:moveTo>
                    <a:pt x="234896" y="0"/>
                  </a:moveTo>
                  <a:lnTo>
                    <a:pt x="5060144" y="0"/>
                  </a:lnTo>
                  <a:cubicBezTo>
                    <a:pt x="5189873" y="0"/>
                    <a:pt x="5295040" y="105167"/>
                    <a:pt x="5295040" y="234896"/>
                  </a:cubicBezTo>
                  <a:lnTo>
                    <a:pt x="5295040" y="975665"/>
                  </a:lnTo>
                  <a:lnTo>
                    <a:pt x="4913911" y="975665"/>
                  </a:lnTo>
                  <a:cubicBezTo>
                    <a:pt x="4845777" y="975665"/>
                    <a:pt x="4790543" y="1030899"/>
                    <a:pt x="4790543" y="1099033"/>
                  </a:cubicBezTo>
                  <a:lnTo>
                    <a:pt x="4790543" y="1409376"/>
                  </a:lnTo>
                  <a:lnTo>
                    <a:pt x="234896" y="1409376"/>
                  </a:lnTo>
                  <a:cubicBezTo>
                    <a:pt x="105167" y="1409376"/>
                    <a:pt x="0" y="1304209"/>
                    <a:pt x="0" y="1174480"/>
                  </a:cubicBezTo>
                  <a:lnTo>
                    <a:pt x="0" y="234896"/>
                  </a:lnTo>
                  <a:cubicBezTo>
                    <a:pt x="0" y="105167"/>
                    <a:pt x="105167" y="0"/>
                    <a:pt x="234896" y="0"/>
                  </a:cubicBezTo>
                  <a:close/>
                </a:path>
              </a:pathLst>
            </a:cu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EFE5B1-EBCA-4FBD-80EC-8ECE300DAA5D}"/>
                </a:ext>
              </a:extLst>
            </p:cNvPr>
            <p:cNvSpPr txBox="1"/>
            <p:nvPr/>
          </p:nvSpPr>
          <p:spPr>
            <a:xfrm>
              <a:off x="1834920" y="1219286"/>
              <a:ext cx="3812850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/>
              <a:r>
                <a:rPr lang="en-US" altLang="ko-KR" sz="1600" b="1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Recency</a:t>
              </a:r>
              <a:r>
                <a:rPr lang="ko-KR" altLang="en-US" sz="1600" b="1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 </a:t>
              </a:r>
              <a:r>
                <a:rPr lang="en-US" altLang="ko-KR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–</a:t>
              </a: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 얼마나 최근에 구매를 했는가</a:t>
              </a:r>
              <a:r>
                <a:rPr lang="en-US" altLang="ko-KR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?</a:t>
              </a:r>
            </a:p>
            <a:p>
              <a:pPr marL="285750" indent="-285750" latinLnBrk="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  <a:p>
              <a:pPr marL="285750" indent="-285750" latinLnBrk="0">
                <a:buFont typeface="Arial" panose="020B0604020202020204" pitchFamily="34" charset="0"/>
                <a:buChar char="•"/>
              </a:pPr>
              <a:r>
                <a:rPr lang="en-US" altLang="ko-KR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2020</a:t>
              </a: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년 </a:t>
              </a:r>
              <a:r>
                <a:rPr lang="en-US" altLang="ko-KR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01</a:t>
              </a: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월 </a:t>
              </a:r>
              <a:r>
                <a:rPr lang="en-US" altLang="ko-KR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01</a:t>
              </a: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일을 기준으로 가장 최근에 구매한 거래날짜와의 차이</a:t>
              </a:r>
              <a:endPara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EE16D43-99E1-41ED-8C0A-2CD60514CED9}"/>
                </a:ext>
              </a:extLst>
            </p:cNvPr>
            <p:cNvSpPr/>
            <p:nvPr/>
          </p:nvSpPr>
          <p:spPr>
            <a:xfrm>
              <a:off x="5717628" y="2112579"/>
              <a:ext cx="444515" cy="392774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R</a:t>
              </a:r>
              <a:endParaRPr lang="ko-KR" altLang="en-US" dirty="0">
                <a:solidFill>
                  <a:schemeClr val="bg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58B360A-F253-4153-A424-590B02671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1227" y="1408222"/>
              <a:ext cx="784886" cy="784886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F2AB42D-A62B-4BD9-8E2D-7453CECEF566}"/>
              </a:ext>
            </a:extLst>
          </p:cNvPr>
          <p:cNvGrpSpPr/>
          <p:nvPr/>
        </p:nvGrpSpPr>
        <p:grpSpPr>
          <a:xfrm>
            <a:off x="800960" y="3160645"/>
            <a:ext cx="6815329" cy="1414764"/>
            <a:chOff x="800960" y="3090159"/>
            <a:chExt cx="6815329" cy="1414764"/>
          </a:xfrm>
        </p:grpSpPr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347D0EFD-1125-4685-B996-A7DB59F5A6A2}"/>
                </a:ext>
              </a:extLst>
            </p:cNvPr>
            <p:cNvSpPr/>
            <p:nvPr/>
          </p:nvSpPr>
          <p:spPr>
            <a:xfrm>
              <a:off x="800960" y="3090159"/>
              <a:ext cx="5295040" cy="1409376"/>
            </a:xfrm>
            <a:custGeom>
              <a:avLst/>
              <a:gdLst>
                <a:gd name="connsiteX0" fmla="*/ 234896 w 5295040"/>
                <a:gd name="connsiteY0" fmla="*/ 0 h 1409376"/>
                <a:gd name="connsiteX1" fmla="*/ 5060144 w 5295040"/>
                <a:gd name="connsiteY1" fmla="*/ 0 h 1409376"/>
                <a:gd name="connsiteX2" fmla="*/ 5295040 w 5295040"/>
                <a:gd name="connsiteY2" fmla="*/ 234896 h 1409376"/>
                <a:gd name="connsiteX3" fmla="*/ 5295040 w 5295040"/>
                <a:gd name="connsiteY3" fmla="*/ 975665 h 1409376"/>
                <a:gd name="connsiteX4" fmla="*/ 4913911 w 5295040"/>
                <a:gd name="connsiteY4" fmla="*/ 975665 h 1409376"/>
                <a:gd name="connsiteX5" fmla="*/ 4790543 w 5295040"/>
                <a:gd name="connsiteY5" fmla="*/ 1099033 h 1409376"/>
                <a:gd name="connsiteX6" fmla="*/ 4790543 w 5295040"/>
                <a:gd name="connsiteY6" fmla="*/ 1409376 h 1409376"/>
                <a:gd name="connsiteX7" fmla="*/ 234896 w 5295040"/>
                <a:gd name="connsiteY7" fmla="*/ 1409376 h 1409376"/>
                <a:gd name="connsiteX8" fmla="*/ 0 w 5295040"/>
                <a:gd name="connsiteY8" fmla="*/ 1174480 h 1409376"/>
                <a:gd name="connsiteX9" fmla="*/ 0 w 5295040"/>
                <a:gd name="connsiteY9" fmla="*/ 234896 h 1409376"/>
                <a:gd name="connsiteX10" fmla="*/ 234896 w 5295040"/>
                <a:gd name="connsiteY10" fmla="*/ 0 h 140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5040" h="1409376">
                  <a:moveTo>
                    <a:pt x="234896" y="0"/>
                  </a:moveTo>
                  <a:lnTo>
                    <a:pt x="5060144" y="0"/>
                  </a:lnTo>
                  <a:cubicBezTo>
                    <a:pt x="5189873" y="0"/>
                    <a:pt x="5295040" y="105167"/>
                    <a:pt x="5295040" y="234896"/>
                  </a:cubicBezTo>
                  <a:lnTo>
                    <a:pt x="5295040" y="975665"/>
                  </a:lnTo>
                  <a:lnTo>
                    <a:pt x="4913911" y="975665"/>
                  </a:lnTo>
                  <a:cubicBezTo>
                    <a:pt x="4845777" y="975665"/>
                    <a:pt x="4790543" y="1030899"/>
                    <a:pt x="4790543" y="1099033"/>
                  </a:cubicBezTo>
                  <a:lnTo>
                    <a:pt x="4790543" y="1409376"/>
                  </a:lnTo>
                  <a:lnTo>
                    <a:pt x="234896" y="1409376"/>
                  </a:lnTo>
                  <a:cubicBezTo>
                    <a:pt x="105167" y="1409376"/>
                    <a:pt x="0" y="1304209"/>
                    <a:pt x="0" y="1174480"/>
                  </a:cubicBezTo>
                  <a:lnTo>
                    <a:pt x="0" y="234896"/>
                  </a:lnTo>
                  <a:cubicBezTo>
                    <a:pt x="0" y="105167"/>
                    <a:pt x="105167" y="0"/>
                    <a:pt x="23489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4BB7F099-2B75-47F8-856E-A4F6D68ECDE8}"/>
                </a:ext>
              </a:extLst>
            </p:cNvPr>
            <p:cNvSpPr/>
            <p:nvPr/>
          </p:nvSpPr>
          <p:spPr>
            <a:xfrm>
              <a:off x="5647770" y="4112149"/>
              <a:ext cx="444515" cy="392774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F</a:t>
              </a:r>
              <a:endParaRPr lang="ko-KR" altLang="en-US" dirty="0">
                <a:solidFill>
                  <a:schemeClr val="bg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86335D6-442B-4AE8-B173-6F5C6F404BC8}"/>
                </a:ext>
              </a:extLst>
            </p:cNvPr>
            <p:cNvSpPr txBox="1"/>
            <p:nvPr/>
          </p:nvSpPr>
          <p:spPr>
            <a:xfrm>
              <a:off x="1848284" y="3226287"/>
              <a:ext cx="576800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/>
              <a:r>
                <a:rPr lang="en-US" altLang="ko-KR" sz="1600" b="1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Frequency</a:t>
              </a: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 </a:t>
              </a:r>
              <a:r>
                <a:rPr lang="en-US" altLang="ko-KR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–</a:t>
              </a: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 얼마나 자주 구매했는가</a:t>
              </a:r>
              <a:r>
                <a:rPr lang="en-US" altLang="ko-KR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?</a:t>
              </a:r>
            </a:p>
            <a:p>
              <a:pPr latinLnBrk="0"/>
              <a:endPara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  <a:p>
              <a:pPr marL="285750" indent="-285750" latinLnBrk="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고유 거래 </a:t>
              </a:r>
              <a:r>
                <a:rPr lang="en-US" altLang="ko-KR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ID</a:t>
              </a: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의 중복을 제거한 거래 횟수</a:t>
              </a:r>
              <a:endPara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39FE000-1F6A-4BF0-A383-33CC59C17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344" y="3398115"/>
              <a:ext cx="832940" cy="832940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32EBF46A-0847-4C60-B120-2A7DE395B889}"/>
              </a:ext>
            </a:extLst>
          </p:cNvPr>
          <p:cNvGrpSpPr/>
          <p:nvPr/>
        </p:nvGrpSpPr>
        <p:grpSpPr>
          <a:xfrm>
            <a:off x="800960" y="4724267"/>
            <a:ext cx="5295040" cy="1728631"/>
            <a:chOff x="800960" y="4992622"/>
            <a:chExt cx="5295040" cy="1728631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854528AA-4E09-4C12-8462-0E1A0C5B4F87}"/>
                </a:ext>
              </a:extLst>
            </p:cNvPr>
            <p:cNvSpPr/>
            <p:nvPr/>
          </p:nvSpPr>
          <p:spPr>
            <a:xfrm>
              <a:off x="800960" y="4992622"/>
              <a:ext cx="5295040" cy="1728631"/>
            </a:xfrm>
            <a:custGeom>
              <a:avLst/>
              <a:gdLst>
                <a:gd name="connsiteX0" fmla="*/ 234896 w 5295040"/>
                <a:gd name="connsiteY0" fmla="*/ 0 h 1409376"/>
                <a:gd name="connsiteX1" fmla="*/ 5060144 w 5295040"/>
                <a:gd name="connsiteY1" fmla="*/ 0 h 1409376"/>
                <a:gd name="connsiteX2" fmla="*/ 5295040 w 5295040"/>
                <a:gd name="connsiteY2" fmla="*/ 234896 h 1409376"/>
                <a:gd name="connsiteX3" fmla="*/ 5295040 w 5295040"/>
                <a:gd name="connsiteY3" fmla="*/ 975665 h 1409376"/>
                <a:gd name="connsiteX4" fmla="*/ 4913911 w 5295040"/>
                <a:gd name="connsiteY4" fmla="*/ 975665 h 1409376"/>
                <a:gd name="connsiteX5" fmla="*/ 4790543 w 5295040"/>
                <a:gd name="connsiteY5" fmla="*/ 1099033 h 1409376"/>
                <a:gd name="connsiteX6" fmla="*/ 4790543 w 5295040"/>
                <a:gd name="connsiteY6" fmla="*/ 1409376 h 1409376"/>
                <a:gd name="connsiteX7" fmla="*/ 234896 w 5295040"/>
                <a:gd name="connsiteY7" fmla="*/ 1409376 h 1409376"/>
                <a:gd name="connsiteX8" fmla="*/ 0 w 5295040"/>
                <a:gd name="connsiteY8" fmla="*/ 1174480 h 1409376"/>
                <a:gd name="connsiteX9" fmla="*/ 0 w 5295040"/>
                <a:gd name="connsiteY9" fmla="*/ 234896 h 1409376"/>
                <a:gd name="connsiteX10" fmla="*/ 234896 w 5295040"/>
                <a:gd name="connsiteY10" fmla="*/ 0 h 1409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295040" h="1409376">
                  <a:moveTo>
                    <a:pt x="234896" y="0"/>
                  </a:moveTo>
                  <a:lnTo>
                    <a:pt x="5060144" y="0"/>
                  </a:lnTo>
                  <a:cubicBezTo>
                    <a:pt x="5189873" y="0"/>
                    <a:pt x="5295040" y="105167"/>
                    <a:pt x="5295040" y="234896"/>
                  </a:cubicBezTo>
                  <a:lnTo>
                    <a:pt x="5295040" y="975665"/>
                  </a:lnTo>
                  <a:lnTo>
                    <a:pt x="4913911" y="975665"/>
                  </a:lnTo>
                  <a:cubicBezTo>
                    <a:pt x="4845777" y="975665"/>
                    <a:pt x="4790543" y="1030899"/>
                    <a:pt x="4790543" y="1099033"/>
                  </a:cubicBezTo>
                  <a:lnTo>
                    <a:pt x="4790543" y="1409376"/>
                  </a:lnTo>
                  <a:lnTo>
                    <a:pt x="234896" y="1409376"/>
                  </a:lnTo>
                  <a:cubicBezTo>
                    <a:pt x="105167" y="1409376"/>
                    <a:pt x="0" y="1304209"/>
                    <a:pt x="0" y="1174480"/>
                  </a:cubicBezTo>
                  <a:lnTo>
                    <a:pt x="0" y="234896"/>
                  </a:lnTo>
                  <a:cubicBezTo>
                    <a:pt x="0" y="105167"/>
                    <a:pt x="105167" y="0"/>
                    <a:pt x="234896" y="0"/>
                  </a:cubicBez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 dirty="0"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EA2D915-C698-4243-A4B1-3A7511DD3CF0}"/>
                </a:ext>
              </a:extLst>
            </p:cNvPr>
            <p:cNvSpPr txBox="1"/>
            <p:nvPr/>
          </p:nvSpPr>
          <p:spPr>
            <a:xfrm>
              <a:off x="1848284" y="5085981"/>
              <a:ext cx="4244000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/>
              <a:r>
                <a:rPr lang="en-US" altLang="ko-KR" sz="1600" b="1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Monetary</a:t>
              </a:r>
              <a:r>
                <a:rPr lang="ko-KR" altLang="en-US" sz="1600" b="1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 </a:t>
              </a:r>
              <a:r>
                <a:rPr lang="en-US" altLang="ko-KR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–</a:t>
              </a: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 얼마나 많은 금액을 지불했는가</a:t>
              </a:r>
              <a:r>
                <a:rPr lang="en-US" altLang="ko-KR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?</a:t>
              </a:r>
            </a:p>
            <a:p>
              <a:pPr latinLnBrk="0"/>
              <a:endPara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  <a:p>
              <a:pPr marL="285750" indent="-285750" latinLnBrk="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쿠폰 상태가 </a:t>
              </a:r>
              <a:r>
                <a:rPr lang="en-US" altLang="ko-KR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‘Used’</a:t>
              </a: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인 거래들만 할인율을 적용한 최종 금액</a:t>
              </a:r>
              <a:endPara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  <a:p>
              <a:pPr marL="285750" indent="-285750" latinLnBrk="0">
                <a:buFont typeface="Arial" panose="020B0604020202020204" pitchFamily="34" charset="0"/>
                <a:buChar char="•"/>
              </a:pPr>
              <a:endPara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  <a:p>
              <a:pPr marL="285750" indent="-285750" latinLnBrk="0">
                <a:buFont typeface="Arial" panose="020B0604020202020204" pitchFamily="34" charset="0"/>
                <a:buChar char="•"/>
              </a:pP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거래 당 </a:t>
              </a:r>
              <a:r>
                <a:rPr lang="en-US" altLang="ko-KR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1</a:t>
              </a: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번씩 </a:t>
              </a:r>
              <a:r>
                <a:rPr lang="ko-KR" altLang="en-US" sz="1600" dirty="0" err="1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배송료</a:t>
              </a:r>
              <a:r>
                <a:rPr lang="ko-KR" altLang="en-US" sz="1600" dirty="0"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 적용</a:t>
              </a:r>
              <a:endPara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CFBDB4B3-DCA1-41B3-8988-F34F4C1E1957}"/>
                </a:ext>
              </a:extLst>
            </p:cNvPr>
            <p:cNvSpPr/>
            <p:nvPr/>
          </p:nvSpPr>
          <p:spPr>
            <a:xfrm>
              <a:off x="5647769" y="6216989"/>
              <a:ext cx="444515" cy="504264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latin typeface="Spoqa Han Sans Neo" panose="020B0500000000000000" pitchFamily="50" charset="-127"/>
                  <a:ea typeface="Spoqa Han Sans Neo" panose="020B0500000000000000" pitchFamily="50" charset="-127"/>
                </a:rPr>
                <a:t>M</a:t>
              </a:r>
              <a:endParaRPr lang="ko-KR" altLang="en-US" dirty="0">
                <a:solidFill>
                  <a:schemeClr val="bg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endParaRPr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D6CBF6A-0D8D-4214-8968-6DA2EE01E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789" y="5409165"/>
              <a:ext cx="727727" cy="727727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5A5673B2-512A-4132-8050-8A70921779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233" y="1413896"/>
            <a:ext cx="5808000" cy="475962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A41F9BE-BFAA-4B83-909C-D8550C6DF44B}"/>
              </a:ext>
            </a:extLst>
          </p:cNvPr>
          <p:cNvSpPr txBox="1"/>
          <p:nvPr/>
        </p:nvSpPr>
        <p:spPr>
          <a:xfrm>
            <a:off x="8365875" y="5988002"/>
            <a:ext cx="1744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&lt;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그림 </a:t>
            </a:r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2&gt; RFM </a:t>
            </a:r>
            <a:r>
              <a:rPr lang="ko-KR" altLang="en-US" sz="1000" dirty="0" err="1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산점도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그래프</a:t>
            </a:r>
          </a:p>
        </p:txBody>
      </p:sp>
      <p:sp>
        <p:nvSpPr>
          <p:cNvPr id="41" name="순서도: 수행의 시작/종료 40">
            <a:extLst>
              <a:ext uri="{FF2B5EF4-FFF2-40B4-BE49-F238E27FC236}">
                <a16:creationId xmlns:a16="http://schemas.microsoft.com/office/drawing/2014/main" id="{005F7055-7C1B-49E4-9965-D207275807AA}"/>
              </a:ext>
            </a:extLst>
          </p:cNvPr>
          <p:cNvSpPr/>
          <p:nvPr/>
        </p:nvSpPr>
        <p:spPr>
          <a:xfrm>
            <a:off x="407606" y="811072"/>
            <a:ext cx="1416231" cy="457742"/>
          </a:xfrm>
          <a:prstGeom prst="flowChartTerminator">
            <a:avLst/>
          </a:prstGeom>
          <a:noFill/>
          <a:ln w="38100">
            <a:solidFill>
              <a:srgbClr val="FD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 분포도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BF20FD-85E6-47C0-83BF-273B91B26CCA}"/>
              </a:ext>
            </a:extLst>
          </p:cNvPr>
          <p:cNvSpPr txBox="1"/>
          <p:nvPr/>
        </p:nvSpPr>
        <p:spPr>
          <a:xfrm>
            <a:off x="2078122" y="812456"/>
            <a:ext cx="9500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RFM </a:t>
            </a: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스코어와 </a:t>
            </a:r>
            <a:r>
              <a:rPr lang="en-US" altLang="ko-KR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E-commerce </a:t>
            </a: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기업의 특성을 파악했을 때</a:t>
            </a:r>
            <a:r>
              <a:rPr lang="en-US" altLang="ko-KR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, </a:t>
            </a: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당시 물건의 가격이 가장 싼 플랫폼의 물건을 구매하는 고객들이 많아 재구매율이 낮은 고객들이 많을 것으로 파악</a:t>
            </a:r>
            <a:endParaRPr lang="en-US" altLang="ko-KR" sz="12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2571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082D747-E889-4FD1-9FCB-0A0C8776A0BC}"/>
              </a:ext>
            </a:extLst>
          </p:cNvPr>
          <p:cNvSpPr/>
          <p:nvPr/>
        </p:nvSpPr>
        <p:spPr>
          <a:xfrm>
            <a:off x="0" y="599090"/>
            <a:ext cx="12192001" cy="6295997"/>
          </a:xfrm>
          <a:custGeom>
            <a:avLst/>
            <a:gdLst>
              <a:gd name="connsiteX0" fmla="*/ 233896 w 12192001"/>
              <a:gd name="connsiteY0" fmla="*/ 0 h 6295997"/>
              <a:gd name="connsiteX1" fmla="*/ 11958106 w 12192001"/>
              <a:gd name="connsiteY1" fmla="*/ 0 h 6295997"/>
              <a:gd name="connsiteX2" fmla="*/ 12192001 w 12192001"/>
              <a:gd name="connsiteY2" fmla="*/ 233895 h 6295997"/>
              <a:gd name="connsiteX3" fmla="*/ 12192001 w 12192001"/>
              <a:gd name="connsiteY3" fmla="*/ 6025015 h 6295997"/>
              <a:gd name="connsiteX4" fmla="*/ 12192000 w 12192001"/>
              <a:gd name="connsiteY4" fmla="*/ 6025021 h 6295997"/>
              <a:gd name="connsiteX5" fmla="*/ 12192000 w 12192001"/>
              <a:gd name="connsiteY5" fmla="*/ 6295997 h 6295997"/>
              <a:gd name="connsiteX6" fmla="*/ 0 w 12192001"/>
              <a:gd name="connsiteY6" fmla="*/ 6295997 h 6295997"/>
              <a:gd name="connsiteX7" fmla="*/ 0 w 12192001"/>
              <a:gd name="connsiteY7" fmla="*/ 5192110 h 6295997"/>
              <a:gd name="connsiteX8" fmla="*/ 1 w 12192001"/>
              <a:gd name="connsiteY8" fmla="*/ 5192110 h 6295997"/>
              <a:gd name="connsiteX9" fmla="*/ 1 w 12192001"/>
              <a:gd name="connsiteY9" fmla="*/ 233895 h 6295997"/>
              <a:gd name="connsiteX10" fmla="*/ 233896 w 12192001"/>
              <a:gd name="connsiteY10" fmla="*/ 0 h 629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1" h="6295997">
                <a:moveTo>
                  <a:pt x="233896" y="0"/>
                </a:moveTo>
                <a:lnTo>
                  <a:pt x="11958106" y="0"/>
                </a:lnTo>
                <a:cubicBezTo>
                  <a:pt x="12087283" y="0"/>
                  <a:pt x="12192001" y="104718"/>
                  <a:pt x="12192001" y="233895"/>
                </a:cubicBezTo>
                <a:lnTo>
                  <a:pt x="12192001" y="6025015"/>
                </a:lnTo>
                <a:lnTo>
                  <a:pt x="12192000" y="6025021"/>
                </a:lnTo>
                <a:lnTo>
                  <a:pt x="12192000" y="6295997"/>
                </a:lnTo>
                <a:lnTo>
                  <a:pt x="0" y="6295997"/>
                </a:lnTo>
                <a:lnTo>
                  <a:pt x="0" y="5192110"/>
                </a:lnTo>
                <a:lnTo>
                  <a:pt x="1" y="5192110"/>
                </a:lnTo>
                <a:lnTo>
                  <a:pt x="1" y="233895"/>
                </a:lnTo>
                <a:cubicBezTo>
                  <a:pt x="1" y="104718"/>
                  <a:pt x="104719" y="0"/>
                  <a:pt x="233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8D560D8F-7FCC-45FD-AC01-740E791D433E}"/>
              </a:ext>
            </a:extLst>
          </p:cNvPr>
          <p:cNvSpPr/>
          <p:nvPr/>
        </p:nvSpPr>
        <p:spPr>
          <a:xfrm>
            <a:off x="159368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 개요</a:t>
            </a: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FC17A009-A104-4643-B5EE-6026072F7E94}"/>
              </a:ext>
            </a:extLst>
          </p:cNvPr>
          <p:cNvSpPr/>
          <p:nvPr/>
        </p:nvSpPr>
        <p:spPr>
          <a:xfrm>
            <a:off x="2809934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데이터셋</a:t>
            </a: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2110E0C8-956D-4751-AAF2-2615B0C1D3AE}"/>
              </a:ext>
            </a:extLst>
          </p:cNvPr>
          <p:cNvSpPr/>
          <p:nvPr/>
        </p:nvSpPr>
        <p:spPr>
          <a:xfrm>
            <a:off x="402617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RFM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B4FA9908-9135-4DA2-A9EA-7A726BF66D98}"/>
              </a:ext>
            </a:extLst>
          </p:cNvPr>
          <p:cNvSpPr/>
          <p:nvPr/>
        </p:nvSpPr>
        <p:spPr>
          <a:xfrm>
            <a:off x="5242424" y="156738"/>
            <a:ext cx="1144255" cy="271498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 </a:t>
            </a:r>
            <a:r>
              <a:rPr lang="en-US" altLang="ko-KR" sz="10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Segment</a:t>
            </a:r>
            <a:endParaRPr lang="ko-KR" altLang="en-US" sz="1000" b="1" dirty="0">
              <a:solidFill>
                <a:schemeClr val="tx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61C9AC5B-B0C6-46A3-AEC5-74CBE7E260D0}"/>
              </a:ext>
            </a:extLst>
          </p:cNvPr>
          <p:cNvSpPr/>
          <p:nvPr/>
        </p:nvSpPr>
        <p:spPr>
          <a:xfrm>
            <a:off x="6634057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분석결과</a:t>
            </a: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D871EF3A-7980-4BCF-AAD1-2DAA69C54165}"/>
              </a:ext>
            </a:extLst>
          </p:cNvPr>
          <p:cNvSpPr/>
          <p:nvPr/>
        </p:nvSpPr>
        <p:spPr>
          <a:xfrm>
            <a:off x="7850302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인사이트</a:t>
            </a:r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55C2790F-443A-4119-B966-6E9C28314DD7}"/>
              </a:ext>
            </a:extLst>
          </p:cNvPr>
          <p:cNvSpPr/>
          <p:nvPr/>
        </p:nvSpPr>
        <p:spPr>
          <a:xfrm>
            <a:off x="9066545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대시보드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F3ABA5-FEA8-41C4-BC33-4C2FC89F7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0621" cy="630621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CC4B92BF-818F-422F-BFEC-4F7F54C8FFB6}"/>
              </a:ext>
            </a:extLst>
          </p:cNvPr>
          <p:cNvSpPr txBox="1"/>
          <p:nvPr/>
        </p:nvSpPr>
        <p:spPr>
          <a:xfrm>
            <a:off x="2078122" y="901443"/>
            <a:ext cx="9500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데이커머스의</a:t>
            </a: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 고객들의 구매 패턴을 알아보기 위하여 코호트 분석 실시</a:t>
            </a:r>
            <a:endParaRPr lang="en-US" altLang="ko-KR" sz="12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69" name="순서도: 수행의 시작/종료 68">
            <a:extLst>
              <a:ext uri="{FF2B5EF4-FFF2-40B4-BE49-F238E27FC236}">
                <a16:creationId xmlns:a16="http://schemas.microsoft.com/office/drawing/2014/main" id="{20DB5F0C-966F-4E9F-9FC0-D951B416C49C}"/>
              </a:ext>
            </a:extLst>
          </p:cNvPr>
          <p:cNvSpPr/>
          <p:nvPr/>
        </p:nvSpPr>
        <p:spPr>
          <a:xfrm>
            <a:off x="407606" y="811072"/>
            <a:ext cx="1416231" cy="457742"/>
          </a:xfrm>
          <a:prstGeom prst="flowChartTerminator">
            <a:avLst/>
          </a:prstGeom>
          <a:noFill/>
          <a:ln w="38100">
            <a:solidFill>
              <a:srgbClr val="FD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코호트 분석</a:t>
            </a:r>
          </a:p>
        </p:txBody>
      </p:sp>
      <p:pic>
        <p:nvPicPr>
          <p:cNvPr id="46" name="Picture 2">
            <a:extLst>
              <a:ext uri="{FF2B5EF4-FFF2-40B4-BE49-F238E27FC236}">
                <a16:creationId xmlns:a16="http://schemas.microsoft.com/office/drawing/2014/main" id="{52381555-0BBA-4BD2-A83C-3B0AE8B34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696" y="1268814"/>
            <a:ext cx="7112829" cy="516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8803DA86-5B7F-419A-A148-E8423B6C8910}"/>
              </a:ext>
            </a:extLst>
          </p:cNvPr>
          <p:cNvSpPr txBox="1"/>
          <p:nvPr/>
        </p:nvSpPr>
        <p:spPr>
          <a:xfrm>
            <a:off x="653826" y="2151727"/>
            <a:ext cx="43122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ID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당 매월 첫번째 거래를 기준으로 코호트 분석을 실시했을 때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, </a:t>
            </a:r>
            <a:r>
              <a:rPr lang="ko-KR" altLang="en-US" sz="1600" dirty="0" err="1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리텐션율이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20%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를 넘는 경우가 거의 없음</a:t>
            </a: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고객의 특성을 파악했을 때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, Recency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와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Frequency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를 통해 고객 등급을 나누는 것은 애매하다고 생각</a:t>
            </a: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285750" indent="-285750"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여러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E-commerce 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기업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(ex. </a:t>
            </a:r>
            <a:r>
              <a:rPr lang="ko-KR" altLang="en-US" sz="1600" dirty="0" err="1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쿠팡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)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의 경우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Monetary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를 통해 고객 등급을 나누는 것을 참고하여 같은 방식으로 고객 등급을 나누기로 결정</a:t>
            </a:r>
            <a:endParaRPr lang="en-US" altLang="ko-KR" sz="1600" strike="sngStrike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B85D5A-3C58-4B99-B77C-5BC6F025FD12}"/>
              </a:ext>
            </a:extLst>
          </p:cNvPr>
          <p:cNvSpPr txBox="1"/>
          <p:nvPr/>
        </p:nvSpPr>
        <p:spPr>
          <a:xfrm>
            <a:off x="7686159" y="6433024"/>
            <a:ext cx="1744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&lt;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그림 </a:t>
            </a:r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3&gt; </a:t>
            </a:r>
            <a:r>
              <a:rPr lang="ko-KR" altLang="en-US" sz="1000" dirty="0" err="1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리텐션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차트</a:t>
            </a:r>
          </a:p>
        </p:txBody>
      </p:sp>
    </p:spTree>
    <p:extLst>
      <p:ext uri="{BB962C8B-B14F-4D97-AF65-F5344CB8AC3E}">
        <p14:creationId xmlns:p14="http://schemas.microsoft.com/office/powerpoint/2010/main" val="678552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082D747-E889-4FD1-9FCB-0A0C8776A0BC}"/>
              </a:ext>
            </a:extLst>
          </p:cNvPr>
          <p:cNvSpPr/>
          <p:nvPr/>
        </p:nvSpPr>
        <p:spPr>
          <a:xfrm>
            <a:off x="0" y="599090"/>
            <a:ext cx="12192001" cy="6295997"/>
          </a:xfrm>
          <a:custGeom>
            <a:avLst/>
            <a:gdLst>
              <a:gd name="connsiteX0" fmla="*/ 233896 w 12192001"/>
              <a:gd name="connsiteY0" fmla="*/ 0 h 6295997"/>
              <a:gd name="connsiteX1" fmla="*/ 11958106 w 12192001"/>
              <a:gd name="connsiteY1" fmla="*/ 0 h 6295997"/>
              <a:gd name="connsiteX2" fmla="*/ 12192001 w 12192001"/>
              <a:gd name="connsiteY2" fmla="*/ 233895 h 6295997"/>
              <a:gd name="connsiteX3" fmla="*/ 12192001 w 12192001"/>
              <a:gd name="connsiteY3" fmla="*/ 6025015 h 6295997"/>
              <a:gd name="connsiteX4" fmla="*/ 12192000 w 12192001"/>
              <a:gd name="connsiteY4" fmla="*/ 6025021 h 6295997"/>
              <a:gd name="connsiteX5" fmla="*/ 12192000 w 12192001"/>
              <a:gd name="connsiteY5" fmla="*/ 6295997 h 6295997"/>
              <a:gd name="connsiteX6" fmla="*/ 0 w 12192001"/>
              <a:gd name="connsiteY6" fmla="*/ 6295997 h 6295997"/>
              <a:gd name="connsiteX7" fmla="*/ 0 w 12192001"/>
              <a:gd name="connsiteY7" fmla="*/ 5192110 h 6295997"/>
              <a:gd name="connsiteX8" fmla="*/ 1 w 12192001"/>
              <a:gd name="connsiteY8" fmla="*/ 5192110 h 6295997"/>
              <a:gd name="connsiteX9" fmla="*/ 1 w 12192001"/>
              <a:gd name="connsiteY9" fmla="*/ 233895 h 6295997"/>
              <a:gd name="connsiteX10" fmla="*/ 233896 w 12192001"/>
              <a:gd name="connsiteY10" fmla="*/ 0 h 629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1" h="6295997">
                <a:moveTo>
                  <a:pt x="233896" y="0"/>
                </a:moveTo>
                <a:lnTo>
                  <a:pt x="11958106" y="0"/>
                </a:lnTo>
                <a:cubicBezTo>
                  <a:pt x="12087283" y="0"/>
                  <a:pt x="12192001" y="104718"/>
                  <a:pt x="12192001" y="233895"/>
                </a:cubicBezTo>
                <a:lnTo>
                  <a:pt x="12192001" y="6025015"/>
                </a:lnTo>
                <a:lnTo>
                  <a:pt x="12192000" y="6025021"/>
                </a:lnTo>
                <a:lnTo>
                  <a:pt x="12192000" y="6295997"/>
                </a:lnTo>
                <a:lnTo>
                  <a:pt x="0" y="6295997"/>
                </a:lnTo>
                <a:lnTo>
                  <a:pt x="0" y="5192110"/>
                </a:lnTo>
                <a:lnTo>
                  <a:pt x="1" y="5192110"/>
                </a:lnTo>
                <a:lnTo>
                  <a:pt x="1" y="233895"/>
                </a:lnTo>
                <a:cubicBezTo>
                  <a:pt x="1" y="104718"/>
                  <a:pt x="104719" y="0"/>
                  <a:pt x="233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493F968F-EEBC-43D7-97C6-E2317D71BDA2}"/>
              </a:ext>
            </a:extLst>
          </p:cNvPr>
          <p:cNvSpPr/>
          <p:nvPr/>
        </p:nvSpPr>
        <p:spPr>
          <a:xfrm>
            <a:off x="817306" y="2557462"/>
            <a:ext cx="4425118" cy="955159"/>
          </a:xfrm>
          <a:custGeom>
            <a:avLst/>
            <a:gdLst>
              <a:gd name="connsiteX0" fmla="*/ 234896 w 5295040"/>
              <a:gd name="connsiteY0" fmla="*/ 0 h 1409376"/>
              <a:gd name="connsiteX1" fmla="*/ 5060144 w 5295040"/>
              <a:gd name="connsiteY1" fmla="*/ 0 h 1409376"/>
              <a:gd name="connsiteX2" fmla="*/ 5295040 w 5295040"/>
              <a:gd name="connsiteY2" fmla="*/ 234896 h 1409376"/>
              <a:gd name="connsiteX3" fmla="*/ 5295040 w 5295040"/>
              <a:gd name="connsiteY3" fmla="*/ 975665 h 1409376"/>
              <a:gd name="connsiteX4" fmla="*/ 4913911 w 5295040"/>
              <a:gd name="connsiteY4" fmla="*/ 975665 h 1409376"/>
              <a:gd name="connsiteX5" fmla="*/ 4790543 w 5295040"/>
              <a:gd name="connsiteY5" fmla="*/ 1099033 h 1409376"/>
              <a:gd name="connsiteX6" fmla="*/ 4790543 w 5295040"/>
              <a:gd name="connsiteY6" fmla="*/ 1409376 h 1409376"/>
              <a:gd name="connsiteX7" fmla="*/ 234896 w 5295040"/>
              <a:gd name="connsiteY7" fmla="*/ 1409376 h 1409376"/>
              <a:gd name="connsiteX8" fmla="*/ 0 w 5295040"/>
              <a:gd name="connsiteY8" fmla="*/ 1174480 h 1409376"/>
              <a:gd name="connsiteX9" fmla="*/ 0 w 5295040"/>
              <a:gd name="connsiteY9" fmla="*/ 234896 h 1409376"/>
              <a:gd name="connsiteX10" fmla="*/ 234896 w 5295040"/>
              <a:gd name="connsiteY10" fmla="*/ 0 h 140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5040" h="1409376">
                <a:moveTo>
                  <a:pt x="234896" y="0"/>
                </a:moveTo>
                <a:lnTo>
                  <a:pt x="5060144" y="0"/>
                </a:lnTo>
                <a:cubicBezTo>
                  <a:pt x="5189873" y="0"/>
                  <a:pt x="5295040" y="105167"/>
                  <a:pt x="5295040" y="234896"/>
                </a:cubicBezTo>
                <a:lnTo>
                  <a:pt x="5295040" y="975665"/>
                </a:lnTo>
                <a:lnTo>
                  <a:pt x="4913911" y="975665"/>
                </a:lnTo>
                <a:cubicBezTo>
                  <a:pt x="4845777" y="975665"/>
                  <a:pt x="4790543" y="1030899"/>
                  <a:pt x="4790543" y="1099033"/>
                </a:cubicBezTo>
                <a:lnTo>
                  <a:pt x="4790543" y="1409376"/>
                </a:lnTo>
                <a:lnTo>
                  <a:pt x="234896" y="1409376"/>
                </a:lnTo>
                <a:cubicBezTo>
                  <a:pt x="105167" y="1409376"/>
                  <a:pt x="0" y="1304209"/>
                  <a:pt x="0" y="1174480"/>
                </a:cubicBezTo>
                <a:lnTo>
                  <a:pt x="0" y="234896"/>
                </a:lnTo>
                <a:cubicBezTo>
                  <a:pt x="0" y="105167"/>
                  <a:pt x="105167" y="0"/>
                  <a:pt x="234896" y="0"/>
                </a:cubicBezTo>
                <a:close/>
              </a:path>
            </a:pathLst>
          </a:custGeom>
          <a:solidFill>
            <a:srgbClr val="8AC1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19B1F0ED-2D2A-4B80-9F72-30CBDC619FEC}"/>
              </a:ext>
            </a:extLst>
          </p:cNvPr>
          <p:cNvSpPr/>
          <p:nvPr/>
        </p:nvSpPr>
        <p:spPr>
          <a:xfrm>
            <a:off x="4869790" y="3263640"/>
            <a:ext cx="360597" cy="246684"/>
          </a:xfrm>
          <a:custGeom>
            <a:avLst/>
            <a:gdLst>
              <a:gd name="connsiteX0" fmla="*/ 44366 w 360597"/>
              <a:gd name="connsiteY0" fmla="*/ 0 h 246684"/>
              <a:gd name="connsiteX1" fmla="*/ 327120 w 360597"/>
              <a:gd name="connsiteY1" fmla="*/ 0 h 246684"/>
              <a:gd name="connsiteX2" fmla="*/ 358492 w 360597"/>
              <a:gd name="connsiteY2" fmla="*/ 12995 h 246684"/>
              <a:gd name="connsiteX3" fmla="*/ 360597 w 360597"/>
              <a:gd name="connsiteY3" fmla="*/ 18078 h 246684"/>
              <a:gd name="connsiteX4" fmla="*/ 10297 w 360597"/>
              <a:gd name="connsiteY4" fmla="*/ 246684 h 246684"/>
              <a:gd name="connsiteX5" fmla="*/ 0 w 360597"/>
              <a:gd name="connsiteY5" fmla="*/ 221824 h 246684"/>
              <a:gd name="connsiteX6" fmla="*/ 0 w 360597"/>
              <a:gd name="connsiteY6" fmla="*/ 44366 h 246684"/>
              <a:gd name="connsiteX7" fmla="*/ 44366 w 360597"/>
              <a:gd name="connsiteY7" fmla="*/ 0 h 246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597" h="246684">
                <a:moveTo>
                  <a:pt x="44366" y="0"/>
                </a:moveTo>
                <a:lnTo>
                  <a:pt x="327120" y="0"/>
                </a:lnTo>
                <a:cubicBezTo>
                  <a:pt x="339372" y="0"/>
                  <a:pt x="350463" y="4966"/>
                  <a:pt x="358492" y="12995"/>
                </a:cubicBezTo>
                <a:lnTo>
                  <a:pt x="360597" y="18078"/>
                </a:lnTo>
                <a:lnTo>
                  <a:pt x="10297" y="246684"/>
                </a:lnTo>
                <a:lnTo>
                  <a:pt x="0" y="221824"/>
                </a:lnTo>
                <a:lnTo>
                  <a:pt x="0" y="44366"/>
                </a:lnTo>
                <a:cubicBezTo>
                  <a:pt x="0" y="19863"/>
                  <a:pt x="19863" y="0"/>
                  <a:pt x="44366" y="0"/>
                </a:cubicBezTo>
                <a:close/>
              </a:path>
            </a:pathLst>
          </a:cu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solidFill>
                <a:schemeClr val="bg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66" name="자유형: 도형 65">
            <a:extLst>
              <a:ext uri="{FF2B5EF4-FFF2-40B4-BE49-F238E27FC236}">
                <a16:creationId xmlns:a16="http://schemas.microsoft.com/office/drawing/2014/main" id="{5269AB24-3E7C-4B60-BF2B-44A99BBBEF2E}"/>
              </a:ext>
            </a:extLst>
          </p:cNvPr>
          <p:cNvSpPr/>
          <p:nvPr/>
        </p:nvSpPr>
        <p:spPr>
          <a:xfrm>
            <a:off x="817306" y="1521483"/>
            <a:ext cx="4425118" cy="955159"/>
          </a:xfrm>
          <a:custGeom>
            <a:avLst/>
            <a:gdLst>
              <a:gd name="connsiteX0" fmla="*/ 234896 w 5295040"/>
              <a:gd name="connsiteY0" fmla="*/ 0 h 1409376"/>
              <a:gd name="connsiteX1" fmla="*/ 5060144 w 5295040"/>
              <a:gd name="connsiteY1" fmla="*/ 0 h 1409376"/>
              <a:gd name="connsiteX2" fmla="*/ 5295040 w 5295040"/>
              <a:gd name="connsiteY2" fmla="*/ 234896 h 1409376"/>
              <a:gd name="connsiteX3" fmla="*/ 5295040 w 5295040"/>
              <a:gd name="connsiteY3" fmla="*/ 975665 h 1409376"/>
              <a:gd name="connsiteX4" fmla="*/ 4913911 w 5295040"/>
              <a:gd name="connsiteY4" fmla="*/ 975665 h 1409376"/>
              <a:gd name="connsiteX5" fmla="*/ 4790543 w 5295040"/>
              <a:gd name="connsiteY5" fmla="*/ 1099033 h 1409376"/>
              <a:gd name="connsiteX6" fmla="*/ 4790543 w 5295040"/>
              <a:gd name="connsiteY6" fmla="*/ 1409376 h 1409376"/>
              <a:gd name="connsiteX7" fmla="*/ 234896 w 5295040"/>
              <a:gd name="connsiteY7" fmla="*/ 1409376 h 1409376"/>
              <a:gd name="connsiteX8" fmla="*/ 0 w 5295040"/>
              <a:gd name="connsiteY8" fmla="*/ 1174480 h 1409376"/>
              <a:gd name="connsiteX9" fmla="*/ 0 w 5295040"/>
              <a:gd name="connsiteY9" fmla="*/ 234896 h 1409376"/>
              <a:gd name="connsiteX10" fmla="*/ 234896 w 5295040"/>
              <a:gd name="connsiteY10" fmla="*/ 0 h 140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5040" h="1409376">
                <a:moveTo>
                  <a:pt x="234896" y="0"/>
                </a:moveTo>
                <a:lnTo>
                  <a:pt x="5060144" y="0"/>
                </a:lnTo>
                <a:cubicBezTo>
                  <a:pt x="5189873" y="0"/>
                  <a:pt x="5295040" y="105167"/>
                  <a:pt x="5295040" y="234896"/>
                </a:cubicBezTo>
                <a:lnTo>
                  <a:pt x="5295040" y="975665"/>
                </a:lnTo>
                <a:lnTo>
                  <a:pt x="4913911" y="975665"/>
                </a:lnTo>
                <a:cubicBezTo>
                  <a:pt x="4845777" y="975665"/>
                  <a:pt x="4790543" y="1030899"/>
                  <a:pt x="4790543" y="1099033"/>
                </a:cubicBezTo>
                <a:lnTo>
                  <a:pt x="4790543" y="1409376"/>
                </a:lnTo>
                <a:lnTo>
                  <a:pt x="234896" y="1409376"/>
                </a:lnTo>
                <a:cubicBezTo>
                  <a:pt x="105167" y="1409376"/>
                  <a:pt x="0" y="1304209"/>
                  <a:pt x="0" y="1174480"/>
                </a:cubicBezTo>
                <a:lnTo>
                  <a:pt x="0" y="234896"/>
                </a:lnTo>
                <a:cubicBezTo>
                  <a:pt x="0" y="105167"/>
                  <a:pt x="105167" y="0"/>
                  <a:pt x="234896" y="0"/>
                </a:cubicBezTo>
                <a:close/>
              </a:path>
            </a:pathLst>
          </a:custGeom>
          <a:solidFill>
            <a:srgbClr val="77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8B1172D1-FBBB-48E6-993F-1488D3BDA430}"/>
              </a:ext>
            </a:extLst>
          </p:cNvPr>
          <p:cNvSpPr/>
          <p:nvPr/>
        </p:nvSpPr>
        <p:spPr>
          <a:xfrm>
            <a:off x="4869790" y="2227688"/>
            <a:ext cx="360597" cy="246684"/>
          </a:xfrm>
          <a:custGeom>
            <a:avLst/>
            <a:gdLst>
              <a:gd name="connsiteX0" fmla="*/ 44366 w 360597"/>
              <a:gd name="connsiteY0" fmla="*/ 0 h 246684"/>
              <a:gd name="connsiteX1" fmla="*/ 327120 w 360597"/>
              <a:gd name="connsiteY1" fmla="*/ 0 h 246684"/>
              <a:gd name="connsiteX2" fmla="*/ 358492 w 360597"/>
              <a:gd name="connsiteY2" fmla="*/ 12995 h 246684"/>
              <a:gd name="connsiteX3" fmla="*/ 360597 w 360597"/>
              <a:gd name="connsiteY3" fmla="*/ 18078 h 246684"/>
              <a:gd name="connsiteX4" fmla="*/ 10297 w 360597"/>
              <a:gd name="connsiteY4" fmla="*/ 246684 h 246684"/>
              <a:gd name="connsiteX5" fmla="*/ 0 w 360597"/>
              <a:gd name="connsiteY5" fmla="*/ 221824 h 246684"/>
              <a:gd name="connsiteX6" fmla="*/ 0 w 360597"/>
              <a:gd name="connsiteY6" fmla="*/ 44366 h 246684"/>
              <a:gd name="connsiteX7" fmla="*/ 44366 w 360597"/>
              <a:gd name="connsiteY7" fmla="*/ 0 h 246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597" h="246684">
                <a:moveTo>
                  <a:pt x="44366" y="0"/>
                </a:moveTo>
                <a:lnTo>
                  <a:pt x="327120" y="0"/>
                </a:lnTo>
                <a:cubicBezTo>
                  <a:pt x="339372" y="0"/>
                  <a:pt x="350463" y="4966"/>
                  <a:pt x="358492" y="12995"/>
                </a:cubicBezTo>
                <a:lnTo>
                  <a:pt x="360597" y="18078"/>
                </a:lnTo>
                <a:lnTo>
                  <a:pt x="10297" y="246684"/>
                </a:lnTo>
                <a:lnTo>
                  <a:pt x="0" y="221824"/>
                </a:lnTo>
                <a:lnTo>
                  <a:pt x="0" y="44366"/>
                </a:lnTo>
                <a:cubicBezTo>
                  <a:pt x="0" y="19863"/>
                  <a:pt x="19863" y="0"/>
                  <a:pt x="4436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solidFill>
                <a:schemeClr val="bg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74" name="자유형: 도형 73">
            <a:extLst>
              <a:ext uri="{FF2B5EF4-FFF2-40B4-BE49-F238E27FC236}">
                <a16:creationId xmlns:a16="http://schemas.microsoft.com/office/drawing/2014/main" id="{DADBB590-05CE-4F82-9C65-085811393E89}"/>
              </a:ext>
            </a:extLst>
          </p:cNvPr>
          <p:cNvSpPr/>
          <p:nvPr/>
        </p:nvSpPr>
        <p:spPr>
          <a:xfrm>
            <a:off x="817306" y="3596068"/>
            <a:ext cx="4425118" cy="955159"/>
          </a:xfrm>
          <a:custGeom>
            <a:avLst/>
            <a:gdLst>
              <a:gd name="connsiteX0" fmla="*/ 234896 w 5295040"/>
              <a:gd name="connsiteY0" fmla="*/ 0 h 1409376"/>
              <a:gd name="connsiteX1" fmla="*/ 5060144 w 5295040"/>
              <a:gd name="connsiteY1" fmla="*/ 0 h 1409376"/>
              <a:gd name="connsiteX2" fmla="*/ 5295040 w 5295040"/>
              <a:gd name="connsiteY2" fmla="*/ 234896 h 1409376"/>
              <a:gd name="connsiteX3" fmla="*/ 5295040 w 5295040"/>
              <a:gd name="connsiteY3" fmla="*/ 975665 h 1409376"/>
              <a:gd name="connsiteX4" fmla="*/ 4913911 w 5295040"/>
              <a:gd name="connsiteY4" fmla="*/ 975665 h 1409376"/>
              <a:gd name="connsiteX5" fmla="*/ 4790543 w 5295040"/>
              <a:gd name="connsiteY5" fmla="*/ 1099033 h 1409376"/>
              <a:gd name="connsiteX6" fmla="*/ 4790543 w 5295040"/>
              <a:gd name="connsiteY6" fmla="*/ 1409376 h 1409376"/>
              <a:gd name="connsiteX7" fmla="*/ 234896 w 5295040"/>
              <a:gd name="connsiteY7" fmla="*/ 1409376 h 1409376"/>
              <a:gd name="connsiteX8" fmla="*/ 0 w 5295040"/>
              <a:gd name="connsiteY8" fmla="*/ 1174480 h 1409376"/>
              <a:gd name="connsiteX9" fmla="*/ 0 w 5295040"/>
              <a:gd name="connsiteY9" fmla="*/ 234896 h 1409376"/>
              <a:gd name="connsiteX10" fmla="*/ 234896 w 5295040"/>
              <a:gd name="connsiteY10" fmla="*/ 0 h 140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5040" h="1409376">
                <a:moveTo>
                  <a:pt x="234896" y="0"/>
                </a:moveTo>
                <a:lnTo>
                  <a:pt x="5060144" y="0"/>
                </a:lnTo>
                <a:cubicBezTo>
                  <a:pt x="5189873" y="0"/>
                  <a:pt x="5295040" y="105167"/>
                  <a:pt x="5295040" y="234896"/>
                </a:cubicBezTo>
                <a:lnTo>
                  <a:pt x="5295040" y="975665"/>
                </a:lnTo>
                <a:lnTo>
                  <a:pt x="4913911" y="975665"/>
                </a:lnTo>
                <a:cubicBezTo>
                  <a:pt x="4845777" y="975665"/>
                  <a:pt x="4790543" y="1030899"/>
                  <a:pt x="4790543" y="1099033"/>
                </a:cubicBezTo>
                <a:lnTo>
                  <a:pt x="4790543" y="1409376"/>
                </a:lnTo>
                <a:lnTo>
                  <a:pt x="234896" y="1409376"/>
                </a:lnTo>
                <a:cubicBezTo>
                  <a:pt x="105167" y="1409376"/>
                  <a:pt x="0" y="1304209"/>
                  <a:pt x="0" y="1174480"/>
                </a:cubicBezTo>
                <a:lnTo>
                  <a:pt x="0" y="234896"/>
                </a:lnTo>
                <a:cubicBezTo>
                  <a:pt x="0" y="105167"/>
                  <a:pt x="105167" y="0"/>
                  <a:pt x="234896" y="0"/>
                </a:cubicBezTo>
                <a:close/>
              </a:path>
            </a:pathLst>
          </a:custGeom>
          <a:solidFill>
            <a:srgbClr val="CB9C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05C58B70-AE25-4763-B7E9-FDA26E0EE11E}"/>
              </a:ext>
            </a:extLst>
          </p:cNvPr>
          <p:cNvSpPr/>
          <p:nvPr/>
        </p:nvSpPr>
        <p:spPr>
          <a:xfrm>
            <a:off x="817306" y="4632047"/>
            <a:ext cx="4425118" cy="955159"/>
          </a:xfrm>
          <a:custGeom>
            <a:avLst/>
            <a:gdLst>
              <a:gd name="connsiteX0" fmla="*/ 234896 w 5295040"/>
              <a:gd name="connsiteY0" fmla="*/ 0 h 1409376"/>
              <a:gd name="connsiteX1" fmla="*/ 5060144 w 5295040"/>
              <a:gd name="connsiteY1" fmla="*/ 0 h 1409376"/>
              <a:gd name="connsiteX2" fmla="*/ 5295040 w 5295040"/>
              <a:gd name="connsiteY2" fmla="*/ 234896 h 1409376"/>
              <a:gd name="connsiteX3" fmla="*/ 5295040 w 5295040"/>
              <a:gd name="connsiteY3" fmla="*/ 975665 h 1409376"/>
              <a:gd name="connsiteX4" fmla="*/ 4913911 w 5295040"/>
              <a:gd name="connsiteY4" fmla="*/ 975665 h 1409376"/>
              <a:gd name="connsiteX5" fmla="*/ 4790543 w 5295040"/>
              <a:gd name="connsiteY5" fmla="*/ 1099033 h 1409376"/>
              <a:gd name="connsiteX6" fmla="*/ 4790543 w 5295040"/>
              <a:gd name="connsiteY6" fmla="*/ 1409376 h 1409376"/>
              <a:gd name="connsiteX7" fmla="*/ 234896 w 5295040"/>
              <a:gd name="connsiteY7" fmla="*/ 1409376 h 1409376"/>
              <a:gd name="connsiteX8" fmla="*/ 0 w 5295040"/>
              <a:gd name="connsiteY8" fmla="*/ 1174480 h 1409376"/>
              <a:gd name="connsiteX9" fmla="*/ 0 w 5295040"/>
              <a:gd name="connsiteY9" fmla="*/ 234896 h 1409376"/>
              <a:gd name="connsiteX10" fmla="*/ 234896 w 5295040"/>
              <a:gd name="connsiteY10" fmla="*/ 0 h 140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5040" h="1409376">
                <a:moveTo>
                  <a:pt x="234896" y="0"/>
                </a:moveTo>
                <a:lnTo>
                  <a:pt x="5060144" y="0"/>
                </a:lnTo>
                <a:cubicBezTo>
                  <a:pt x="5189873" y="0"/>
                  <a:pt x="5295040" y="105167"/>
                  <a:pt x="5295040" y="234896"/>
                </a:cubicBezTo>
                <a:lnTo>
                  <a:pt x="5295040" y="975665"/>
                </a:lnTo>
                <a:lnTo>
                  <a:pt x="4913911" y="975665"/>
                </a:lnTo>
                <a:cubicBezTo>
                  <a:pt x="4845777" y="975665"/>
                  <a:pt x="4790543" y="1030899"/>
                  <a:pt x="4790543" y="1099033"/>
                </a:cubicBezTo>
                <a:lnTo>
                  <a:pt x="4790543" y="1409376"/>
                </a:lnTo>
                <a:lnTo>
                  <a:pt x="234896" y="1409376"/>
                </a:lnTo>
                <a:cubicBezTo>
                  <a:pt x="105167" y="1409376"/>
                  <a:pt x="0" y="1304209"/>
                  <a:pt x="0" y="1174480"/>
                </a:cubicBezTo>
                <a:lnTo>
                  <a:pt x="0" y="234896"/>
                </a:lnTo>
                <a:cubicBezTo>
                  <a:pt x="0" y="105167"/>
                  <a:pt x="105167" y="0"/>
                  <a:pt x="234896" y="0"/>
                </a:cubicBezTo>
                <a:close/>
              </a:path>
            </a:pathLst>
          </a:custGeom>
          <a:solidFill>
            <a:srgbClr val="EF6F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80" name="자유형: 도형 79">
            <a:extLst>
              <a:ext uri="{FF2B5EF4-FFF2-40B4-BE49-F238E27FC236}">
                <a16:creationId xmlns:a16="http://schemas.microsoft.com/office/drawing/2014/main" id="{2188D0DD-3EB9-4FD1-A3AD-7522F1E2EED9}"/>
              </a:ext>
            </a:extLst>
          </p:cNvPr>
          <p:cNvSpPr/>
          <p:nvPr/>
        </p:nvSpPr>
        <p:spPr>
          <a:xfrm>
            <a:off x="817306" y="5668026"/>
            <a:ext cx="4425118" cy="955159"/>
          </a:xfrm>
          <a:custGeom>
            <a:avLst/>
            <a:gdLst>
              <a:gd name="connsiteX0" fmla="*/ 234896 w 5295040"/>
              <a:gd name="connsiteY0" fmla="*/ 0 h 1409376"/>
              <a:gd name="connsiteX1" fmla="*/ 5060144 w 5295040"/>
              <a:gd name="connsiteY1" fmla="*/ 0 h 1409376"/>
              <a:gd name="connsiteX2" fmla="*/ 5295040 w 5295040"/>
              <a:gd name="connsiteY2" fmla="*/ 234896 h 1409376"/>
              <a:gd name="connsiteX3" fmla="*/ 5295040 w 5295040"/>
              <a:gd name="connsiteY3" fmla="*/ 975665 h 1409376"/>
              <a:gd name="connsiteX4" fmla="*/ 4913911 w 5295040"/>
              <a:gd name="connsiteY4" fmla="*/ 975665 h 1409376"/>
              <a:gd name="connsiteX5" fmla="*/ 4790543 w 5295040"/>
              <a:gd name="connsiteY5" fmla="*/ 1099033 h 1409376"/>
              <a:gd name="connsiteX6" fmla="*/ 4790543 w 5295040"/>
              <a:gd name="connsiteY6" fmla="*/ 1409376 h 1409376"/>
              <a:gd name="connsiteX7" fmla="*/ 234896 w 5295040"/>
              <a:gd name="connsiteY7" fmla="*/ 1409376 h 1409376"/>
              <a:gd name="connsiteX8" fmla="*/ 0 w 5295040"/>
              <a:gd name="connsiteY8" fmla="*/ 1174480 h 1409376"/>
              <a:gd name="connsiteX9" fmla="*/ 0 w 5295040"/>
              <a:gd name="connsiteY9" fmla="*/ 234896 h 1409376"/>
              <a:gd name="connsiteX10" fmla="*/ 234896 w 5295040"/>
              <a:gd name="connsiteY10" fmla="*/ 0 h 1409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95040" h="1409376">
                <a:moveTo>
                  <a:pt x="234896" y="0"/>
                </a:moveTo>
                <a:lnTo>
                  <a:pt x="5060144" y="0"/>
                </a:lnTo>
                <a:cubicBezTo>
                  <a:pt x="5189873" y="0"/>
                  <a:pt x="5295040" y="105167"/>
                  <a:pt x="5295040" y="234896"/>
                </a:cubicBezTo>
                <a:lnTo>
                  <a:pt x="5295040" y="975665"/>
                </a:lnTo>
                <a:lnTo>
                  <a:pt x="4913911" y="975665"/>
                </a:lnTo>
                <a:cubicBezTo>
                  <a:pt x="4845777" y="975665"/>
                  <a:pt x="4790543" y="1030899"/>
                  <a:pt x="4790543" y="1099033"/>
                </a:cubicBezTo>
                <a:lnTo>
                  <a:pt x="4790543" y="1409376"/>
                </a:lnTo>
                <a:lnTo>
                  <a:pt x="234896" y="1409376"/>
                </a:lnTo>
                <a:cubicBezTo>
                  <a:pt x="105167" y="1409376"/>
                  <a:pt x="0" y="1304209"/>
                  <a:pt x="0" y="1174480"/>
                </a:cubicBezTo>
                <a:lnTo>
                  <a:pt x="0" y="234896"/>
                </a:lnTo>
                <a:cubicBezTo>
                  <a:pt x="0" y="105167"/>
                  <a:pt x="105167" y="0"/>
                  <a:pt x="234896" y="0"/>
                </a:cubicBezTo>
                <a:close/>
              </a:path>
            </a:pathLst>
          </a:custGeom>
          <a:solidFill>
            <a:srgbClr val="55A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8D560D8F-7FCC-45FD-AC01-740E791D433E}"/>
              </a:ext>
            </a:extLst>
          </p:cNvPr>
          <p:cNvSpPr/>
          <p:nvPr/>
        </p:nvSpPr>
        <p:spPr>
          <a:xfrm>
            <a:off x="159368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 개요</a:t>
            </a: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FC17A009-A104-4643-B5EE-6026072F7E94}"/>
              </a:ext>
            </a:extLst>
          </p:cNvPr>
          <p:cNvSpPr/>
          <p:nvPr/>
        </p:nvSpPr>
        <p:spPr>
          <a:xfrm>
            <a:off x="2809934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데이터셋</a:t>
            </a: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2110E0C8-956D-4751-AAF2-2615B0C1D3AE}"/>
              </a:ext>
            </a:extLst>
          </p:cNvPr>
          <p:cNvSpPr/>
          <p:nvPr/>
        </p:nvSpPr>
        <p:spPr>
          <a:xfrm>
            <a:off x="402617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RFM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B4FA9908-9135-4DA2-A9EA-7A726BF66D98}"/>
              </a:ext>
            </a:extLst>
          </p:cNvPr>
          <p:cNvSpPr/>
          <p:nvPr/>
        </p:nvSpPr>
        <p:spPr>
          <a:xfrm>
            <a:off x="5242424" y="156738"/>
            <a:ext cx="1144255" cy="271498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 </a:t>
            </a:r>
            <a:r>
              <a:rPr lang="en-US" altLang="ko-KR" sz="10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Segment</a:t>
            </a:r>
            <a:endParaRPr lang="ko-KR" altLang="en-US" sz="1000" b="1" dirty="0">
              <a:solidFill>
                <a:schemeClr val="tx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61C9AC5B-B0C6-46A3-AEC5-74CBE7E260D0}"/>
              </a:ext>
            </a:extLst>
          </p:cNvPr>
          <p:cNvSpPr/>
          <p:nvPr/>
        </p:nvSpPr>
        <p:spPr>
          <a:xfrm>
            <a:off x="6634057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분석결과</a:t>
            </a: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D871EF3A-7980-4BCF-AAD1-2DAA69C54165}"/>
              </a:ext>
            </a:extLst>
          </p:cNvPr>
          <p:cNvSpPr/>
          <p:nvPr/>
        </p:nvSpPr>
        <p:spPr>
          <a:xfrm>
            <a:off x="7850302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인사이트</a:t>
            </a:r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55C2790F-443A-4119-B966-6E9C28314DD7}"/>
              </a:ext>
            </a:extLst>
          </p:cNvPr>
          <p:cNvSpPr/>
          <p:nvPr/>
        </p:nvSpPr>
        <p:spPr>
          <a:xfrm>
            <a:off x="9066545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대시보드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F3ABA5-FEA8-41C4-BC33-4C2FC89F7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0621" cy="63062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6AD2A1E-BB10-44C7-BE00-7D75C2910275}"/>
              </a:ext>
            </a:extLst>
          </p:cNvPr>
          <p:cNvSpPr txBox="1"/>
          <p:nvPr/>
        </p:nvSpPr>
        <p:spPr>
          <a:xfrm>
            <a:off x="1822174" y="1849883"/>
            <a:ext cx="427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Black </a:t>
            </a:r>
            <a:r>
              <a:rPr lang="ko-KR" altLang="en-US" sz="14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등급 </a:t>
            </a:r>
            <a:r>
              <a:rPr lang="en-US" altLang="ko-KR" sz="14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- $ 9600 </a:t>
            </a:r>
            <a:r>
              <a:rPr lang="ko-KR" altLang="en-US" sz="14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이상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C3F486-69FF-4246-B783-6C1B2ED46628}"/>
              </a:ext>
            </a:extLst>
          </p:cNvPr>
          <p:cNvSpPr txBox="1"/>
          <p:nvPr/>
        </p:nvSpPr>
        <p:spPr>
          <a:xfrm>
            <a:off x="1822174" y="2881152"/>
            <a:ext cx="427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Emerald </a:t>
            </a:r>
            <a:r>
              <a:rPr lang="ko-KR" altLang="en-US" sz="14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등급 </a:t>
            </a:r>
            <a:r>
              <a:rPr lang="en-US" altLang="ko-KR" sz="14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- $ 4300 </a:t>
            </a:r>
            <a:r>
              <a:rPr lang="ko-KR" altLang="en-US" sz="14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이상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E15458-42CA-4224-A062-B9B54A6916DE}"/>
              </a:ext>
            </a:extLst>
          </p:cNvPr>
          <p:cNvSpPr txBox="1"/>
          <p:nvPr/>
        </p:nvSpPr>
        <p:spPr>
          <a:xfrm>
            <a:off x="1799464" y="3919882"/>
            <a:ext cx="427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Purple </a:t>
            </a:r>
            <a:r>
              <a:rPr lang="ko-KR" altLang="en-US" sz="14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등급 </a:t>
            </a:r>
            <a:r>
              <a:rPr lang="en-US" altLang="ko-KR" sz="14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- $ 1900 </a:t>
            </a:r>
            <a:r>
              <a:rPr lang="ko-KR" altLang="en-US" sz="14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이상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A7F70F-2624-4890-95B1-B87B40E16E23}"/>
              </a:ext>
            </a:extLst>
          </p:cNvPr>
          <p:cNvSpPr txBox="1"/>
          <p:nvPr/>
        </p:nvSpPr>
        <p:spPr>
          <a:xfrm>
            <a:off x="1822174" y="4958488"/>
            <a:ext cx="427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Red </a:t>
            </a:r>
            <a:r>
              <a:rPr lang="ko-KR" altLang="en-US" sz="14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등급 </a:t>
            </a:r>
            <a:r>
              <a:rPr lang="en-US" altLang="ko-KR" sz="14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- $ 715 </a:t>
            </a:r>
            <a:r>
              <a:rPr lang="ko-KR" altLang="en-US" sz="14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이상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B2C87C-9ED8-4CEE-BD4E-1803725D41A6}"/>
              </a:ext>
            </a:extLst>
          </p:cNvPr>
          <p:cNvSpPr txBox="1"/>
          <p:nvPr/>
        </p:nvSpPr>
        <p:spPr>
          <a:xfrm>
            <a:off x="1822174" y="5994467"/>
            <a:ext cx="4273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Green </a:t>
            </a:r>
            <a:r>
              <a:rPr lang="ko-KR" altLang="en-US" sz="14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등급 </a:t>
            </a:r>
            <a:r>
              <a:rPr lang="en-US" altLang="ko-KR" sz="14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- $ 715 </a:t>
            </a:r>
            <a:r>
              <a:rPr lang="ko-KR" altLang="en-US" sz="14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미만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EB80249-6744-4595-891D-B88CAA6AF8AD}"/>
              </a:ext>
            </a:extLst>
          </p:cNvPr>
          <p:cNvGrpSpPr/>
          <p:nvPr/>
        </p:nvGrpSpPr>
        <p:grpSpPr>
          <a:xfrm>
            <a:off x="1030434" y="1672176"/>
            <a:ext cx="563255" cy="607285"/>
            <a:chOff x="6095999" y="927050"/>
            <a:chExt cx="1831443" cy="1831443"/>
          </a:xfrm>
        </p:grpSpPr>
        <p:pic>
          <p:nvPicPr>
            <p:cNvPr id="62" name="그림 61">
              <a:extLst>
                <a:ext uri="{FF2B5EF4-FFF2-40B4-BE49-F238E27FC236}">
                  <a16:creationId xmlns:a16="http://schemas.microsoft.com/office/drawing/2014/main" id="{368FC21A-ACE3-4282-B772-F08F43BB3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5999" y="927050"/>
              <a:ext cx="1831443" cy="1831443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D470C33-0BD9-4FC7-87A8-2C5B58F9198B}"/>
                </a:ext>
              </a:extLst>
            </p:cNvPr>
            <p:cNvSpPr txBox="1"/>
            <p:nvPr/>
          </p:nvSpPr>
          <p:spPr>
            <a:xfrm>
              <a:off x="6783696" y="1670517"/>
              <a:ext cx="235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B</a:t>
              </a:r>
              <a:endParaRPr lang="ko-KR" altLang="en-US" sz="10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B4C0605-4E82-4E70-859E-EA7E573D1CEB}"/>
              </a:ext>
            </a:extLst>
          </p:cNvPr>
          <p:cNvGrpSpPr/>
          <p:nvPr/>
        </p:nvGrpSpPr>
        <p:grpSpPr>
          <a:xfrm>
            <a:off x="1030433" y="2750293"/>
            <a:ext cx="563255" cy="607285"/>
            <a:chOff x="6096000" y="927050"/>
            <a:chExt cx="1831443" cy="1831443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FC8459ED-FDBE-4829-82AE-BEAAE95986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927050"/>
              <a:ext cx="1831443" cy="1831443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0EAC4E6-5C65-447D-8159-97AC02030440}"/>
                </a:ext>
              </a:extLst>
            </p:cNvPr>
            <p:cNvSpPr txBox="1"/>
            <p:nvPr/>
          </p:nvSpPr>
          <p:spPr>
            <a:xfrm>
              <a:off x="6783696" y="1670517"/>
              <a:ext cx="235232" cy="742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E</a:t>
              </a:r>
              <a:endParaRPr lang="ko-KR" altLang="en-US" sz="10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5203C5A-39D1-421C-A6D0-8A00B77ED8CA}"/>
              </a:ext>
            </a:extLst>
          </p:cNvPr>
          <p:cNvGrpSpPr/>
          <p:nvPr/>
        </p:nvGrpSpPr>
        <p:grpSpPr>
          <a:xfrm>
            <a:off x="1064296" y="3766259"/>
            <a:ext cx="563255" cy="607285"/>
            <a:chOff x="6096000" y="927050"/>
            <a:chExt cx="1831443" cy="1831443"/>
          </a:xfrm>
        </p:grpSpPr>
        <p:pic>
          <p:nvPicPr>
            <p:cNvPr id="58" name="그림 57">
              <a:extLst>
                <a:ext uri="{FF2B5EF4-FFF2-40B4-BE49-F238E27FC236}">
                  <a16:creationId xmlns:a16="http://schemas.microsoft.com/office/drawing/2014/main" id="{AE627935-13CD-43F5-AE10-CC60A9993D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7030A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927050"/>
              <a:ext cx="1831443" cy="1831443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4B4CEAC-BB26-4695-BD07-50E57187F524}"/>
                </a:ext>
              </a:extLst>
            </p:cNvPr>
            <p:cNvSpPr txBox="1"/>
            <p:nvPr/>
          </p:nvSpPr>
          <p:spPr>
            <a:xfrm>
              <a:off x="6783696" y="1670517"/>
              <a:ext cx="235232" cy="742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P</a:t>
              </a:r>
              <a:endParaRPr lang="ko-KR" altLang="en-US" sz="10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9A92A0F-8EC8-42AD-B957-9A8BD970D65D}"/>
              </a:ext>
            </a:extLst>
          </p:cNvPr>
          <p:cNvGrpSpPr/>
          <p:nvPr/>
        </p:nvGrpSpPr>
        <p:grpSpPr>
          <a:xfrm>
            <a:off x="1064296" y="4858095"/>
            <a:ext cx="563255" cy="607285"/>
            <a:chOff x="6096000" y="927050"/>
            <a:chExt cx="1831443" cy="1831443"/>
          </a:xfrm>
        </p:grpSpPr>
        <p:pic>
          <p:nvPicPr>
            <p:cNvPr id="56" name="그림 55">
              <a:extLst>
                <a:ext uri="{FF2B5EF4-FFF2-40B4-BE49-F238E27FC236}">
                  <a16:creationId xmlns:a16="http://schemas.microsoft.com/office/drawing/2014/main" id="{21378480-D271-4AD4-AF14-6392656069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FF00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927050"/>
              <a:ext cx="1831443" cy="1831443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77D8F3B-EA49-4D40-BB1B-2AA9C0A31348}"/>
                </a:ext>
              </a:extLst>
            </p:cNvPr>
            <p:cNvSpPr txBox="1"/>
            <p:nvPr/>
          </p:nvSpPr>
          <p:spPr>
            <a:xfrm>
              <a:off x="6783696" y="1670517"/>
              <a:ext cx="235232" cy="742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R</a:t>
              </a:r>
              <a:endParaRPr lang="ko-KR" altLang="en-US" sz="10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F5773247-1B89-492B-9A65-37F77DC8253F}"/>
              </a:ext>
            </a:extLst>
          </p:cNvPr>
          <p:cNvGrpSpPr/>
          <p:nvPr/>
        </p:nvGrpSpPr>
        <p:grpSpPr>
          <a:xfrm>
            <a:off x="1057730" y="5845562"/>
            <a:ext cx="563255" cy="607285"/>
            <a:chOff x="6096000" y="927050"/>
            <a:chExt cx="1831443" cy="1831443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CC9C0BE5-02FE-41AF-8852-4BFF71E6F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rgbClr val="00B05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927050"/>
              <a:ext cx="1831443" cy="1831443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487C7FF-8E0F-4FCC-B11B-F1D352E38285}"/>
                </a:ext>
              </a:extLst>
            </p:cNvPr>
            <p:cNvSpPr txBox="1"/>
            <p:nvPr/>
          </p:nvSpPr>
          <p:spPr>
            <a:xfrm>
              <a:off x="6751379" y="1670517"/>
              <a:ext cx="235232" cy="742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>
                  <a:solidFill>
                    <a:schemeClr val="bg1"/>
                  </a:solidFill>
                  <a:latin typeface="Spoqa Han Sans Neo Bold" panose="020B0800000000000000" pitchFamily="50" charset="-127"/>
                  <a:ea typeface="Spoqa Han Sans Neo Bold" panose="020B0800000000000000" pitchFamily="50" charset="-127"/>
                </a:rPr>
                <a:t>G</a:t>
              </a:r>
              <a:endParaRPr lang="ko-KR" altLang="en-US" sz="1000" dirty="0">
                <a:solidFill>
                  <a:schemeClr val="bg1"/>
                </a:solidFill>
                <a:latin typeface="Spoqa Han Sans Neo Bold" panose="020B0800000000000000" pitchFamily="50" charset="-127"/>
                <a:ea typeface="Spoqa Han Sans Neo Bold" panose="020B0800000000000000" pitchFamily="50" charset="-127"/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CC4B92BF-818F-422F-BFEC-4F7F54C8FFB6}"/>
              </a:ext>
            </a:extLst>
          </p:cNvPr>
          <p:cNvSpPr txBox="1"/>
          <p:nvPr/>
        </p:nvSpPr>
        <p:spPr>
          <a:xfrm>
            <a:off x="2078122" y="901443"/>
            <a:ext cx="9500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상대적으로 금액을 많이 쓴 고객들에게 혜택을 나누는 것이 적절하다 생각하여 이상치를 활용한 </a:t>
            </a:r>
            <a:r>
              <a:rPr lang="en-US" altLang="ko-KR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4</a:t>
            </a: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분위수를 활용하여 나눔</a:t>
            </a:r>
            <a:endParaRPr lang="en-US" altLang="ko-KR" sz="12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9302936-4623-43DE-A745-FDDD8E380737}"/>
              </a:ext>
            </a:extLst>
          </p:cNvPr>
          <p:cNvSpPr txBox="1"/>
          <p:nvPr/>
        </p:nvSpPr>
        <p:spPr>
          <a:xfrm>
            <a:off x="8491229" y="6497114"/>
            <a:ext cx="174471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&lt;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그림 </a:t>
            </a:r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4&gt; Monetary Boxplot</a:t>
            </a:r>
            <a:endParaRPr lang="ko-KR" altLang="en-US" sz="10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54" name="자유형: 도형 53">
            <a:extLst>
              <a:ext uri="{FF2B5EF4-FFF2-40B4-BE49-F238E27FC236}">
                <a16:creationId xmlns:a16="http://schemas.microsoft.com/office/drawing/2014/main" id="{52107FFA-F159-4BB4-B05A-CE309315482D}"/>
              </a:ext>
            </a:extLst>
          </p:cNvPr>
          <p:cNvSpPr/>
          <p:nvPr/>
        </p:nvSpPr>
        <p:spPr>
          <a:xfrm>
            <a:off x="4869790" y="4306511"/>
            <a:ext cx="360597" cy="246684"/>
          </a:xfrm>
          <a:custGeom>
            <a:avLst/>
            <a:gdLst>
              <a:gd name="connsiteX0" fmla="*/ 44366 w 360597"/>
              <a:gd name="connsiteY0" fmla="*/ 0 h 246684"/>
              <a:gd name="connsiteX1" fmla="*/ 327120 w 360597"/>
              <a:gd name="connsiteY1" fmla="*/ 0 h 246684"/>
              <a:gd name="connsiteX2" fmla="*/ 358492 w 360597"/>
              <a:gd name="connsiteY2" fmla="*/ 12995 h 246684"/>
              <a:gd name="connsiteX3" fmla="*/ 360597 w 360597"/>
              <a:gd name="connsiteY3" fmla="*/ 18078 h 246684"/>
              <a:gd name="connsiteX4" fmla="*/ 10297 w 360597"/>
              <a:gd name="connsiteY4" fmla="*/ 246684 h 246684"/>
              <a:gd name="connsiteX5" fmla="*/ 0 w 360597"/>
              <a:gd name="connsiteY5" fmla="*/ 221824 h 246684"/>
              <a:gd name="connsiteX6" fmla="*/ 0 w 360597"/>
              <a:gd name="connsiteY6" fmla="*/ 44366 h 246684"/>
              <a:gd name="connsiteX7" fmla="*/ 44366 w 360597"/>
              <a:gd name="connsiteY7" fmla="*/ 0 h 246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597" h="246684">
                <a:moveTo>
                  <a:pt x="44366" y="0"/>
                </a:moveTo>
                <a:lnTo>
                  <a:pt x="327120" y="0"/>
                </a:lnTo>
                <a:cubicBezTo>
                  <a:pt x="339372" y="0"/>
                  <a:pt x="350463" y="4966"/>
                  <a:pt x="358492" y="12995"/>
                </a:cubicBezTo>
                <a:lnTo>
                  <a:pt x="360597" y="18078"/>
                </a:lnTo>
                <a:lnTo>
                  <a:pt x="10297" y="246684"/>
                </a:lnTo>
                <a:lnTo>
                  <a:pt x="0" y="221824"/>
                </a:lnTo>
                <a:lnTo>
                  <a:pt x="0" y="44366"/>
                </a:lnTo>
                <a:cubicBezTo>
                  <a:pt x="0" y="19863"/>
                  <a:pt x="19863" y="0"/>
                  <a:pt x="44366" y="0"/>
                </a:cubicBezTo>
                <a:close/>
              </a:path>
            </a:pathLst>
          </a:cu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solidFill>
                <a:schemeClr val="bg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55" name="자유형: 도형 54">
            <a:extLst>
              <a:ext uri="{FF2B5EF4-FFF2-40B4-BE49-F238E27FC236}">
                <a16:creationId xmlns:a16="http://schemas.microsoft.com/office/drawing/2014/main" id="{4BBB54AA-38CE-4F52-8011-359BF10E54FF}"/>
              </a:ext>
            </a:extLst>
          </p:cNvPr>
          <p:cNvSpPr/>
          <p:nvPr/>
        </p:nvSpPr>
        <p:spPr>
          <a:xfrm>
            <a:off x="4869790" y="5340522"/>
            <a:ext cx="360597" cy="246684"/>
          </a:xfrm>
          <a:custGeom>
            <a:avLst/>
            <a:gdLst>
              <a:gd name="connsiteX0" fmla="*/ 44366 w 360597"/>
              <a:gd name="connsiteY0" fmla="*/ 0 h 246684"/>
              <a:gd name="connsiteX1" fmla="*/ 327120 w 360597"/>
              <a:gd name="connsiteY1" fmla="*/ 0 h 246684"/>
              <a:gd name="connsiteX2" fmla="*/ 358492 w 360597"/>
              <a:gd name="connsiteY2" fmla="*/ 12995 h 246684"/>
              <a:gd name="connsiteX3" fmla="*/ 360597 w 360597"/>
              <a:gd name="connsiteY3" fmla="*/ 18078 h 246684"/>
              <a:gd name="connsiteX4" fmla="*/ 10297 w 360597"/>
              <a:gd name="connsiteY4" fmla="*/ 246684 h 246684"/>
              <a:gd name="connsiteX5" fmla="*/ 0 w 360597"/>
              <a:gd name="connsiteY5" fmla="*/ 221824 h 246684"/>
              <a:gd name="connsiteX6" fmla="*/ 0 w 360597"/>
              <a:gd name="connsiteY6" fmla="*/ 44366 h 246684"/>
              <a:gd name="connsiteX7" fmla="*/ 44366 w 360597"/>
              <a:gd name="connsiteY7" fmla="*/ 0 h 246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597" h="246684">
                <a:moveTo>
                  <a:pt x="44366" y="0"/>
                </a:moveTo>
                <a:lnTo>
                  <a:pt x="327120" y="0"/>
                </a:lnTo>
                <a:cubicBezTo>
                  <a:pt x="339372" y="0"/>
                  <a:pt x="350463" y="4966"/>
                  <a:pt x="358492" y="12995"/>
                </a:cubicBezTo>
                <a:lnTo>
                  <a:pt x="360597" y="18078"/>
                </a:lnTo>
                <a:lnTo>
                  <a:pt x="10297" y="246684"/>
                </a:lnTo>
                <a:lnTo>
                  <a:pt x="0" y="221824"/>
                </a:lnTo>
                <a:lnTo>
                  <a:pt x="0" y="44366"/>
                </a:lnTo>
                <a:cubicBezTo>
                  <a:pt x="0" y="19863"/>
                  <a:pt x="19863" y="0"/>
                  <a:pt x="44366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solidFill>
                <a:schemeClr val="bg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68" name="자유형: 도형 67">
            <a:extLst>
              <a:ext uri="{FF2B5EF4-FFF2-40B4-BE49-F238E27FC236}">
                <a16:creationId xmlns:a16="http://schemas.microsoft.com/office/drawing/2014/main" id="{B6CE172E-37CF-49F5-A9DD-49D008A357B2}"/>
              </a:ext>
            </a:extLst>
          </p:cNvPr>
          <p:cNvSpPr/>
          <p:nvPr/>
        </p:nvSpPr>
        <p:spPr>
          <a:xfrm>
            <a:off x="4869790" y="6374731"/>
            <a:ext cx="360597" cy="246684"/>
          </a:xfrm>
          <a:custGeom>
            <a:avLst/>
            <a:gdLst>
              <a:gd name="connsiteX0" fmla="*/ 44366 w 360597"/>
              <a:gd name="connsiteY0" fmla="*/ 0 h 246684"/>
              <a:gd name="connsiteX1" fmla="*/ 327120 w 360597"/>
              <a:gd name="connsiteY1" fmla="*/ 0 h 246684"/>
              <a:gd name="connsiteX2" fmla="*/ 358492 w 360597"/>
              <a:gd name="connsiteY2" fmla="*/ 12995 h 246684"/>
              <a:gd name="connsiteX3" fmla="*/ 360597 w 360597"/>
              <a:gd name="connsiteY3" fmla="*/ 18078 h 246684"/>
              <a:gd name="connsiteX4" fmla="*/ 10297 w 360597"/>
              <a:gd name="connsiteY4" fmla="*/ 246684 h 246684"/>
              <a:gd name="connsiteX5" fmla="*/ 0 w 360597"/>
              <a:gd name="connsiteY5" fmla="*/ 221824 h 246684"/>
              <a:gd name="connsiteX6" fmla="*/ 0 w 360597"/>
              <a:gd name="connsiteY6" fmla="*/ 44366 h 246684"/>
              <a:gd name="connsiteX7" fmla="*/ 44366 w 360597"/>
              <a:gd name="connsiteY7" fmla="*/ 0 h 246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0597" h="246684">
                <a:moveTo>
                  <a:pt x="44366" y="0"/>
                </a:moveTo>
                <a:lnTo>
                  <a:pt x="327120" y="0"/>
                </a:lnTo>
                <a:cubicBezTo>
                  <a:pt x="339372" y="0"/>
                  <a:pt x="350463" y="4966"/>
                  <a:pt x="358492" y="12995"/>
                </a:cubicBezTo>
                <a:lnTo>
                  <a:pt x="360597" y="18078"/>
                </a:lnTo>
                <a:lnTo>
                  <a:pt x="10297" y="246684"/>
                </a:lnTo>
                <a:lnTo>
                  <a:pt x="0" y="221824"/>
                </a:lnTo>
                <a:lnTo>
                  <a:pt x="0" y="44366"/>
                </a:lnTo>
                <a:cubicBezTo>
                  <a:pt x="0" y="19863"/>
                  <a:pt x="19863" y="0"/>
                  <a:pt x="44366" y="0"/>
                </a:cubicBezTo>
                <a:close/>
              </a:path>
            </a:pathLst>
          </a:cu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1400" dirty="0">
              <a:solidFill>
                <a:schemeClr val="bg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69" name="순서도: 수행의 시작/종료 68">
            <a:extLst>
              <a:ext uri="{FF2B5EF4-FFF2-40B4-BE49-F238E27FC236}">
                <a16:creationId xmlns:a16="http://schemas.microsoft.com/office/drawing/2014/main" id="{20DB5F0C-966F-4E9F-9FC0-D951B416C49C}"/>
              </a:ext>
            </a:extLst>
          </p:cNvPr>
          <p:cNvSpPr/>
          <p:nvPr/>
        </p:nvSpPr>
        <p:spPr>
          <a:xfrm>
            <a:off x="407606" y="811072"/>
            <a:ext cx="1416231" cy="457742"/>
          </a:xfrm>
          <a:prstGeom prst="flowChartTerminator">
            <a:avLst/>
          </a:prstGeom>
          <a:noFill/>
          <a:ln w="38100">
            <a:solidFill>
              <a:srgbClr val="FD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 등급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C9606D-C19D-47BF-88F5-3BEEBA602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712" y="1292909"/>
            <a:ext cx="5523051" cy="5246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4637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082D747-E889-4FD1-9FCB-0A0C8776A0BC}"/>
              </a:ext>
            </a:extLst>
          </p:cNvPr>
          <p:cNvSpPr/>
          <p:nvPr/>
        </p:nvSpPr>
        <p:spPr>
          <a:xfrm>
            <a:off x="0" y="599090"/>
            <a:ext cx="12192001" cy="6295997"/>
          </a:xfrm>
          <a:custGeom>
            <a:avLst/>
            <a:gdLst>
              <a:gd name="connsiteX0" fmla="*/ 233896 w 12192001"/>
              <a:gd name="connsiteY0" fmla="*/ 0 h 6295997"/>
              <a:gd name="connsiteX1" fmla="*/ 11958106 w 12192001"/>
              <a:gd name="connsiteY1" fmla="*/ 0 h 6295997"/>
              <a:gd name="connsiteX2" fmla="*/ 12192001 w 12192001"/>
              <a:gd name="connsiteY2" fmla="*/ 233895 h 6295997"/>
              <a:gd name="connsiteX3" fmla="*/ 12192001 w 12192001"/>
              <a:gd name="connsiteY3" fmla="*/ 6025015 h 6295997"/>
              <a:gd name="connsiteX4" fmla="*/ 12192000 w 12192001"/>
              <a:gd name="connsiteY4" fmla="*/ 6025021 h 6295997"/>
              <a:gd name="connsiteX5" fmla="*/ 12192000 w 12192001"/>
              <a:gd name="connsiteY5" fmla="*/ 6295997 h 6295997"/>
              <a:gd name="connsiteX6" fmla="*/ 0 w 12192001"/>
              <a:gd name="connsiteY6" fmla="*/ 6295997 h 6295997"/>
              <a:gd name="connsiteX7" fmla="*/ 0 w 12192001"/>
              <a:gd name="connsiteY7" fmla="*/ 5192110 h 6295997"/>
              <a:gd name="connsiteX8" fmla="*/ 1 w 12192001"/>
              <a:gd name="connsiteY8" fmla="*/ 5192110 h 6295997"/>
              <a:gd name="connsiteX9" fmla="*/ 1 w 12192001"/>
              <a:gd name="connsiteY9" fmla="*/ 233895 h 6295997"/>
              <a:gd name="connsiteX10" fmla="*/ 233896 w 12192001"/>
              <a:gd name="connsiteY10" fmla="*/ 0 h 629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1" h="6295997">
                <a:moveTo>
                  <a:pt x="233896" y="0"/>
                </a:moveTo>
                <a:lnTo>
                  <a:pt x="11958106" y="0"/>
                </a:lnTo>
                <a:cubicBezTo>
                  <a:pt x="12087283" y="0"/>
                  <a:pt x="12192001" y="104718"/>
                  <a:pt x="12192001" y="233895"/>
                </a:cubicBezTo>
                <a:lnTo>
                  <a:pt x="12192001" y="6025015"/>
                </a:lnTo>
                <a:lnTo>
                  <a:pt x="12192000" y="6025021"/>
                </a:lnTo>
                <a:lnTo>
                  <a:pt x="12192000" y="6295997"/>
                </a:lnTo>
                <a:lnTo>
                  <a:pt x="0" y="6295997"/>
                </a:lnTo>
                <a:lnTo>
                  <a:pt x="0" y="5192110"/>
                </a:lnTo>
                <a:lnTo>
                  <a:pt x="1" y="5192110"/>
                </a:lnTo>
                <a:lnTo>
                  <a:pt x="1" y="233895"/>
                </a:lnTo>
                <a:cubicBezTo>
                  <a:pt x="1" y="104718"/>
                  <a:pt x="104719" y="0"/>
                  <a:pt x="233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8D560D8F-7FCC-45FD-AC01-740E791D433E}"/>
              </a:ext>
            </a:extLst>
          </p:cNvPr>
          <p:cNvSpPr/>
          <p:nvPr/>
        </p:nvSpPr>
        <p:spPr>
          <a:xfrm>
            <a:off x="159368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 개요</a:t>
            </a: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FC17A009-A104-4643-B5EE-6026072F7E94}"/>
              </a:ext>
            </a:extLst>
          </p:cNvPr>
          <p:cNvSpPr/>
          <p:nvPr/>
        </p:nvSpPr>
        <p:spPr>
          <a:xfrm>
            <a:off x="2809934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데이터셋</a:t>
            </a: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2110E0C8-956D-4751-AAF2-2615B0C1D3AE}"/>
              </a:ext>
            </a:extLst>
          </p:cNvPr>
          <p:cNvSpPr/>
          <p:nvPr/>
        </p:nvSpPr>
        <p:spPr>
          <a:xfrm>
            <a:off x="402617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RFM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B4FA9908-9135-4DA2-A9EA-7A726BF66D98}"/>
              </a:ext>
            </a:extLst>
          </p:cNvPr>
          <p:cNvSpPr/>
          <p:nvPr/>
        </p:nvSpPr>
        <p:spPr>
          <a:xfrm>
            <a:off x="5242424" y="156738"/>
            <a:ext cx="1144255" cy="271498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 </a:t>
            </a:r>
            <a:r>
              <a:rPr lang="en-US" altLang="ko-KR" sz="10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Segment</a:t>
            </a:r>
            <a:endParaRPr lang="ko-KR" altLang="en-US" sz="1000" b="1" dirty="0">
              <a:solidFill>
                <a:schemeClr val="tx1"/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61C9AC5B-B0C6-46A3-AEC5-74CBE7E260D0}"/>
              </a:ext>
            </a:extLst>
          </p:cNvPr>
          <p:cNvSpPr/>
          <p:nvPr/>
        </p:nvSpPr>
        <p:spPr>
          <a:xfrm>
            <a:off x="6634057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분석결과</a:t>
            </a: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D871EF3A-7980-4BCF-AAD1-2DAA69C54165}"/>
              </a:ext>
            </a:extLst>
          </p:cNvPr>
          <p:cNvSpPr/>
          <p:nvPr/>
        </p:nvSpPr>
        <p:spPr>
          <a:xfrm>
            <a:off x="7850302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인사이트</a:t>
            </a:r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55C2790F-443A-4119-B966-6E9C28314DD7}"/>
              </a:ext>
            </a:extLst>
          </p:cNvPr>
          <p:cNvSpPr/>
          <p:nvPr/>
        </p:nvSpPr>
        <p:spPr>
          <a:xfrm>
            <a:off x="9066545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대시보드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F3ABA5-FEA8-41C4-BC33-4C2FC89F7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0621" cy="63062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9C1EACD-427A-451D-A8D3-02651B663DB1}"/>
              </a:ext>
            </a:extLst>
          </p:cNvPr>
          <p:cNvSpPr txBox="1"/>
          <p:nvPr/>
        </p:nvSpPr>
        <p:spPr>
          <a:xfrm>
            <a:off x="8121109" y="5671632"/>
            <a:ext cx="18908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&lt;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그림 </a:t>
            </a:r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5&gt; 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등급별 활동고객 비율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E29040-C7DF-46E9-85BE-2FC135608202}"/>
              </a:ext>
            </a:extLst>
          </p:cNvPr>
          <p:cNvSpPr txBox="1"/>
          <p:nvPr/>
        </p:nvSpPr>
        <p:spPr>
          <a:xfrm>
            <a:off x="441238" y="2100483"/>
            <a:ext cx="48232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effectLst/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판매수가 많은 카테고리가 계절성이 있는 </a:t>
            </a:r>
            <a:r>
              <a:rPr lang="en-US" altLang="ko-KR" sz="1600" b="0" i="0" dirty="0">
                <a:effectLst/>
                <a:latin typeface="Spoqa Han Sans Neo" panose="020B0500000000000000" pitchFamily="50" charset="-127"/>
                <a:ea typeface="Spoqa Han Sans Neo" panose="020B0500000000000000" pitchFamily="50" charset="-127"/>
              </a:rPr>
              <a:t>'</a:t>
            </a:r>
            <a:r>
              <a:rPr lang="en-US" altLang="ko-KR" sz="1600" b="0" i="0" dirty="0" err="1">
                <a:effectLst/>
                <a:latin typeface="Spoqa Han Sans Neo" panose="020B0500000000000000" pitchFamily="50" charset="-127"/>
                <a:ea typeface="Spoqa Han Sans Neo" panose="020B0500000000000000" pitchFamily="50" charset="-127"/>
              </a:rPr>
              <a:t>Apperal</a:t>
            </a:r>
            <a:r>
              <a:rPr lang="en-US" altLang="ko-KR" sz="1600" b="0" i="0" dirty="0">
                <a:effectLst/>
                <a:latin typeface="Spoqa Han Sans Neo" panose="020B0500000000000000" pitchFamily="50" charset="-127"/>
                <a:ea typeface="Spoqa Han Sans Neo" panose="020B0500000000000000" pitchFamily="50" charset="-127"/>
              </a:rPr>
              <a:t>'(</a:t>
            </a:r>
            <a:r>
              <a:rPr lang="ko-KR" altLang="en-US" sz="1600" b="0" i="0" dirty="0">
                <a:effectLst/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의류</a:t>
            </a:r>
            <a:r>
              <a:rPr lang="en-US" altLang="ko-KR" sz="1600" b="0" i="0" dirty="0">
                <a:effectLst/>
                <a:latin typeface="Spoqa Han Sans Neo" panose="020B0500000000000000" pitchFamily="50" charset="-127"/>
                <a:ea typeface="Spoqa Han Sans Neo" panose="020B0500000000000000" pitchFamily="50" charset="-127"/>
              </a:rPr>
              <a:t>)</a:t>
            </a:r>
            <a:r>
              <a:rPr lang="ko-KR" altLang="en-US" sz="1600" b="0" i="0" dirty="0">
                <a:effectLst/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와 </a:t>
            </a:r>
            <a:r>
              <a:rPr lang="en-US" altLang="ko-KR" sz="1600" b="0" i="0" dirty="0">
                <a:effectLst/>
                <a:latin typeface="Spoqa Han Sans Neo" panose="020B0500000000000000" pitchFamily="50" charset="-127"/>
                <a:ea typeface="Spoqa Han Sans Neo" panose="020B0500000000000000" pitchFamily="50" charset="-127"/>
              </a:rPr>
              <a:t>2</a:t>
            </a:r>
            <a:r>
              <a:rPr lang="ko-KR" altLang="en-US" sz="1600" b="0" i="0" dirty="0">
                <a:effectLst/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회 이상 주문 고객들의 평균 구매주기가 </a:t>
            </a:r>
            <a:r>
              <a:rPr lang="en-US" altLang="ko-KR" sz="1600" b="0" i="0" dirty="0">
                <a:effectLst/>
                <a:latin typeface="Spoqa Han Sans Neo" panose="020B0500000000000000" pitchFamily="50" charset="-127"/>
                <a:ea typeface="Spoqa Han Sans Neo" panose="020B0500000000000000" pitchFamily="50" charset="-127"/>
              </a:rPr>
              <a:t>2.2</a:t>
            </a:r>
            <a:r>
              <a:rPr lang="ko-KR" altLang="en-US" sz="1600" b="0" i="0" dirty="0">
                <a:effectLst/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개월인 것 반영해 </a:t>
            </a:r>
            <a:r>
              <a:rPr lang="en-US" altLang="ko-KR" sz="1600" b="0" i="0" dirty="0">
                <a:effectLst/>
                <a:latin typeface="Spoqa Han Sans Neo" panose="020B0500000000000000" pitchFamily="50" charset="-127"/>
                <a:ea typeface="Spoqa Han Sans Neo" panose="020B0500000000000000" pitchFamily="50" charset="-127"/>
              </a:rPr>
              <a:t>2020</a:t>
            </a:r>
            <a:r>
              <a:rPr lang="ko-KR" altLang="en-US" sz="1600" b="0" i="0" dirty="0">
                <a:effectLst/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년 </a:t>
            </a:r>
            <a:r>
              <a:rPr lang="en-US" altLang="ko-KR" sz="1600" b="0" i="0" dirty="0">
                <a:effectLst/>
                <a:latin typeface="Spoqa Han Sans Neo" panose="020B0500000000000000" pitchFamily="50" charset="-127"/>
                <a:ea typeface="Spoqa Han Sans Neo" panose="020B0500000000000000" pitchFamily="50" charset="-127"/>
              </a:rPr>
              <a:t>1</a:t>
            </a:r>
            <a:r>
              <a:rPr lang="ko-KR" altLang="en-US" sz="1600" b="0" i="0" dirty="0">
                <a:effectLst/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월 </a:t>
            </a:r>
            <a:r>
              <a:rPr lang="en-US" altLang="ko-KR" sz="1600" b="0" i="0" dirty="0">
                <a:effectLst/>
                <a:latin typeface="Spoqa Han Sans Neo" panose="020B0500000000000000" pitchFamily="50" charset="-127"/>
                <a:ea typeface="Spoqa Han Sans Neo" panose="020B0500000000000000" pitchFamily="50" charset="-127"/>
              </a:rPr>
              <a:t>1</a:t>
            </a:r>
            <a:r>
              <a:rPr lang="ko-KR" altLang="en-US" sz="1600" b="0" i="0" dirty="0">
                <a:effectLst/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일부터 </a:t>
            </a:r>
            <a:r>
              <a:rPr lang="en-US" altLang="ko-KR" sz="1600" b="0" i="0" dirty="0">
                <a:effectLst/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3</a:t>
            </a:r>
            <a:r>
              <a:rPr lang="ko-KR" altLang="en-US" sz="1600" b="0" i="0" dirty="0">
                <a:effectLst/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개월안에 마지막 구매가 있는 유저</a:t>
            </a:r>
            <a:r>
              <a:rPr lang="ko-KR" altLang="en-US" sz="1600" b="0" i="0" dirty="0">
                <a:effectLst/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는 활성 고객</a:t>
            </a:r>
            <a:r>
              <a:rPr lang="en-US" altLang="ko-KR" sz="1600" b="0" i="0" dirty="0">
                <a:effectLst/>
                <a:latin typeface="Spoqa Han Sans Neo" panose="020B0500000000000000" pitchFamily="50" charset="-127"/>
                <a:ea typeface="Spoqa Han Sans Neo" panose="020B0500000000000000" pitchFamily="50" charset="-127"/>
              </a:rPr>
              <a:t>, </a:t>
            </a:r>
            <a:r>
              <a:rPr lang="ko-KR" altLang="en-US" sz="1600" b="0" i="0" dirty="0">
                <a:effectLst/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그렇지 않은 유저는 이탈 고객으로 구분</a:t>
            </a:r>
            <a:endParaRPr lang="en-US" altLang="ko-KR" sz="1600" b="0" i="0" dirty="0">
              <a:effectLst/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Black 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등급을 제외한 나머지 등급들은 이탈고객의 비율이 더 높은 것으로 확인</a:t>
            </a: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등급이 높을 수록 활동고객의 비율이 높은 것으로 확인</a:t>
            </a: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카이제곱</a:t>
            </a:r>
            <a:r>
              <a:rPr lang="ko-KR" altLang="en-US" sz="1600" b="1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검정 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실행 결과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p-value : 7.78e-28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으로 등급별 활동고객의 비율이 유의미하다는 것을 확인</a:t>
            </a:r>
            <a:endParaRPr lang="en-US" altLang="ko-KR" sz="1600" b="1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43C04B5B-454B-4BC4-B37E-32DA38666379}"/>
              </a:ext>
            </a:extLst>
          </p:cNvPr>
          <p:cNvSpPr/>
          <p:nvPr/>
        </p:nvSpPr>
        <p:spPr>
          <a:xfrm>
            <a:off x="407606" y="811072"/>
            <a:ext cx="2236203" cy="457742"/>
          </a:xfrm>
          <a:prstGeom prst="flowChartTerminator">
            <a:avLst/>
          </a:prstGeom>
          <a:noFill/>
          <a:ln w="38100">
            <a:solidFill>
              <a:srgbClr val="FD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활동고객 </a:t>
            </a:r>
            <a:r>
              <a:rPr lang="en-US" altLang="ko-KR" sz="16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VS </a:t>
            </a:r>
            <a:r>
              <a:rPr lang="ko-KR" altLang="en-US" sz="16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이탈고객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158153-D8F2-43B2-BD6D-E267007E1C9A}"/>
              </a:ext>
            </a:extLst>
          </p:cNvPr>
          <p:cNvSpPr txBox="1"/>
          <p:nvPr/>
        </p:nvSpPr>
        <p:spPr>
          <a:xfrm>
            <a:off x="2852848" y="901443"/>
            <a:ext cx="8792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상대적으로 금액을 많이 쓴 고객들에게 혜택을 나누는 것이 적절하다 생각하여 이상치를 활용한 </a:t>
            </a:r>
            <a:r>
              <a:rPr lang="en-US" altLang="ko-KR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4</a:t>
            </a: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분위수를 활용하여 나눔</a:t>
            </a:r>
            <a:endParaRPr lang="en-US" altLang="ko-KR" sz="12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B3AC88-D849-4C17-8026-2616462C7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382" y="1621640"/>
            <a:ext cx="6974917" cy="3750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38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5082D747-E889-4FD1-9FCB-0A0C8776A0BC}"/>
              </a:ext>
            </a:extLst>
          </p:cNvPr>
          <p:cNvSpPr/>
          <p:nvPr/>
        </p:nvSpPr>
        <p:spPr>
          <a:xfrm>
            <a:off x="0" y="599090"/>
            <a:ext cx="12192001" cy="6295997"/>
          </a:xfrm>
          <a:custGeom>
            <a:avLst/>
            <a:gdLst>
              <a:gd name="connsiteX0" fmla="*/ 233896 w 12192001"/>
              <a:gd name="connsiteY0" fmla="*/ 0 h 6295997"/>
              <a:gd name="connsiteX1" fmla="*/ 11958106 w 12192001"/>
              <a:gd name="connsiteY1" fmla="*/ 0 h 6295997"/>
              <a:gd name="connsiteX2" fmla="*/ 12192001 w 12192001"/>
              <a:gd name="connsiteY2" fmla="*/ 233895 h 6295997"/>
              <a:gd name="connsiteX3" fmla="*/ 12192001 w 12192001"/>
              <a:gd name="connsiteY3" fmla="*/ 6025015 h 6295997"/>
              <a:gd name="connsiteX4" fmla="*/ 12192000 w 12192001"/>
              <a:gd name="connsiteY4" fmla="*/ 6025021 h 6295997"/>
              <a:gd name="connsiteX5" fmla="*/ 12192000 w 12192001"/>
              <a:gd name="connsiteY5" fmla="*/ 6295997 h 6295997"/>
              <a:gd name="connsiteX6" fmla="*/ 0 w 12192001"/>
              <a:gd name="connsiteY6" fmla="*/ 6295997 h 6295997"/>
              <a:gd name="connsiteX7" fmla="*/ 0 w 12192001"/>
              <a:gd name="connsiteY7" fmla="*/ 5192110 h 6295997"/>
              <a:gd name="connsiteX8" fmla="*/ 1 w 12192001"/>
              <a:gd name="connsiteY8" fmla="*/ 5192110 h 6295997"/>
              <a:gd name="connsiteX9" fmla="*/ 1 w 12192001"/>
              <a:gd name="connsiteY9" fmla="*/ 233895 h 6295997"/>
              <a:gd name="connsiteX10" fmla="*/ 233896 w 12192001"/>
              <a:gd name="connsiteY10" fmla="*/ 0 h 6295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1" h="6295997">
                <a:moveTo>
                  <a:pt x="233896" y="0"/>
                </a:moveTo>
                <a:lnTo>
                  <a:pt x="11958106" y="0"/>
                </a:lnTo>
                <a:cubicBezTo>
                  <a:pt x="12087283" y="0"/>
                  <a:pt x="12192001" y="104718"/>
                  <a:pt x="12192001" y="233895"/>
                </a:cubicBezTo>
                <a:lnTo>
                  <a:pt x="12192001" y="6025015"/>
                </a:lnTo>
                <a:lnTo>
                  <a:pt x="12192000" y="6025021"/>
                </a:lnTo>
                <a:lnTo>
                  <a:pt x="12192000" y="6295997"/>
                </a:lnTo>
                <a:lnTo>
                  <a:pt x="0" y="6295997"/>
                </a:lnTo>
                <a:lnTo>
                  <a:pt x="0" y="5192110"/>
                </a:lnTo>
                <a:lnTo>
                  <a:pt x="1" y="5192110"/>
                </a:lnTo>
                <a:lnTo>
                  <a:pt x="1" y="233895"/>
                </a:lnTo>
                <a:cubicBezTo>
                  <a:pt x="1" y="104718"/>
                  <a:pt x="104719" y="0"/>
                  <a:pt x="23389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28" name="순서도: 수행의 시작/종료 27">
            <a:extLst>
              <a:ext uri="{FF2B5EF4-FFF2-40B4-BE49-F238E27FC236}">
                <a16:creationId xmlns:a16="http://schemas.microsoft.com/office/drawing/2014/main" id="{8D560D8F-7FCC-45FD-AC01-740E791D433E}"/>
              </a:ext>
            </a:extLst>
          </p:cNvPr>
          <p:cNvSpPr/>
          <p:nvPr/>
        </p:nvSpPr>
        <p:spPr>
          <a:xfrm>
            <a:off x="159368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 개요</a:t>
            </a:r>
          </a:p>
        </p:txBody>
      </p:sp>
      <p:sp>
        <p:nvSpPr>
          <p:cNvPr id="35" name="순서도: 수행의 시작/종료 34">
            <a:extLst>
              <a:ext uri="{FF2B5EF4-FFF2-40B4-BE49-F238E27FC236}">
                <a16:creationId xmlns:a16="http://schemas.microsoft.com/office/drawing/2014/main" id="{FC17A009-A104-4643-B5EE-6026072F7E94}"/>
              </a:ext>
            </a:extLst>
          </p:cNvPr>
          <p:cNvSpPr/>
          <p:nvPr/>
        </p:nvSpPr>
        <p:spPr>
          <a:xfrm>
            <a:off x="2809934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데이터셋</a:t>
            </a: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2110E0C8-956D-4751-AAF2-2615B0C1D3AE}"/>
              </a:ext>
            </a:extLst>
          </p:cNvPr>
          <p:cNvSpPr/>
          <p:nvPr/>
        </p:nvSpPr>
        <p:spPr>
          <a:xfrm>
            <a:off x="4026179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RFM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B4FA9908-9135-4DA2-A9EA-7A726BF66D98}"/>
              </a:ext>
            </a:extLst>
          </p:cNvPr>
          <p:cNvSpPr/>
          <p:nvPr/>
        </p:nvSpPr>
        <p:spPr>
          <a:xfrm>
            <a:off x="5242424" y="156738"/>
            <a:ext cx="1144255" cy="271498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 </a:t>
            </a:r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Segment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61C9AC5B-B0C6-46A3-AEC5-74CBE7E260D0}"/>
              </a:ext>
            </a:extLst>
          </p:cNvPr>
          <p:cNvSpPr/>
          <p:nvPr/>
        </p:nvSpPr>
        <p:spPr>
          <a:xfrm>
            <a:off x="6634057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분석결과</a:t>
            </a: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D871EF3A-7980-4BCF-AAD1-2DAA69C54165}"/>
              </a:ext>
            </a:extLst>
          </p:cNvPr>
          <p:cNvSpPr/>
          <p:nvPr/>
        </p:nvSpPr>
        <p:spPr>
          <a:xfrm>
            <a:off x="7850302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인사이트</a:t>
            </a:r>
          </a:p>
        </p:txBody>
      </p:sp>
      <p:sp>
        <p:nvSpPr>
          <p:cNvPr id="40" name="순서도: 수행의 시작/종료 39">
            <a:extLst>
              <a:ext uri="{FF2B5EF4-FFF2-40B4-BE49-F238E27FC236}">
                <a16:creationId xmlns:a16="http://schemas.microsoft.com/office/drawing/2014/main" id="{55C2790F-443A-4119-B966-6E9C28314DD7}"/>
              </a:ext>
            </a:extLst>
          </p:cNvPr>
          <p:cNvSpPr/>
          <p:nvPr/>
        </p:nvSpPr>
        <p:spPr>
          <a:xfrm>
            <a:off x="9066545" y="156738"/>
            <a:ext cx="968867" cy="276999"/>
          </a:xfrm>
          <a:prstGeom prst="flowChartTermina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bg1">
                    <a:lumMod val="65000"/>
                  </a:schemeClr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대시보드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F3ABA5-FEA8-41C4-BC33-4C2FC89F7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30621" cy="6306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394DE7-ED7E-4D7E-9461-5ACBE1E0D692}"/>
              </a:ext>
            </a:extLst>
          </p:cNvPr>
          <p:cNvSpPr txBox="1"/>
          <p:nvPr/>
        </p:nvSpPr>
        <p:spPr>
          <a:xfrm>
            <a:off x="7741576" y="5875688"/>
            <a:ext cx="22938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&lt;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그림 </a:t>
            </a:r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6&gt; 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활성고객 </a:t>
            </a:r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VS </a:t>
            </a:r>
            <a:r>
              <a:rPr lang="ko-KR" altLang="en-US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이탈고객 </a:t>
            </a:r>
            <a:r>
              <a:rPr lang="en-US" altLang="ko-KR" sz="10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t-test</a:t>
            </a:r>
            <a:endParaRPr lang="ko-KR" altLang="en-US" sz="10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16" name="순서도: 수행의 시작/종료 15">
            <a:extLst>
              <a:ext uri="{FF2B5EF4-FFF2-40B4-BE49-F238E27FC236}">
                <a16:creationId xmlns:a16="http://schemas.microsoft.com/office/drawing/2014/main" id="{7C9305B6-9AE3-4274-A642-340B7AEFB50E}"/>
              </a:ext>
            </a:extLst>
          </p:cNvPr>
          <p:cNvSpPr/>
          <p:nvPr/>
        </p:nvSpPr>
        <p:spPr>
          <a:xfrm>
            <a:off x="407606" y="811072"/>
            <a:ext cx="2236203" cy="457742"/>
          </a:xfrm>
          <a:prstGeom prst="flowChartTerminator">
            <a:avLst/>
          </a:prstGeom>
          <a:noFill/>
          <a:ln w="38100">
            <a:solidFill>
              <a:srgbClr val="FD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활동고객 </a:t>
            </a:r>
            <a:r>
              <a:rPr lang="en-US" altLang="ko-KR" sz="16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VS </a:t>
            </a:r>
            <a:r>
              <a:rPr lang="ko-KR" altLang="en-US" sz="1600" b="1" dirty="0">
                <a:solidFill>
                  <a:schemeClr val="tx1"/>
                </a:solidFill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이탈고객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F32797-351A-4FBF-8BCF-FFB372703F32}"/>
              </a:ext>
            </a:extLst>
          </p:cNvPr>
          <p:cNvSpPr txBox="1"/>
          <p:nvPr/>
        </p:nvSpPr>
        <p:spPr>
          <a:xfrm>
            <a:off x="2852848" y="901443"/>
            <a:ext cx="87926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t-test</a:t>
            </a: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를 통해 활동고객과 이탈고객의 </a:t>
            </a:r>
            <a:r>
              <a:rPr lang="en-US" altLang="ko-KR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Monetary </a:t>
            </a: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평균을 비교하여 </a:t>
            </a:r>
            <a:r>
              <a:rPr lang="en-US" altLang="ko-KR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Target </a:t>
            </a:r>
            <a:r>
              <a:rPr lang="ko-KR" altLang="en-US" sz="1200" dirty="0">
                <a:latin typeface="Spoqa Han Sans Neo Bold" panose="020B0800000000000000" pitchFamily="50" charset="-127"/>
                <a:ea typeface="Spoqa Han Sans Neo Bold" panose="020B0800000000000000" pitchFamily="50" charset="-127"/>
              </a:rPr>
              <a:t>고객들 파악</a:t>
            </a:r>
            <a:endParaRPr lang="en-US" altLang="ko-KR" sz="1200" dirty="0">
              <a:latin typeface="Spoqa Han Sans Neo Bold" panose="020B0800000000000000" pitchFamily="50" charset="-127"/>
              <a:ea typeface="Spoqa Han Sans Neo Bold" panose="020B0800000000000000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1C201B8-C823-43E7-B20F-DA4B41D0E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682" y="1621169"/>
            <a:ext cx="6834283" cy="421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41A3D47-3085-4BD7-95F5-BBEC16926E0B}"/>
              </a:ext>
            </a:extLst>
          </p:cNvPr>
          <p:cNvSpPr txBox="1"/>
          <p:nvPr/>
        </p:nvSpPr>
        <p:spPr>
          <a:xfrm>
            <a:off x="338688" y="1962360"/>
            <a:ext cx="48232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p-value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는 약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1.65e-13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으로 두 </a:t>
            </a:r>
            <a:r>
              <a:rPr lang="ko-KR" altLang="en-US" sz="1600" dirty="0" err="1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그룹간의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 명확한 차이가 존재</a:t>
            </a: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Black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등급 활동 고객들의 수가 압도적으로 많아 평균의 오류를 발생시킨 것일 수도 있어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Black, Emerald, Purple 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고객들을 상위등급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, 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나머지 고객들을 하위등급으로 지정하여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t-test 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진행</a:t>
            </a: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endParaRPr lang="en-US" altLang="ko-KR" sz="1600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하위등급은 이탈고객에 대한 매출 평균이 더 클 것으로 예상하였지만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, 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활동고객의 매출 평균이 약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$150 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높은 것으로 확인 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EA04A1B-1C37-445F-B32F-F1783153224E}"/>
              </a:ext>
            </a:extLst>
          </p:cNvPr>
          <p:cNvSpPr/>
          <p:nvPr/>
        </p:nvSpPr>
        <p:spPr>
          <a:xfrm>
            <a:off x="596752" y="5056926"/>
            <a:ext cx="4457025" cy="1201984"/>
          </a:xfrm>
          <a:prstGeom prst="roundRect">
            <a:avLst>
              <a:gd name="adj" fmla="val 8437"/>
            </a:avLst>
          </a:prstGeom>
          <a:solidFill>
            <a:srgbClr val="FDE7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>
              <a:latin typeface="Spoqa Han Sans Neo" panose="020B0500000000000000" pitchFamily="50" charset="-127"/>
              <a:ea typeface="Spoqa Han Sans Neo" panose="020B05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30D865-B4A0-40D9-B427-1E9BA51BA894}"/>
              </a:ext>
            </a:extLst>
          </p:cNvPr>
          <p:cNvSpPr txBox="1"/>
          <p:nvPr/>
        </p:nvSpPr>
        <p:spPr>
          <a:xfrm>
            <a:off x="890630" y="5490526"/>
            <a:ext cx="3856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활동고객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들을 올해 </a:t>
            </a:r>
            <a:r>
              <a:rPr lang="en-US" altLang="ko-KR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Target </a:t>
            </a:r>
            <a:r>
              <a:rPr lang="ko-KR" altLang="en-US" sz="1600" dirty="0">
                <a:latin typeface="Spoqa Han Sans Neo" panose="020B0500000000000000" pitchFamily="50" charset="-127"/>
                <a:ea typeface="Spoqa Han Sans Neo" panose="020B0500000000000000" pitchFamily="50" charset="-127"/>
              </a:rPr>
              <a:t>고객으로 지정</a:t>
            </a:r>
          </a:p>
        </p:txBody>
      </p:sp>
    </p:spTree>
    <p:extLst>
      <p:ext uri="{BB962C8B-B14F-4D97-AF65-F5344CB8AC3E}">
        <p14:creationId xmlns:p14="http://schemas.microsoft.com/office/powerpoint/2010/main" val="55825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wrap="square" rtlCol="0" anchor="ctr">
        <a:noAutofit/>
      </a:bodyPr>
      <a:lstStyle>
        <a:defPPr algn="ctr">
          <a:defRPr dirty="0">
            <a:latin typeface="Spoqa Han Sans Neo" panose="020B0500000000000000" pitchFamily="50" charset="-127"/>
            <a:ea typeface="Spoqa Han Sans Neo" panose="020B0500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864</Words>
  <Application>Microsoft Office PowerPoint</Application>
  <PresentationFormat>와이드스크린</PresentationFormat>
  <Paragraphs>181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</vt:lpstr>
      <vt:lpstr>Spoqa Han Sans Neo</vt:lpstr>
      <vt:lpstr>Spoqa Han Sans Neo Bold</vt:lpstr>
      <vt:lpstr>Spoqa Han Sans Neo Light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armand</dc:creator>
  <cp:lastModifiedBy>lee armand</cp:lastModifiedBy>
  <cp:revision>96</cp:revision>
  <dcterms:created xsi:type="dcterms:W3CDTF">2024-11-08T03:08:14Z</dcterms:created>
  <dcterms:modified xsi:type="dcterms:W3CDTF">2024-11-16T05:06:08Z</dcterms:modified>
</cp:coreProperties>
</file>