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1" r:id="rId3"/>
    <p:sldId id="269" r:id="rId4"/>
    <p:sldId id="270" r:id="rId5"/>
    <p:sldId id="277" r:id="rId6"/>
    <p:sldId id="276" r:id="rId7"/>
    <p:sldId id="275" r:id="rId8"/>
    <p:sldId id="274" r:id="rId9"/>
    <p:sldId id="273" r:id="rId10"/>
    <p:sldId id="272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eb Perry" userId="33d94da592cc2e3c" providerId="LiveId" clId="{9107C903-1FD6-45B9-8F7D-DBD6375CBBCB}"/>
    <pc:docChg chg="modSld sldOrd">
      <pc:chgData name="Caleb Perry" userId="33d94da592cc2e3c" providerId="LiveId" clId="{9107C903-1FD6-45B9-8F7D-DBD6375CBBCB}" dt="2018-05-08T01:00:13.648" v="0"/>
      <pc:docMkLst>
        <pc:docMk/>
      </pc:docMkLst>
      <pc:sldChg chg="ord">
        <pc:chgData name="Caleb Perry" userId="33d94da592cc2e3c" providerId="LiveId" clId="{9107C903-1FD6-45B9-8F7D-DBD6375CBBCB}" dt="2018-05-08T01:00:13.648" v="0"/>
        <pc:sldMkLst>
          <pc:docMk/>
          <pc:sldMk cId="2632042058" sldId="269"/>
        </pc:sldMkLst>
      </pc:sldChg>
      <pc:sldChg chg="ord">
        <pc:chgData name="Caleb Perry" userId="33d94da592cc2e3c" providerId="LiveId" clId="{9107C903-1FD6-45B9-8F7D-DBD6375CBBCB}" dt="2018-05-08T01:00:13.648" v="0"/>
        <pc:sldMkLst>
          <pc:docMk/>
          <pc:sldMk cId="4239644657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C0106-EBC9-49CF-8D46-31E79D72B6D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05DC8-0B62-467E-B361-1CBAFAA4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385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774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F09667F7-9487-4DE8-B1C9-2A8EC7B3DD1D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53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3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542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20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780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29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440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18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39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6EE7-BA25-4D32-84D1-243E48528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E889D-5503-47FF-B4C8-C6F32D08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5D8B-F475-4B94-A8EA-48797954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563FE-44F6-4266-9C9A-F7E35AED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D5113-CBB5-4EA0-8A22-80690EF2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3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7BDE-5F02-47DA-A684-0ED5BCC9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B0C14-0E90-4674-84BB-C177617FC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DE082-514F-46FE-8586-A9DCEE4F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9217-D0F0-40C0-9898-7CED33C6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3BD6-A0BB-40F8-A68C-537D0ECD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9337C-04B1-4FD4-AAAA-4C18A4665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EEF32-EA34-459A-BE06-C470FDB08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95029-4CA6-477E-85A9-85CF971C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8858-C977-41BE-B3E1-B4431090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435DC-2896-4847-8F30-B0DE39D2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72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D24D-ABBA-411A-8B5A-E810BBEE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5C37-C25E-4817-BB1B-EBA6AB8CF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B8691-1019-40D0-ACD9-296C190D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3E89F-A13E-4BFF-BAE7-FE687387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1AD41-84D8-475F-AD32-D37E8A86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4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33F4-4752-4099-8E79-80BC4662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4921D-FF30-4F43-A7AA-40D63F1E4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9C5BC-DE15-4AB8-A3B4-09B8A18C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77BAA-6183-4B7C-98AA-2BA1D16D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8206-A15F-42F2-AC8C-D84AFD2E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7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80CC-799D-4111-843C-DD166024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D954-5EE5-4901-BF90-C2B89D636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46809-7FDD-4399-B0EC-FAA272A6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10501-D5F1-4279-B04A-2DD4E91F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AD6B1-ED4B-4CA1-9D21-26682A38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0B79A-DD30-4079-B986-5F19632A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3FA7-E416-4FE6-8DFB-D5439B71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1458E-36B1-48C5-8269-6D00F0C19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B2118-A44C-4AA4-86C8-DB458F955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8B582-833C-402C-9AC3-54B350CB5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C0283-A848-4C89-943A-E17BF95D2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A0943-1861-475E-99D2-AF03D935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8ABE4-1541-4FC5-A5FB-EF5D888A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A95E2-7379-4401-81C8-1F11B832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2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A89D-23A8-42FA-8B3A-44816C1A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62B58-094D-484E-937C-36C78F1E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4DC06-EFB0-4406-A29B-D5B041EC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C4014-91B9-4BC8-A867-9EE2CD75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D7555-EF5E-4F28-96E0-48B44F05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89313-ADE9-4D65-A03D-2E3C4D39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B4F23-48A1-40CD-9B07-087B228C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0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D364-B3F2-4D14-B48A-A377B0D6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4A20-AA95-4BB1-B3AB-5BBE000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FD4D8-5441-4A28-832D-07270966C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30619-2752-4A54-8554-9F89269A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622EC-C16D-411B-800F-B268C906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00B40-9DF8-4F14-863D-4B6B1997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9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8F2D-8352-4146-AE19-ED601C08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2E804-79D6-4C5D-A83E-9958E986D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BD7CD-A45C-4D00-B678-D57ABDEEB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BD67D-F456-44ED-B774-736AABED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C983-AC9F-4F88-B3C8-E980DBCE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EBF3C-ACEC-4CEA-9E34-64163A62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0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BC699-CDB4-4BD5-9235-688AD977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F27E8-1C15-4539-BC1F-717F99CCB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91A45-5520-4B81-B865-6C6BDA1A7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129DE-C1B1-4C56-91DA-E855C4D37D8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26964-5749-4DA6-AF56-00C1517FB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6A93-B12D-46EE-BA54-53E7C7D23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6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277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Box 6"/>
          <p:cNvSpPr txBox="1">
            <a:spLocks noChangeArrowheads="1"/>
          </p:cNvSpPr>
          <p:nvPr/>
        </p:nvSpPr>
        <p:spPr bwMode="auto">
          <a:xfrm>
            <a:off x="1456266" y="1515578"/>
            <a:ext cx="9279468" cy="34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4267" i="1" dirty="0">
                <a:solidFill>
                  <a:srgbClr val="002060"/>
                </a:solidFill>
              </a:rPr>
              <a:t>Review of: “Genome-wide transcriptional analysis of T cell activation reveals differential gene expression associated with psoriasis” </a:t>
            </a:r>
            <a:endParaRPr lang="en-US" altLang="en-US" sz="2400" i="1" dirty="0">
              <a:solidFill>
                <a:srgbClr val="002060"/>
              </a:solidFill>
            </a:endParaRPr>
          </a:p>
          <a:p>
            <a:pPr algn="ctr"/>
            <a:endParaRPr lang="en-US" altLang="en-US" sz="2400" i="1" dirty="0">
              <a:solidFill>
                <a:srgbClr val="002060"/>
              </a:solidFill>
            </a:endParaRPr>
          </a:p>
          <a:p>
            <a:pPr algn="ctr"/>
            <a:r>
              <a:rPr lang="en-US" altLang="en-US" sz="2400" i="1" dirty="0">
                <a:solidFill>
                  <a:srgbClr val="002060"/>
                </a:solidFill>
              </a:rPr>
              <a:t>Sam Brown, Wayne Kunze, Caleb Perry</a:t>
            </a:r>
          </a:p>
        </p:txBody>
      </p:sp>
      <p:sp>
        <p:nvSpPr>
          <p:cNvPr id="32773" name="TextBox 7"/>
          <p:cNvSpPr txBox="1">
            <a:spLocks noChangeArrowheads="1"/>
          </p:cNvSpPr>
          <p:nvPr/>
        </p:nvSpPr>
        <p:spPr bwMode="auto">
          <a:xfrm>
            <a:off x="49750" y="6248400"/>
            <a:ext cx="121920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3200"/>
              </a:lnSpc>
            </a:pPr>
            <a:r>
              <a:rPr lang="en-US" altLang="en-US" sz="1600" i="1" dirty="0">
                <a:solidFill>
                  <a:schemeClr val="bg1"/>
                </a:solidFill>
              </a:rPr>
              <a:t>EECS 6690, Spring 2018</a:t>
            </a:r>
          </a:p>
        </p:txBody>
      </p:sp>
    </p:spTree>
    <p:extLst>
      <p:ext uri="{BB962C8B-B14F-4D97-AF65-F5344CB8AC3E}">
        <p14:creationId xmlns:p14="http://schemas.microsoft.com/office/powerpoint/2010/main" val="391336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400" y="-6349"/>
            <a:ext cx="355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K Means Clustering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10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99" y="600226"/>
            <a:ext cx="9475402" cy="597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Kmeans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clustering is a very common example of Unsupervised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In unsupervised learning data labels are not considered (often not available)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Kmeans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attempts to group data into K groups by finding best means and the points closest to them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How distance is calculated is therefore very important.  Both Manhattan and Euclidean distance were examined, however Euclidean was used.</a:t>
            </a:r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Here data the clusters did not revolve around the presence of the disease.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At first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Kmeans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was attempted with 2 clusters, but then more clusters were tried.  Whether a given patient had psoriasis did not contribute to the algorithm clustering the data one way or another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At larger number of clusters, there was a slight correlation, but not drastic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37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400" y="-6349"/>
            <a:ext cx="355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11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0784" y="1542733"/>
            <a:ext cx="11448309" cy="301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Palau, Julia,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Ferrandiz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Puig, Fonseca,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Fernadez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Lopez-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Lasanta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Tortose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Marsal. "Genome-wide transcriptional analysis of T cell activation reveals differential gene expression associated with psoriasis." BMC Genomics  (2013): 14:825</a:t>
            </a:r>
          </a:p>
          <a:p>
            <a:pPr lvl="0"/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James, Witten, Hastie,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Tibshirani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 An Introduction to Statistical Learning with Applications in R. New York, NY: Springer, 2013.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Ebook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Hastie,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Tibshirani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Friedman.  The Elements of Statistical Learning. New York, NY: Springer, 2009.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Ebook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23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1" descr="16x9_BG-0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5843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8"/>
          <p:cNvSpPr txBox="1">
            <a:spLocks noChangeArrowheads="1"/>
          </p:cNvSpPr>
          <p:nvPr/>
        </p:nvSpPr>
        <p:spPr bwMode="auto">
          <a:xfrm>
            <a:off x="0" y="2311401"/>
            <a:ext cx="12192000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4267" i="1" dirty="0">
                <a:solidFill>
                  <a:schemeClr val="bg1"/>
                </a:solidFill>
              </a:rPr>
              <a:t>Questions/Comments?</a:t>
            </a:r>
            <a:endParaRPr lang="en-US" altLang="en-US" sz="2400" i="1" dirty="0">
              <a:solidFill>
                <a:schemeClr val="bg1"/>
              </a:solidFill>
            </a:endParaRPr>
          </a:p>
        </p:txBody>
      </p:sp>
      <p:sp>
        <p:nvSpPr>
          <p:cNvPr id="35845" name="TextBox 9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5BB23988-5F95-4F5E-B268-2E87EE1A952B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12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</a:t>
            </a:r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76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399" y="-6349"/>
            <a:ext cx="68120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Recreation of Results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2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99" y="951423"/>
            <a:ext cx="9475402" cy="4955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The paper, “Genome-wide transcriptional analysis of T cell activation reveals differential gene expression associated with psoriasis” looks at T cell gene expression rates from 24 patients.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data is openly available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Psoriasis is a common autoimmune disease, where T cells target healthy skin cells</a:t>
            </a:r>
          </a:p>
          <a:p>
            <a:r>
              <a:rPr lang="en-US" sz="2400" dirty="0">
                <a:latin typeface="+mn-lt"/>
              </a:rPr>
              <a:t>The paper found the fold increase (or decrease) of patients with psoriasis compared to those who did not have 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paper preprocessed the data by eliminating genes which were expressed in fewer than 3 patients.  Then the algorithm of the data was found.</a:t>
            </a:r>
          </a:p>
          <a:p>
            <a:r>
              <a:rPr lang="en-US" sz="2400" dirty="0">
                <a:latin typeface="+mn-lt"/>
              </a:rPr>
              <a:t>The results were not able to be reproduced.  Nor were the fold changes that were described in the data seen.  </a:t>
            </a:r>
          </a:p>
        </p:txBody>
      </p:sp>
    </p:spTree>
    <p:extLst>
      <p:ext uri="{BB962C8B-B14F-4D97-AF65-F5344CB8AC3E}">
        <p14:creationId xmlns:p14="http://schemas.microsoft.com/office/powerpoint/2010/main" val="260441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400" y="-6349"/>
            <a:ext cx="355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Random Forests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3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84" y="1188605"/>
            <a:ext cx="5444719" cy="449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Implementation: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Computationally intensive – initial development required several hours to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Large number of factors (more than 48000) requires factor reduction (not reducing factors crashes RStudio)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We subdivided the factors into “factor subsets” to identify “more important” factors that then competed to “most important factors”</a:t>
            </a:r>
          </a:p>
          <a:p>
            <a:pPr lvl="0"/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121255-2911-4FDB-8583-C8462AC4CD4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54465" y="1205706"/>
            <a:ext cx="6332220" cy="396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4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3409320-AAC8-4903-8C83-E1186C993C8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75"/>
          <a:stretch/>
        </p:blipFill>
        <p:spPr bwMode="auto">
          <a:xfrm>
            <a:off x="8656862" y="2734522"/>
            <a:ext cx="3952875" cy="3966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98094D-EFCC-4A41-9137-B3F9C8B4C20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54"/>
          <a:stretch/>
        </p:blipFill>
        <p:spPr bwMode="auto">
          <a:xfrm>
            <a:off x="4648425" y="2714594"/>
            <a:ext cx="3295650" cy="3966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659791-2C1E-4B68-8E4D-9279F8336BE5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15"/>
          <a:stretch/>
        </p:blipFill>
        <p:spPr bwMode="auto">
          <a:xfrm>
            <a:off x="340784" y="2734522"/>
            <a:ext cx="3057525" cy="3581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400" y="-6349"/>
            <a:ext cx="355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Random Forests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4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43" y="1003964"/>
            <a:ext cx="9475402" cy="200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Results: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Very limited overlap between Random Forest analysis and other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ILMN_1683678 (“SPATS2L”) is identified as “most important” factor (single factor with 100% predictive accuracy)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Other trees use two factors for 96% accuracy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64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399" y="-6349"/>
            <a:ext cx="68120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Dimension Reduction and Regulation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5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99" y="582091"/>
            <a:ext cx="9475402" cy="569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High Dimensional Model: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Patients (N) = 24, Genes (P) = 47222, P is three orders of magnitude larger than 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Can’t use standard regression techniques when p &gt;&gt; N</a:t>
            </a:r>
          </a:p>
          <a:p>
            <a:r>
              <a:rPr lang="en-US" sz="2400" dirty="0">
                <a:latin typeface="+mn-lt"/>
              </a:rPr>
              <a:t>“Gene Modules”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Many genes are expressed in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These groups of genes are not independent</a:t>
            </a:r>
          </a:p>
          <a:p>
            <a:r>
              <a:rPr lang="en-US" sz="2400" dirty="0">
                <a:latin typeface="+mn-lt"/>
              </a:rPr>
              <a:t>Feature reduction or shrinkage methods may be employed to reduce the model dimension</a:t>
            </a:r>
          </a:p>
          <a:p>
            <a:r>
              <a:rPr lang="en-US" sz="2400" dirty="0">
                <a:latin typeface="+mn-lt"/>
              </a:rPr>
              <a:t>Compare the features present in the reduced models to those identified in the paper as significantly up or down regulated in Psoriasis Patients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SPATS2L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KLF6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SP140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RORA</a:t>
            </a:r>
          </a:p>
        </p:txBody>
      </p:sp>
    </p:spTree>
    <p:extLst>
      <p:ext uri="{BB962C8B-B14F-4D97-AF65-F5344CB8AC3E}">
        <p14:creationId xmlns:p14="http://schemas.microsoft.com/office/powerpoint/2010/main" val="190666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399" y="-6349"/>
            <a:ext cx="68120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Subset Methods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6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99" y="766757"/>
            <a:ext cx="9475402" cy="532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Best subset is infeasible: 2</a:t>
            </a:r>
            <a:r>
              <a:rPr lang="en-US" sz="2400" baseline="30000" dirty="0">
                <a:latin typeface="+mn-lt"/>
              </a:rPr>
              <a:t>47222</a:t>
            </a:r>
            <a:r>
              <a:rPr lang="en-US" sz="2400" dirty="0">
                <a:latin typeface="+mn-lt"/>
              </a:rPr>
              <a:t> potential models is impossible to analyze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Backward stepwise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Start with complete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Only can be used when P &lt; N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Forward Stepwise: O(47222 * 47222) models, large but not impossible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Start with the NULL model (y ~ 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Only Forward method (start with null model) works when P &gt; 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May still need to pre-filter genes with very low variation across the 24 samples to execute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Logistic regression model appropriate to classification 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Scoring method is AIC on the training set</a:t>
            </a:r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77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399" y="-6349"/>
            <a:ext cx="68120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Shrinkage Methods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7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99" y="1690086"/>
            <a:ext cx="9475402" cy="347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Ridge: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Penalty for large coefficients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Doesn’t actually reduce the model dimensions</a:t>
            </a:r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LASSO: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Minimizes RSS with a penalty for large/many coefficients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Will reduce many coefficients to 0 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These features  have no effect on the classification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Dependent on the magnitude of the shrinkage factor</a:t>
            </a:r>
          </a:p>
        </p:txBody>
      </p:sp>
    </p:spTree>
    <p:extLst>
      <p:ext uri="{BB962C8B-B14F-4D97-AF65-F5344CB8AC3E}">
        <p14:creationId xmlns:p14="http://schemas.microsoft.com/office/powerpoint/2010/main" val="157750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399" y="-6349"/>
            <a:ext cx="68120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Principal Components Analysis (PCA)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8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99" y="2244084"/>
            <a:ext cx="9475402" cy="236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Good for reducing high dimensional data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Finds “directions” where the features vary the most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Analyze the coefficients of each principal component to determine significant genes</a:t>
            </a:r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PVE calculation can be used to assess the “goodness” of the reduced model</a:t>
            </a:r>
          </a:p>
        </p:txBody>
      </p:sp>
    </p:spTree>
    <p:extLst>
      <p:ext uri="{BB962C8B-B14F-4D97-AF65-F5344CB8AC3E}">
        <p14:creationId xmlns:p14="http://schemas.microsoft.com/office/powerpoint/2010/main" val="357366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399" y="-6349"/>
            <a:ext cx="68120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Support Vector Machine (SVM)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9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99" y="1320755"/>
            <a:ext cx="9475402" cy="4216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Good for classifying data into categories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 line is created which has the greatest margin.  Meaning it separates points with the greatest amount of separation</a:t>
            </a:r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Here data was found to be linearly separable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Not surprising given the number of columns was far greater than the number of rows (many more components than data points)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Classified patients by whether they carried the disease</a:t>
            </a:r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Using a grid search and 10 fold cross validation optimal values were found for the SVM</a:t>
            </a:r>
          </a:p>
        </p:txBody>
      </p:sp>
    </p:spTree>
    <p:extLst>
      <p:ext uri="{BB962C8B-B14F-4D97-AF65-F5344CB8AC3E}">
        <p14:creationId xmlns:p14="http://schemas.microsoft.com/office/powerpoint/2010/main" val="289262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924</Words>
  <Application>Microsoft Office PowerPoint</Application>
  <PresentationFormat>Widescreen</PresentationFormat>
  <Paragraphs>108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MS PGothic</vt:lpstr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Perry</dc:creator>
  <cp:lastModifiedBy>Caleb Perry</cp:lastModifiedBy>
  <cp:revision>6</cp:revision>
  <dcterms:created xsi:type="dcterms:W3CDTF">2018-05-07T04:17:10Z</dcterms:created>
  <dcterms:modified xsi:type="dcterms:W3CDTF">2018-05-08T01:00:47Z</dcterms:modified>
</cp:coreProperties>
</file>