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83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Kunze" userId="e8abfe49912026f7" providerId="LiveId" clId="{105A7ECD-3897-4610-8097-7F6408EC8FC0}"/>
    <pc:docChg chg="undo custSel addSld delSld modSld">
      <pc:chgData name="Wayne Kunze" userId="e8abfe49912026f7" providerId="LiveId" clId="{105A7ECD-3897-4610-8097-7F6408EC8FC0}" dt="2018-05-06T20:37:37.968" v="2561" actId="20577"/>
      <pc:docMkLst>
        <pc:docMk/>
      </pc:docMkLst>
      <pc:sldChg chg="del">
        <pc:chgData name="Wayne Kunze" userId="e8abfe49912026f7" providerId="LiveId" clId="{105A7ECD-3897-4610-8097-7F6408EC8FC0}" dt="2018-05-06T19:37:09.063" v="0" actId="2696"/>
        <pc:sldMkLst>
          <pc:docMk/>
          <pc:sldMk cId="4157082590" sldId="256"/>
        </pc:sldMkLst>
      </pc:sldChg>
      <pc:sldChg chg="del">
        <pc:chgData name="Wayne Kunze" userId="e8abfe49912026f7" providerId="LiveId" clId="{105A7ECD-3897-4610-8097-7F6408EC8FC0}" dt="2018-05-06T19:37:09.478" v="1" actId="2696"/>
        <pc:sldMkLst>
          <pc:docMk/>
          <pc:sldMk cId="3704825747" sldId="257"/>
        </pc:sldMkLst>
      </pc:sldChg>
      <pc:sldChg chg="del">
        <pc:chgData name="Wayne Kunze" userId="e8abfe49912026f7" providerId="LiveId" clId="{105A7ECD-3897-4610-8097-7F6408EC8FC0}" dt="2018-05-06T19:43:05.242" v="426" actId="2696"/>
        <pc:sldMkLst>
          <pc:docMk/>
          <pc:sldMk cId="4137799499" sldId="274"/>
        </pc:sldMkLst>
      </pc:sldChg>
      <pc:sldChg chg="del">
        <pc:chgData name="Wayne Kunze" userId="e8abfe49912026f7" providerId="LiveId" clId="{105A7ECD-3897-4610-8097-7F6408EC8FC0}" dt="2018-05-06T19:43:08.769" v="429" actId="2696"/>
        <pc:sldMkLst>
          <pc:docMk/>
          <pc:sldMk cId="3119726893" sldId="275"/>
        </pc:sldMkLst>
      </pc:sldChg>
      <pc:sldChg chg="del">
        <pc:chgData name="Wayne Kunze" userId="e8abfe49912026f7" providerId="LiveId" clId="{105A7ECD-3897-4610-8097-7F6408EC8FC0}" dt="2018-05-06T19:37:11.037" v="2" actId="2696"/>
        <pc:sldMkLst>
          <pc:docMk/>
          <pc:sldMk cId="1919770121" sldId="277"/>
        </pc:sldMkLst>
      </pc:sldChg>
      <pc:sldChg chg="del">
        <pc:chgData name="Wayne Kunze" userId="e8abfe49912026f7" providerId="LiveId" clId="{105A7ECD-3897-4610-8097-7F6408EC8FC0}" dt="2018-05-06T19:43:13.339" v="432" actId="2696"/>
        <pc:sldMkLst>
          <pc:docMk/>
          <pc:sldMk cId="3725860344" sldId="278"/>
        </pc:sldMkLst>
      </pc:sldChg>
      <pc:sldChg chg="del">
        <pc:chgData name="Wayne Kunze" userId="e8abfe49912026f7" providerId="LiveId" clId="{105A7ECD-3897-4610-8097-7F6408EC8FC0}" dt="2018-05-06T19:43:07.371" v="428" actId="2696"/>
        <pc:sldMkLst>
          <pc:docMk/>
          <pc:sldMk cId="4189576512" sldId="279"/>
        </pc:sldMkLst>
      </pc:sldChg>
      <pc:sldChg chg="del">
        <pc:chgData name="Wayne Kunze" userId="e8abfe49912026f7" providerId="LiveId" clId="{105A7ECD-3897-4610-8097-7F6408EC8FC0}" dt="2018-05-06T19:43:06.437" v="427" actId="2696"/>
        <pc:sldMkLst>
          <pc:docMk/>
          <pc:sldMk cId="2997070873" sldId="280"/>
        </pc:sldMkLst>
      </pc:sldChg>
      <pc:sldChg chg="del">
        <pc:chgData name="Wayne Kunze" userId="e8abfe49912026f7" providerId="LiveId" clId="{105A7ECD-3897-4610-8097-7F6408EC8FC0}" dt="2018-05-06T19:43:10.633" v="431" actId="2696"/>
        <pc:sldMkLst>
          <pc:docMk/>
          <pc:sldMk cId="3183970611" sldId="281"/>
        </pc:sldMkLst>
      </pc:sldChg>
      <pc:sldChg chg="del">
        <pc:chgData name="Wayne Kunze" userId="e8abfe49912026f7" providerId="LiveId" clId="{105A7ECD-3897-4610-8097-7F6408EC8FC0}" dt="2018-05-06T19:43:09.950" v="430" actId="2696"/>
        <pc:sldMkLst>
          <pc:docMk/>
          <pc:sldMk cId="3951649862" sldId="282"/>
        </pc:sldMkLst>
      </pc:sldChg>
      <pc:sldChg chg="modSp add del">
        <pc:chgData name="Wayne Kunze" userId="e8abfe49912026f7" providerId="LiveId" clId="{105A7ECD-3897-4610-8097-7F6408EC8FC0}" dt="2018-05-06T20:21:01.682" v="1118" actId="2696"/>
        <pc:sldMkLst>
          <pc:docMk/>
          <pc:sldMk cId="2521385992" sldId="283"/>
        </pc:sldMkLst>
        <pc:spChg chg="mod">
          <ac:chgData name="Wayne Kunze" userId="e8abfe49912026f7" providerId="LiveId" clId="{105A7ECD-3897-4610-8097-7F6408EC8FC0}" dt="2018-05-06T19:38:39.946" v="10" actId="242"/>
          <ac:spMkLst>
            <pc:docMk/>
            <pc:sldMk cId="2521385992" sldId="283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20:38.485" v="1112" actId="27636"/>
          <ac:spMkLst>
            <pc:docMk/>
            <pc:sldMk cId="2521385992" sldId="283"/>
            <ac:spMk id="3" creationId="{087F0A0D-29DB-4415-BF23-897CA7F2C4B0}"/>
          </ac:spMkLst>
        </pc:spChg>
      </pc:sldChg>
      <pc:sldChg chg="modSp add del">
        <pc:chgData name="Wayne Kunze" userId="e8abfe49912026f7" providerId="LiveId" clId="{105A7ECD-3897-4610-8097-7F6408EC8FC0}" dt="2018-05-06T20:24:22.329" v="1451" actId="2696"/>
        <pc:sldMkLst>
          <pc:docMk/>
          <pc:sldMk cId="3595411410" sldId="284"/>
        </pc:sldMkLst>
        <pc:spChg chg="mod">
          <ac:chgData name="Wayne Kunze" userId="e8abfe49912026f7" providerId="LiveId" clId="{105A7ECD-3897-4610-8097-7F6408EC8FC0}" dt="2018-05-06T20:20:52.627" v="1115"/>
          <ac:spMkLst>
            <pc:docMk/>
            <pc:sldMk cId="3595411410" sldId="284"/>
            <ac:spMk id="3" creationId="{CF35B88B-6911-4EF7-95D2-C1A8451F77A5}"/>
          </ac:spMkLst>
        </pc:spChg>
      </pc:sldChg>
      <pc:sldChg chg="add del">
        <pc:chgData name="Wayne Kunze" userId="e8abfe49912026f7" providerId="LiveId" clId="{105A7ECD-3897-4610-8097-7F6408EC8FC0}" dt="2018-05-06T20:21:00.536" v="1117"/>
        <pc:sldMkLst>
          <pc:docMk/>
          <pc:sldMk cId="2621425062" sldId="285"/>
        </pc:sldMkLst>
      </pc:sldChg>
      <pc:sldChg chg="modSp add">
        <pc:chgData name="Wayne Kunze" userId="e8abfe49912026f7" providerId="LiveId" clId="{105A7ECD-3897-4610-8097-7F6408EC8FC0}" dt="2018-05-06T20:30:16.706" v="2121" actId="20577"/>
        <pc:sldMkLst>
          <pc:docMk/>
          <pc:sldMk cId="3091149631" sldId="285"/>
        </pc:sldMkLst>
        <pc:spChg chg="mod">
          <ac:chgData name="Wayne Kunze" userId="e8abfe49912026f7" providerId="LiveId" clId="{105A7ECD-3897-4610-8097-7F6408EC8FC0}" dt="2018-05-06T20:21:32.067" v="1142" actId="20577"/>
          <ac:spMkLst>
            <pc:docMk/>
            <pc:sldMk cId="3091149631" sldId="285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0:16.706" v="2121" actId="20577"/>
          <ac:spMkLst>
            <pc:docMk/>
            <pc:sldMk cId="3091149631" sldId="285"/>
            <ac:spMk id="3" creationId="{087F0A0D-29DB-4415-BF23-897CA7F2C4B0}"/>
          </ac:spMkLst>
        </pc:spChg>
      </pc:sldChg>
      <pc:sldChg chg="modSp add">
        <pc:chgData name="Wayne Kunze" userId="e8abfe49912026f7" providerId="LiveId" clId="{105A7ECD-3897-4610-8097-7F6408EC8FC0}" dt="2018-05-06T20:31:33.921" v="2122" actId="14"/>
        <pc:sldMkLst>
          <pc:docMk/>
          <pc:sldMk cId="1240527647" sldId="286"/>
        </pc:sldMkLst>
        <pc:spChg chg="mod">
          <ac:chgData name="Wayne Kunze" userId="e8abfe49912026f7" providerId="LiveId" clId="{105A7ECD-3897-4610-8097-7F6408EC8FC0}" dt="2018-05-06T20:24:33.309" v="1463" actId="20577"/>
          <ac:spMkLst>
            <pc:docMk/>
            <pc:sldMk cId="1240527647" sldId="286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1:33.921" v="2122" actId="14"/>
          <ac:spMkLst>
            <pc:docMk/>
            <pc:sldMk cId="1240527647" sldId="286"/>
            <ac:spMk id="3" creationId="{087F0A0D-29DB-4415-BF23-897CA7F2C4B0}"/>
          </ac:spMkLst>
        </pc:spChg>
      </pc:sldChg>
      <pc:sldChg chg="modSp add">
        <pc:chgData name="Wayne Kunze" userId="e8abfe49912026f7" providerId="LiveId" clId="{105A7ECD-3897-4610-8097-7F6408EC8FC0}" dt="2018-05-06T20:37:37.968" v="2561" actId="20577"/>
        <pc:sldMkLst>
          <pc:docMk/>
          <pc:sldMk cId="3952910073" sldId="287"/>
        </pc:sldMkLst>
        <pc:spChg chg="mod">
          <ac:chgData name="Wayne Kunze" userId="e8abfe49912026f7" providerId="LiveId" clId="{105A7ECD-3897-4610-8097-7F6408EC8FC0}" dt="2018-05-06T20:31:59.214" v="2175" actId="20577"/>
          <ac:spMkLst>
            <pc:docMk/>
            <pc:sldMk cId="3952910073" sldId="287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7:37.968" v="2561" actId="20577"/>
          <ac:spMkLst>
            <pc:docMk/>
            <pc:sldMk cId="3952910073" sldId="287"/>
            <ac:spMk id="3" creationId="{087F0A0D-29DB-4415-BF23-897CA7F2C4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4FB5-92CB-409C-9460-1428F6551054}" type="datetimeFigureOut">
              <a:rPr lang="en-US"/>
              <a:t>5/6/2018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70EB-6AAD-41FA-ACDC-2DA4BBCA648C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6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3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0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Dimension Reduction and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High Dimensional Model:</a:t>
            </a:r>
          </a:p>
          <a:p>
            <a:pPr lvl="1"/>
            <a:r>
              <a:rPr lang="en-US" dirty="0"/>
              <a:t>Patients (N) = 24, Genes (P) = 47222, P is three orders of magnitude larger than N</a:t>
            </a:r>
          </a:p>
          <a:p>
            <a:pPr lvl="1"/>
            <a:r>
              <a:rPr lang="en-US" dirty="0"/>
              <a:t>Can’t use standard regression techniques when p &gt;&gt; N</a:t>
            </a:r>
          </a:p>
          <a:p>
            <a:r>
              <a:rPr lang="en-US" dirty="0"/>
              <a:t>“Gene Modules”</a:t>
            </a:r>
          </a:p>
          <a:p>
            <a:pPr lvl="1"/>
            <a:r>
              <a:rPr lang="en-US" dirty="0"/>
              <a:t>Many genes are expressed in groups</a:t>
            </a:r>
          </a:p>
          <a:p>
            <a:pPr lvl="1"/>
            <a:r>
              <a:rPr lang="en-US" dirty="0"/>
              <a:t>These groups of genes are not independent</a:t>
            </a:r>
          </a:p>
          <a:p>
            <a:r>
              <a:rPr lang="en-US" dirty="0"/>
              <a:t>Feature reduction or shrinkage methods may be employed to reduce the model dimension</a:t>
            </a:r>
          </a:p>
          <a:p>
            <a:r>
              <a:rPr lang="en-US" dirty="0"/>
              <a:t>Compare the features present in the reduced models to those identified in the paper as significantly up or down regulated in Psoriasis Patients</a:t>
            </a:r>
          </a:p>
          <a:p>
            <a:pPr lvl="1"/>
            <a:r>
              <a:rPr lang="en-US" dirty="0"/>
              <a:t>Spats2l</a:t>
            </a:r>
          </a:p>
          <a:p>
            <a:pPr lvl="1"/>
            <a:r>
              <a:rPr lang="en-US" dirty="0"/>
              <a:t>Klf6</a:t>
            </a:r>
          </a:p>
          <a:p>
            <a:pPr lvl="1"/>
            <a:r>
              <a:rPr lang="en-US" dirty="0"/>
              <a:t>Sp140</a:t>
            </a:r>
          </a:p>
          <a:p>
            <a:pPr lvl="1"/>
            <a:r>
              <a:rPr lang="en-US" dirty="0" err="1"/>
              <a:t>rora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8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Subset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Best subset is infeasible: 2</a:t>
            </a:r>
            <a:r>
              <a:rPr lang="en-US" baseline="30000" dirty="0"/>
              <a:t>47222</a:t>
            </a:r>
            <a:r>
              <a:rPr lang="en-US" dirty="0"/>
              <a:t> potential models is impossible to analyze</a:t>
            </a:r>
          </a:p>
          <a:p>
            <a:r>
              <a:rPr lang="en-US" dirty="0"/>
              <a:t>Backward stepwise</a:t>
            </a:r>
          </a:p>
          <a:p>
            <a:pPr lvl="1"/>
            <a:r>
              <a:rPr lang="en-US" dirty="0"/>
              <a:t>Start with complete model</a:t>
            </a:r>
          </a:p>
          <a:p>
            <a:pPr lvl="1"/>
            <a:r>
              <a:rPr lang="en-US" dirty="0"/>
              <a:t>Only can be used when P &lt; N</a:t>
            </a:r>
          </a:p>
          <a:p>
            <a:r>
              <a:rPr lang="en-US" dirty="0"/>
              <a:t>Forward Stepwise: O(47222 * 47222) models, large but not impossible</a:t>
            </a:r>
          </a:p>
          <a:p>
            <a:pPr lvl="1"/>
            <a:r>
              <a:rPr lang="en-US" dirty="0"/>
              <a:t>Start with the NULL model (y ~ 1)</a:t>
            </a:r>
          </a:p>
          <a:p>
            <a:pPr lvl="1"/>
            <a:r>
              <a:rPr lang="en-US" dirty="0"/>
              <a:t>Only Forward method (start with null model) works when P &gt; N</a:t>
            </a:r>
          </a:p>
          <a:p>
            <a:pPr lvl="1"/>
            <a:r>
              <a:rPr lang="en-US" dirty="0"/>
              <a:t>May still need to pre-filter genes with very low variation across the 24 samples to execute </a:t>
            </a:r>
          </a:p>
          <a:p>
            <a:pPr lvl="1"/>
            <a:r>
              <a:rPr lang="en-US" dirty="0"/>
              <a:t>Logistic regression model appropriate to classification problem</a:t>
            </a:r>
          </a:p>
          <a:p>
            <a:pPr lvl="1"/>
            <a:r>
              <a:rPr lang="en-US" dirty="0"/>
              <a:t>Scoring method is AIC on the training set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4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Shrinkage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/>
              <a:t>Ridge</a:t>
            </a:r>
          </a:p>
          <a:p>
            <a:pPr lvl="1"/>
            <a:r>
              <a:rPr lang="en-US" dirty="0"/>
              <a:t>Penalty for large coefficients</a:t>
            </a:r>
          </a:p>
          <a:p>
            <a:pPr lvl="1"/>
            <a:r>
              <a:rPr lang="en-US" dirty="0"/>
              <a:t>Doesn’t actually reduce the model dimensions</a:t>
            </a:r>
          </a:p>
          <a:p>
            <a:r>
              <a:rPr lang="en-US" dirty="0"/>
              <a:t>LASSO</a:t>
            </a:r>
          </a:p>
          <a:p>
            <a:pPr lvl="1"/>
            <a:r>
              <a:rPr lang="en-US" dirty="0"/>
              <a:t>Minimizes RSS with a penalty for large/many coefficients</a:t>
            </a:r>
          </a:p>
          <a:p>
            <a:pPr lvl="1"/>
            <a:r>
              <a:rPr lang="en-US" dirty="0"/>
              <a:t>Will reduce many coefficients to 0 </a:t>
            </a:r>
          </a:p>
          <a:p>
            <a:pPr lvl="2"/>
            <a:r>
              <a:rPr lang="en-US" dirty="0"/>
              <a:t>These features  have no effect on the classification</a:t>
            </a:r>
          </a:p>
          <a:p>
            <a:pPr lvl="1"/>
            <a:r>
              <a:rPr lang="en-US" dirty="0"/>
              <a:t>Dependent on the magnitude of the shrinkage factor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Principal components analysis (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/>
              <a:t>Good for reducing high dimensional data</a:t>
            </a:r>
          </a:p>
          <a:p>
            <a:pPr lvl="1"/>
            <a:r>
              <a:rPr lang="en-US" dirty="0"/>
              <a:t>Finds “directions” where the features vary the most</a:t>
            </a:r>
          </a:p>
          <a:p>
            <a:pPr lvl="2"/>
            <a:r>
              <a:rPr lang="en-US" dirty="0"/>
              <a:t>Analyze the coefficients of each principal component to determine significant genes</a:t>
            </a:r>
          </a:p>
          <a:p>
            <a:r>
              <a:rPr lang="en-US" dirty="0"/>
              <a:t>PVE calculation can be used to assess the “goodness” of the </a:t>
            </a:r>
            <a:r>
              <a:rPr lang="en-US"/>
              <a:t>reduced model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1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F91B7C998364987C0CF9615569459" ma:contentTypeVersion="" ma:contentTypeDescription="Create a new document." ma:contentTypeScope="" ma:versionID="e652393aa8643d88c24d9578116ce2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1F0CC-D36D-47A2-A213-DE30848665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E4C31-427B-4226-B57D-E0DD6E550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1ECB39-6B4E-4C1A-9520-8AEF83CC48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713</TotalTime>
  <Words>289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Dimension Reduction and regulation</vt:lpstr>
      <vt:lpstr>Subset methods</vt:lpstr>
      <vt:lpstr>Shrinkage methods</vt:lpstr>
      <vt:lpstr>Principal components analysis (pca)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Pedersen</dc:creator>
  <cp:lastModifiedBy>Wayne Kunze</cp:lastModifiedBy>
  <cp:revision>39</cp:revision>
  <dcterms:created xsi:type="dcterms:W3CDTF">2012-07-27T01:16:44Z</dcterms:created>
  <dcterms:modified xsi:type="dcterms:W3CDTF">2018-05-06T20:37:40Z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0x01010007BF91B7C998364987C0CF9615569459</vt:lpwstr>
  </property>
</Properties>
</file>