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286" r:id="rId6"/>
    <p:sldId id="282" r:id="rId7"/>
    <p:sldId id="284" r:id="rId8"/>
    <p:sldId id="268" r:id="rId9"/>
    <p:sldId id="278" r:id="rId10"/>
    <p:sldId id="285" r:id="rId11"/>
    <p:sldId id="269" r:id="rId12"/>
    <p:sldId id="281" r:id="rId13"/>
    <p:sldId id="270" r:id="rId14"/>
    <p:sldId id="283" r:id="rId15"/>
    <p:sldId id="258" r:id="rId16"/>
    <p:sldId id="279" r:id="rId17"/>
    <p:sldId id="266" r:id="rId18"/>
    <p:sldId id="274" r:id="rId19"/>
    <p:sldId id="277" r:id="rId20"/>
    <p:sldId id="260" r:id="rId21"/>
    <p:sldId id="267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616200"/>
            <a:ext cx="10363198" cy="1470025"/>
          </a:xfrm>
          <a:ln>
            <a:solidFill>
              <a:schemeClr val="lt1"/>
            </a:solidFill>
          </a:ln>
        </p:spPr>
        <p:txBody>
          <a:bodyPr/>
          <a:p>
            <a:pPr lvl="0">
              <a:defRPr/>
            </a:pPr>
            <a:r>
              <a:rPr lang="en-US" altLang="ko-KR" sz="4200" b="1"/>
              <a:t>WIFI RECEIVER</a:t>
            </a:r>
            <a:br>
              <a:rPr lang="en-US" altLang="ko-KR"/>
            </a:br>
            <a:r>
              <a:rPr lang="en-US" altLang="ko-KR" sz="2200"/>
              <a:t>Digital Communication</a:t>
            </a:r>
            <a:endParaRPr lang="en-US" altLang="ko-KR" sz="2200"/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grayscl/>
            <a:lum/>
          </a:blip>
          <a:stretch>
            <a:fillRect/>
          </a:stretch>
        </p:blipFill>
        <p:spPr>
          <a:xfrm>
            <a:off x="322086" y="5953948"/>
            <a:ext cx="1407550" cy="706884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</p:pic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en-US" altLang="ko-KR" sz="1600" b="1"/>
              <a:t>electronic engneering dept.</a:t>
            </a:r>
            <a:endParaRPr lang="en-US" altLang="ko-KR" sz="1600" b="1"/>
          </a:p>
        </p:txBody>
      </p:sp>
      <p:sp>
        <p:nvSpPr>
          <p:cNvPr id="7" name="직사각형 6"/>
          <p:cNvSpPr/>
          <p:nvPr/>
        </p:nvSpPr>
        <p:spPr>
          <a:xfrm>
            <a:off x="2404455" y="3387244"/>
            <a:ext cx="7402140" cy="3223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8425775" y="5548373"/>
            <a:ext cx="3624364" cy="945772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en-US" altLang="ko-KR" sz="1400"/>
              <a:t>Jong Chan Won</a:t>
            </a:r>
            <a:endParaRPr lang="en-US" altLang="ko-KR" sz="1400"/>
          </a:p>
          <a:p>
            <a:pPr lvl="0" algn="r">
              <a:defRPr/>
            </a:pPr>
            <a:r>
              <a:rPr lang="en-US" altLang="ko-KR" sz="1400"/>
              <a:t>201912512 </a:t>
            </a:r>
            <a:endParaRPr lang="en-US" altLang="ko-KR" sz="1400"/>
          </a:p>
          <a:p>
            <a:pPr lvl="0" algn="r">
              <a:defRPr/>
            </a:pPr>
            <a:r>
              <a:rPr lang="en-US" altLang="ko-KR" sz="1400"/>
              <a:t>contact :</a:t>
            </a:r>
            <a:r>
              <a:rPr lang="ko-KR" altLang="en-US" sz="1400"/>
              <a:t> </a:t>
            </a:r>
            <a:r>
              <a:rPr lang="en-US" altLang="ko-KR" sz="1400"/>
              <a:t>wonjc71@gmail.com</a:t>
            </a:r>
            <a:endParaRPr lang="en-US" altLang="ko-KR" sz="1400"/>
          </a:p>
          <a:p>
            <a:pPr lvl="0" algn="r">
              <a:defRPr/>
            </a:pPr>
            <a:r>
              <a:rPr lang="en-US" altLang="ko-KR" sz="1400"/>
              <a:t>010 - 4024 - 8405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8392795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44" y="954667"/>
            <a:ext cx="5993655" cy="581331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6096000" y="1050604"/>
            <a:ext cx="6096000" cy="414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ofdm</a:t>
            </a:r>
            <a:r>
              <a:rPr lang="ko-KR" altLang="en-US" sz="1400"/>
              <a:t> </a:t>
            </a:r>
            <a:r>
              <a:rPr lang="en-US" altLang="ko-KR" sz="1400"/>
              <a:t>demodulation</a:t>
            </a:r>
            <a:r>
              <a:rPr lang="ko-KR" altLang="en-US" sz="1400"/>
              <a:t>과정이다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nfft</a:t>
            </a:r>
            <a:r>
              <a:rPr lang="ko-KR" altLang="en-US" sz="1400"/>
              <a:t>개수만큼의 비트별로 </a:t>
            </a:r>
            <a:r>
              <a:rPr lang="en-US" altLang="ko-KR" sz="1400"/>
              <a:t>fft</a:t>
            </a:r>
            <a:r>
              <a:rPr lang="ko-KR" altLang="en-US" sz="1400"/>
              <a:t>를 진행하여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복호를 진행한다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이때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fft</a:t>
            </a:r>
            <a:r>
              <a:rPr lang="ko-KR" altLang="en-US" sz="1400"/>
              <a:t>알고리즘은 논리회로로 동작하고</a:t>
            </a:r>
            <a:r>
              <a:rPr lang="en-US" altLang="ko-KR" sz="1400"/>
              <a:t>,</a:t>
            </a:r>
            <a:r>
              <a:rPr lang="ko-KR" altLang="en-US" sz="1400"/>
              <a:t> 부동소수점 오차가 발생하기 때문에 복호를 해도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imag. </a:t>
            </a:r>
            <a:r>
              <a:rPr lang="ko-KR" altLang="en-US" sz="1400"/>
              <a:t>성분이 정확히 </a:t>
            </a:r>
            <a:r>
              <a:rPr lang="en-US" altLang="ko-KR" sz="1400"/>
              <a:t>0</a:t>
            </a:r>
            <a:r>
              <a:rPr lang="ko-KR" altLang="en-US" sz="1400"/>
              <a:t>이 되지 않는다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해당 문제를 해결하기 위해 </a:t>
            </a:r>
            <a:r>
              <a:rPr lang="en-US" altLang="ko-KR" sz="1400" b="1"/>
              <a:t>real</a:t>
            </a:r>
            <a:r>
              <a:rPr lang="ko-KR" altLang="en-US" sz="1400"/>
              <a:t> 함수를 통해 </a:t>
            </a:r>
            <a:r>
              <a:rPr lang="en-US" altLang="ko-KR" sz="1400"/>
              <a:t>real. </a:t>
            </a:r>
            <a:r>
              <a:rPr lang="ko-KR" altLang="en-US" sz="1400"/>
              <a:t>축으로 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projection</a:t>
            </a:r>
            <a:r>
              <a:rPr lang="ko-KR" altLang="en-US" sz="1400"/>
              <a:t>시켜준다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해당 과정이 종료 후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level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r>
              <a:rPr lang="ko-KR" altLang="en-US" sz="1400"/>
              <a:t>의 신호에 대해  추가 처리가 필요하다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noise</a:t>
            </a:r>
            <a:r>
              <a:rPr lang="ko-KR" altLang="en-US" sz="1400"/>
              <a:t>가 포함되어있는 상황이고</a:t>
            </a:r>
            <a:r>
              <a:rPr lang="en-US" altLang="ko-KR" sz="1400"/>
              <a:t>, </a:t>
            </a:r>
            <a:r>
              <a:rPr lang="en-US" altLang="ko-KR" sz="1400" b="1"/>
              <a:t>BPSK modulation</a:t>
            </a:r>
            <a:r>
              <a:rPr lang="ko-KR" altLang="en-US" sz="1400"/>
              <a:t>을 사용하는 송수신 시스템이므로</a:t>
            </a:r>
            <a:r>
              <a:rPr lang="en-US" altLang="ko-KR" sz="1400"/>
              <a:t>,</a:t>
            </a:r>
            <a:r>
              <a:rPr lang="ko-KR" altLang="en-US" sz="1400"/>
              <a:t> 신호의 실수값에 대해 </a:t>
            </a:r>
            <a:r>
              <a:rPr lang="en-US" altLang="ko-KR" sz="1400"/>
              <a:t>0</a:t>
            </a:r>
            <a:r>
              <a:rPr lang="ko-KR" altLang="en-US" sz="1400"/>
              <a:t>을 기준으로 </a:t>
            </a:r>
            <a:r>
              <a:rPr lang="en-US" altLang="ko-KR" sz="1400"/>
              <a:t>BPSK</a:t>
            </a:r>
            <a:r>
              <a:rPr lang="ko-KR" altLang="en-US" sz="1400"/>
              <a:t>에서의 </a:t>
            </a:r>
            <a:r>
              <a:rPr lang="en-US" altLang="ko-KR" sz="1400"/>
              <a:t>symbol</a:t>
            </a:r>
            <a:r>
              <a:rPr lang="ko-KR" altLang="en-US" sz="1400"/>
              <a:t> </a:t>
            </a:r>
            <a:r>
              <a:rPr lang="en-US" altLang="ko-KR" sz="1400" b="1"/>
              <a:t>{-1,1}</a:t>
            </a:r>
            <a:r>
              <a:rPr lang="ko-KR" altLang="en-US" sz="1400"/>
              <a:t>로 변환하는과정을 진행한다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level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r>
              <a:rPr lang="ko-KR" altLang="en-US" sz="1400"/>
              <a:t>의 경우는 </a:t>
            </a:r>
            <a:r>
              <a:rPr lang="en-US" altLang="ko-KR" sz="1400"/>
              <a:t>fft</a:t>
            </a:r>
            <a:r>
              <a:rPr lang="ko-KR" altLang="en-US" sz="1400"/>
              <a:t>복호 후</a:t>
            </a:r>
            <a:r>
              <a:rPr lang="en-US" altLang="ko-KR" sz="1400"/>
              <a:t>,</a:t>
            </a:r>
            <a:r>
              <a:rPr lang="ko-KR" altLang="en-US" sz="1400"/>
              <a:t> 신호값의 자료형이 실수형이므로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정수형으로 변환하기 위해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 b="1"/>
              <a:t>round</a:t>
            </a:r>
            <a:r>
              <a:rPr lang="ko-KR" altLang="en-US" sz="1400"/>
              <a:t> 내장함수를 사용하였다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5704346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2652783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#3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BPSK demodulation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level </a:t>
            </a:r>
            <a:r>
              <a:rPr lang="ko-KR" altLang="en-US" sz="1600"/>
              <a:t>이 </a:t>
            </a:r>
            <a:r>
              <a:rPr lang="en-US" altLang="ko-KR" sz="1600"/>
              <a:t>3</a:t>
            </a:r>
            <a:r>
              <a:rPr lang="ko-KR" altLang="en-US" sz="1600"/>
              <a:t>인 </a:t>
            </a:r>
            <a:r>
              <a:rPr lang="en-US" altLang="ko-KR" sz="1600"/>
              <a:t>case</a:t>
            </a:r>
            <a:r>
              <a:rPr lang="ko-KR" altLang="en-US" sz="1600"/>
              <a:t>에만 </a:t>
            </a:r>
            <a:r>
              <a:rPr lang="en-US" altLang="ko-KR" sz="1600"/>
              <a:t>level #5</a:t>
            </a:r>
            <a:r>
              <a:rPr lang="ko-KR" altLang="en-US" sz="1600"/>
              <a:t> 에서 사용한 </a:t>
            </a:r>
            <a:r>
              <a:rPr lang="en-US" altLang="ko-KR" sz="1600"/>
              <a:t>preamble</a:t>
            </a:r>
            <a:r>
              <a:rPr lang="ko-KR" altLang="en-US" sz="1600"/>
              <a:t>제거 방식으로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preamble</a:t>
            </a:r>
            <a:r>
              <a:rPr lang="ko-KR" altLang="en-US" sz="1600"/>
              <a:t>을 찾아서 </a:t>
            </a:r>
            <a:r>
              <a:rPr lang="en-US" altLang="ko-KR" sz="1600"/>
              <a:t>padding</a:t>
            </a:r>
            <a:r>
              <a:rPr lang="ko-KR" altLang="en-US" sz="1600"/>
              <a:t>과 함께 제거해준다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그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BPSK</a:t>
            </a:r>
            <a:r>
              <a:rPr lang="ko-KR" altLang="en-US" sz="1600"/>
              <a:t> </a:t>
            </a:r>
            <a:r>
              <a:rPr lang="en-US" altLang="ko-KR" sz="1600"/>
              <a:t>demodulation</a:t>
            </a:r>
            <a:r>
              <a:rPr lang="ko-KR" altLang="en-US" sz="1600"/>
              <a:t>을 진행해주는데</a:t>
            </a:r>
            <a:r>
              <a:rPr lang="en-US" altLang="ko-KR" sz="1600"/>
              <a:t>,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ko-KR" altLang="en-US" sz="1600"/>
              <a:t>	</a:t>
            </a:r>
            <a:r>
              <a:rPr lang="en-US" altLang="ko-KR" sz="1600"/>
              <a:t>{-1,1}</a:t>
            </a:r>
            <a:r>
              <a:rPr lang="ko-KR" altLang="en-US" sz="1600"/>
              <a:t> ⟹</a:t>
            </a:r>
            <a:r>
              <a:rPr lang="en-US" altLang="ko-KR" sz="1600"/>
              <a:t>{0,1}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ko-KR" altLang="en-US" sz="1600"/>
              <a:t>이와같이 </a:t>
            </a:r>
            <a:r>
              <a:rPr lang="en-US" altLang="ko-KR" sz="1600"/>
              <a:t>mapping</a:t>
            </a:r>
            <a:r>
              <a:rPr lang="ko-KR" altLang="en-US" sz="1600"/>
              <a:t>을 해주기 위해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(signal+1)./2</a:t>
            </a:r>
            <a:r>
              <a:rPr lang="ko-KR" altLang="en-US" sz="1600"/>
              <a:t>와 같이 진행하면 된다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286664" y="2083663"/>
            <a:ext cx="2469207" cy="2355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6664" y="4999869"/>
            <a:ext cx="2484209" cy="4129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interleaving decoding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0833736" y="4632670"/>
            <a:ext cx="922135" cy="36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level #2</a:t>
            </a:r>
            <a:endParaRPr lang="en-US" altLang="ko-KR"/>
          </a:p>
        </p:txBody>
      </p:sp>
      <p:cxnSp>
        <p:nvCxnSpPr>
          <p:cNvPr id="13" name="화살표 12"/>
          <p:cNvCxnSpPr>
            <a:endCxn id="18" idx="0"/>
          </p:cNvCxnSpPr>
          <p:nvPr/>
        </p:nvCxnSpPr>
        <p:spPr>
          <a:xfrm rot="16200000" flipH="1">
            <a:off x="10132150" y="1904355"/>
            <a:ext cx="79323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>
            <a:stCxn id="11" idx="2"/>
          </p:cNvCxnSpPr>
          <p:nvPr/>
        </p:nvCxnSpPr>
        <p:spPr>
          <a:xfrm rot="16200000" flipH="1">
            <a:off x="10179112" y="5762443"/>
            <a:ext cx="69931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stCxn id="19" idx="2"/>
            <a:endCxn id="11" idx="0"/>
          </p:cNvCxnSpPr>
          <p:nvPr/>
        </p:nvCxnSpPr>
        <p:spPr>
          <a:xfrm rot="16200000" flipH="1">
            <a:off x="10112260" y="4583360"/>
            <a:ext cx="83301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10799683" y="1720656"/>
            <a:ext cx="956188" cy="364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level #3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9542424" y="2300973"/>
            <a:ext cx="1972689" cy="112802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only for level 3 :</a:t>
            </a:r>
            <a:endParaRPr lang="en-US" altLang="ko-KR" sz="16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eliminate preamble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42423" y="3759624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BPSK demod.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0" name="화살표 19"/>
          <p:cNvCxnSpPr>
            <a:stCxn id="18" idx="2"/>
            <a:endCxn id="19" idx="0"/>
          </p:cNvCxnSpPr>
          <p:nvPr/>
        </p:nvCxnSpPr>
        <p:spPr>
          <a:xfrm rot="16200000" flipH="1">
            <a:off x="10363456" y="3594312"/>
            <a:ext cx="33062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6974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223" y="955707"/>
            <a:ext cx="5347781" cy="5797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2061" y="955707"/>
            <a:ext cx="5391150" cy="1543050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5872061" y="2700336"/>
            <a:ext cx="6116570" cy="222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level 3</a:t>
            </a:r>
            <a:r>
              <a:rPr lang="ko-KR" altLang="en-US" sz="1400"/>
              <a:t>의 경우도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preamble</a:t>
            </a:r>
            <a:r>
              <a:rPr lang="ko-KR" altLang="en-US" sz="1400"/>
              <a:t>을 찾아줘야한다</a:t>
            </a:r>
            <a:r>
              <a:rPr lang="en-US" altLang="ko-KR" sz="1400"/>
              <a:t>.</a:t>
            </a:r>
            <a:r>
              <a:rPr lang="ko-KR" altLang="en-US" sz="1400"/>
              <a:t> 물론 첫 비트부터 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preamble</a:t>
            </a:r>
            <a:r>
              <a:rPr lang="ko-KR" altLang="en-US" sz="1400"/>
              <a:t>이긴 하지만</a:t>
            </a:r>
            <a:r>
              <a:rPr lang="en-US" altLang="ko-KR" sz="1400"/>
              <a:t>,</a:t>
            </a:r>
            <a:r>
              <a:rPr lang="ko-KR" altLang="en-US" sz="1400"/>
              <a:t> 일반화를 시켜주는 편이 좋아보여 코드를 그대로 넣어주었다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해당 과정이 진행된 후</a:t>
            </a:r>
            <a:r>
              <a:rPr lang="en-US" altLang="ko-KR" sz="1400"/>
              <a:t>,</a:t>
            </a:r>
            <a:r>
              <a:rPr lang="ko-KR" altLang="en-US" sz="1400"/>
              <a:t>  </a:t>
            </a:r>
            <a:r>
              <a:rPr lang="en-US" altLang="ko-KR" sz="1400" b="1"/>
              <a:t>BPSK</a:t>
            </a:r>
            <a:r>
              <a:rPr lang="ko-KR" altLang="en-US" sz="1400" b="1"/>
              <a:t> </a:t>
            </a:r>
            <a:r>
              <a:rPr lang="en-US" altLang="ko-KR" sz="1400" b="1"/>
              <a:t>demoulation</a:t>
            </a:r>
            <a:r>
              <a:rPr lang="ko-KR" altLang="en-US" sz="1400"/>
              <a:t>을 진행해주어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 b="1"/>
              <a:t>	</a:t>
            </a:r>
            <a:endParaRPr lang="en-US" altLang="ko-KR" sz="1400" b="1"/>
          </a:p>
          <a:p>
            <a:pPr lvl="0" algn="l">
              <a:defRPr/>
            </a:pPr>
            <a:r>
              <a:rPr lang="ko-KR" altLang="en-US" sz="1400" b="1"/>
              <a:t>	</a:t>
            </a:r>
            <a:r>
              <a:rPr lang="en-US" altLang="ko-KR" sz="1400" b="1"/>
              <a:t>{-1,1}</a:t>
            </a:r>
            <a:r>
              <a:rPr lang="ko-KR" altLang="en-US" sz="1400" b="1"/>
              <a:t> ⟹ </a:t>
            </a:r>
            <a:r>
              <a:rPr lang="en-US" altLang="ko-KR" sz="1400" b="1"/>
              <a:t>{0,1}</a:t>
            </a:r>
            <a:endParaRPr lang="en-US" altLang="ko-KR" sz="1400" b="1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으로 </a:t>
            </a:r>
            <a:r>
              <a:rPr lang="en-US" altLang="ko-KR" sz="1400"/>
              <a:t>mapping</a:t>
            </a:r>
            <a:r>
              <a:rPr lang="ko-KR" altLang="en-US" sz="1400"/>
              <a:t>시켜주는 과정을 진행하였다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07644228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6"/>
            <a:ext cx="10823237" cy="3805309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#2</a:t>
            </a:r>
            <a:r>
              <a:rPr lang="ko-KR" altLang="en-US" sz="2000"/>
              <a:t> </a:t>
            </a:r>
            <a:r>
              <a:rPr lang="en-US" altLang="ko-KR" sz="2000"/>
              <a:t>: interleaving decoding</a:t>
            </a:r>
            <a:endParaRPr lang="en-US" altLang="ko-KR" sz="20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해당 </a:t>
            </a:r>
            <a:r>
              <a:rPr lang="en-US" altLang="ko-KR" sz="1600"/>
              <a:t>level</a:t>
            </a:r>
            <a:r>
              <a:rPr lang="ko-KR" altLang="en-US" sz="1600"/>
              <a:t>에서는 </a:t>
            </a:r>
            <a:r>
              <a:rPr lang="en-US" altLang="ko-KR" sz="1600"/>
              <a:t>interleaving</a:t>
            </a:r>
            <a:r>
              <a:rPr lang="ko-KR" altLang="en-US" sz="1600"/>
              <a:t>을 적용한 </a:t>
            </a:r>
            <a:r>
              <a:rPr lang="en-US" altLang="ko-KR" sz="1600"/>
              <a:t>datastream </a:t>
            </a:r>
            <a:r>
              <a:rPr lang="ko-KR" altLang="en-US" sz="1600"/>
              <a:t>을 원상복구 해야한다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만일 </a:t>
            </a:r>
            <a:r>
              <a:rPr lang="en-US" altLang="ko-KR" sz="1600"/>
              <a:t>64bits</a:t>
            </a:r>
            <a:r>
              <a:rPr lang="ko-KR" altLang="en-US" sz="1600"/>
              <a:t>의 </a:t>
            </a:r>
            <a:r>
              <a:rPr lang="en-US" altLang="ko-KR" sz="1600"/>
              <a:t>data set</a:t>
            </a:r>
            <a:r>
              <a:rPr lang="ko-KR" altLang="en-US" sz="1600"/>
              <a:t>에 대해서</a:t>
            </a:r>
            <a:r>
              <a:rPr lang="en-US" altLang="ko-KR" sz="1600"/>
              <a:t>, element</a:t>
            </a:r>
            <a:r>
              <a:rPr lang="ko-KR" altLang="en-US" sz="1600"/>
              <a:t>를 </a:t>
            </a:r>
            <a:r>
              <a:rPr lang="en-US" altLang="ko-KR" sz="1600"/>
              <a:t>16</a:t>
            </a:r>
            <a:r>
              <a:rPr lang="ko-KR" altLang="en-US" sz="1600"/>
              <a:t>개씩 </a:t>
            </a:r>
            <a:r>
              <a:rPr lang="en-US" altLang="ko-KR" sz="1600"/>
              <a:t>4set</a:t>
            </a:r>
            <a:r>
              <a:rPr lang="ko-KR" altLang="en-US" sz="1600"/>
              <a:t>으로 구분하여 </a:t>
            </a: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interleaving </a:t>
            </a:r>
            <a:r>
              <a:rPr lang="ko-KR" altLang="en-US" sz="1600"/>
              <a:t>하는 경우를 생각해보자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해당 경우에 대해서는 </a:t>
            </a:r>
            <a:r>
              <a:rPr lang="en-US" altLang="ko-KR" sz="1600"/>
              <a:t>16 == 4^n</a:t>
            </a:r>
            <a:r>
              <a:rPr lang="ko-KR" altLang="en-US" sz="1600"/>
              <a:t>의</a:t>
            </a:r>
            <a:r>
              <a:rPr lang="en-US" altLang="ko-KR" sz="1600"/>
              <a:t> n</a:t>
            </a:r>
            <a:r>
              <a:rPr lang="ko-KR" altLang="en-US" sz="1600"/>
              <a:t>만큼의 인터리빙 횟수를 반복해주면 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예를 들어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16bits</a:t>
            </a:r>
            <a:r>
              <a:rPr lang="ko-KR" altLang="en-US" sz="1600"/>
              <a:t>의 </a:t>
            </a:r>
            <a:r>
              <a:rPr lang="en-US" altLang="ko-KR" sz="1600"/>
              <a:t>datasteam</a:t>
            </a:r>
            <a:r>
              <a:rPr lang="ko-KR" altLang="en-US" sz="1600"/>
              <a:t>에 대해서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element 4</a:t>
            </a:r>
            <a:r>
              <a:rPr lang="ko-KR" altLang="en-US" sz="1600"/>
              <a:t>개씩 </a:t>
            </a:r>
            <a:r>
              <a:rPr lang="en-US" altLang="ko-KR" sz="1600"/>
              <a:t>4</a:t>
            </a:r>
            <a:r>
              <a:rPr lang="ko-KR" altLang="en-US" sz="1600"/>
              <a:t>개의 </a:t>
            </a:r>
            <a:r>
              <a:rPr lang="en-US" altLang="ko-KR" sz="1600"/>
              <a:t>subset</a:t>
            </a:r>
            <a:r>
              <a:rPr lang="ko-KR" altLang="en-US" sz="1600"/>
              <a:t>으로 나누게 된다면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ko-KR" altLang="en-US" sz="1600"/>
          </a:p>
          <a:p>
            <a:pPr lvl="0" algn="l">
              <a:defRPr/>
            </a:pPr>
            <a:r>
              <a:rPr lang="ko-KR" altLang="en-US" sz="1600"/>
              <a:t>기존의 </a:t>
            </a:r>
            <a:r>
              <a:rPr lang="en-US" altLang="ko-KR" sz="1600"/>
              <a:t>interleaving </a:t>
            </a:r>
            <a:r>
              <a:rPr lang="ko-KR" altLang="en-US" sz="1600"/>
              <a:t>방식을 다시 실행함으로서 </a:t>
            </a:r>
            <a:endParaRPr lang="ko-KR" altLang="en-US" sz="1600"/>
          </a:p>
          <a:p>
            <a:pPr lvl="0" algn="l">
              <a:defRPr/>
            </a:pPr>
            <a:r>
              <a:rPr lang="ko-KR" altLang="en-US" sz="1600"/>
              <a:t>원래의 </a:t>
            </a:r>
            <a:r>
              <a:rPr lang="en-US" altLang="ko-KR" sz="1600"/>
              <a:t>datastream</a:t>
            </a:r>
            <a:r>
              <a:rPr lang="ko-KR" altLang="en-US" sz="1600"/>
              <a:t>으로 </a:t>
            </a:r>
            <a:r>
              <a:rPr lang="en-US" altLang="ko-KR" sz="1600"/>
              <a:t>decoding</a:t>
            </a:r>
            <a:r>
              <a:rPr lang="ko-KR" altLang="en-US" sz="1600"/>
              <a:t>이 가능하게 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추가적인 설명은 코드를 통해 진행해보도록 하겠다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286665" y="2670157"/>
            <a:ext cx="2469207" cy="758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interleaving decoding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34923" y="4125480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viterbi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01667" y="3916175"/>
            <a:ext cx="2469206" cy="8258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10833735" y="3541254"/>
            <a:ext cx="937137" cy="359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level #1</a:t>
            </a:r>
            <a:endParaRPr lang="en-US" altLang="ko-KR"/>
          </a:p>
        </p:txBody>
      </p:sp>
      <p:cxnSp>
        <p:nvCxnSpPr>
          <p:cNvPr id="14" name="화살표 13"/>
          <p:cNvCxnSpPr>
            <a:endCxn id="9" idx="0"/>
          </p:cNvCxnSpPr>
          <p:nvPr/>
        </p:nvCxnSpPr>
        <p:spPr>
          <a:xfrm rot="16200000" flipH="1" flipV="1">
            <a:off x="10204048" y="2352935"/>
            <a:ext cx="634442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stCxn id="10" idx="2"/>
          </p:cNvCxnSpPr>
          <p:nvPr/>
        </p:nvCxnSpPr>
        <p:spPr>
          <a:xfrm rot="16200000" flipH="1" flipV="1">
            <a:off x="10026892" y="5027082"/>
            <a:ext cx="988752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9" idx="2"/>
            <a:endCxn id="10" idx="0"/>
          </p:cNvCxnSpPr>
          <p:nvPr/>
        </p:nvCxnSpPr>
        <p:spPr>
          <a:xfrm rot="16200000" flipH="1" flipV="1">
            <a:off x="10173029" y="3777239"/>
            <a:ext cx="696479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10814684" y="2310553"/>
            <a:ext cx="941187" cy="364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level #2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49343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825" y="1166609"/>
            <a:ext cx="5381625" cy="3248025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405825" y="4814481"/>
            <a:ext cx="6288831" cy="72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400"/>
              <a:t>➔ 맨 처음 설명한 </a:t>
            </a:r>
            <a:r>
              <a:rPr lang="en-US" altLang="ko-KR" sz="1400"/>
              <a:t>interleaving </a:t>
            </a:r>
            <a:r>
              <a:rPr lang="ko-KR" altLang="en-US" sz="1400"/>
              <a:t>복원 과정으로</a:t>
            </a:r>
            <a:r>
              <a:rPr lang="en-US" altLang="ko-KR" sz="1400"/>
              <a:t>,</a:t>
            </a:r>
            <a:r>
              <a:rPr lang="ko-KR" altLang="en-US" sz="1400"/>
              <a:t> 앞전에 설명한 내용과 일치한다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for</a:t>
            </a:r>
            <a:r>
              <a:rPr lang="ko-KR" altLang="en-US" sz="1400"/>
              <a:t>문을 통해 </a:t>
            </a:r>
            <a:r>
              <a:rPr lang="en-US" altLang="ko-KR" sz="1400"/>
              <a:t>iteration</a:t>
            </a:r>
            <a:r>
              <a:rPr lang="ko-KR" altLang="en-US" sz="1400"/>
              <a:t>을 진행시켜주었다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70539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6"/>
            <a:ext cx="10823237" cy="430060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#1 : Turbo-coding ; solve by viterbi algorithm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/>
              <a:t>해당 문제는 </a:t>
            </a:r>
            <a:r>
              <a:rPr lang="en-US" altLang="ko-KR"/>
              <a:t>MATLAB</a:t>
            </a:r>
            <a:r>
              <a:rPr lang="ko-KR" altLang="en-US"/>
              <a:t>의 </a:t>
            </a:r>
            <a:r>
              <a:rPr lang="en-US" altLang="ko-KR"/>
              <a:t>communication Toolbox</a:t>
            </a:r>
            <a:r>
              <a:rPr lang="ko-KR" altLang="en-US"/>
              <a:t>의</a:t>
            </a:r>
            <a:endParaRPr lang="ko-KR" altLang="en-US"/>
          </a:p>
          <a:p>
            <a:pPr lvl="0" algn="l">
              <a:defRPr/>
            </a:pPr>
            <a:r>
              <a:rPr lang="en-US" altLang="ko-KR"/>
              <a:t>‘vitdec’ function</a:t>
            </a:r>
            <a:r>
              <a:rPr lang="ko-KR" altLang="en-US"/>
              <a:t>을 사용하여 해결할 수 있다</a:t>
            </a:r>
            <a:r>
              <a:rPr lang="en-US" altLang="ko-KR"/>
              <a:t>.</a:t>
            </a:r>
            <a:endParaRPr lang="en-US" altLang="ko-KR"/>
          </a:p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viterbi algorithm</a:t>
            </a:r>
            <a:r>
              <a:rPr lang="ko-KR" altLang="en-US"/>
              <a:t>적용에 앞서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message </a:t>
            </a:r>
            <a:r>
              <a:rPr lang="ko-KR" altLang="en-US"/>
              <a:t>뒤에 붙은 </a:t>
            </a:r>
            <a:r>
              <a:rPr lang="en-US" altLang="ko-KR"/>
              <a:t>zero-padding</a:t>
            </a:r>
            <a:r>
              <a:rPr lang="ko-KR" altLang="en-US"/>
              <a:t>을 제거해 줘야 한다</a:t>
            </a:r>
            <a:r>
              <a:rPr lang="en-US" altLang="ko-KR"/>
              <a:t>.</a:t>
            </a:r>
            <a:endParaRPr lang="en-US" altLang="ko-KR"/>
          </a:p>
          <a:p>
            <a:pPr lvl="0" algn="l">
              <a:defRPr/>
            </a:pPr>
            <a:r>
              <a:rPr lang="en-US" altLang="ko-KR"/>
              <a:t>level #3</a:t>
            </a:r>
            <a:r>
              <a:rPr lang="ko-KR" altLang="en-US"/>
              <a:t>이상의 송신 신호에 대해서는 </a:t>
            </a:r>
            <a:r>
              <a:rPr lang="en-US" altLang="ko-KR"/>
              <a:t>BPSK demodulation</a:t>
            </a:r>
            <a:r>
              <a:rPr lang="ko-KR" altLang="en-US"/>
              <a:t>과정에서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노이즈 또한 </a:t>
            </a:r>
            <a:r>
              <a:rPr lang="en-US" altLang="ko-KR"/>
              <a:t>±1</a:t>
            </a:r>
            <a:r>
              <a:rPr lang="ko-KR" altLang="en-US"/>
              <a:t>의 값을 가지게 된다</a:t>
            </a:r>
            <a:r>
              <a:rPr lang="en-US" altLang="ko-KR"/>
              <a:t>.</a:t>
            </a:r>
            <a:endParaRPr lang="en-US" altLang="ko-KR"/>
          </a:p>
          <a:p>
            <a:pPr lvl="0" algn="l">
              <a:defRPr/>
            </a:pPr>
            <a:endParaRPr lang="en-US" altLang="ko-KR"/>
          </a:p>
          <a:p>
            <a:pPr lvl="0" algn="l">
              <a:defRPr/>
            </a:pPr>
            <a:r>
              <a:rPr lang="en-US" altLang="ko-KR"/>
              <a:t>-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해당 문제를 해결하기 위해서는 </a:t>
            </a:r>
            <a:r>
              <a:rPr lang="en-US" altLang="ko-KR"/>
              <a:t>message</a:t>
            </a:r>
            <a:r>
              <a:rPr lang="ko-KR" altLang="en-US"/>
              <a:t>앞에 추가했던 </a:t>
            </a:r>
            <a:endParaRPr lang="en-US" altLang="ko-KR"/>
          </a:p>
          <a:p>
            <a:pPr lvl="0" algn="l">
              <a:defRPr/>
            </a:pPr>
            <a:r>
              <a:rPr lang="en-US" altLang="ko-KR"/>
              <a:t>length </a:t>
            </a:r>
            <a:r>
              <a:rPr lang="ko-KR" altLang="en-US"/>
              <a:t>정보를 복원해내야 한다</a:t>
            </a:r>
            <a:r>
              <a:rPr lang="en-US" altLang="ko-KR"/>
              <a:t>.</a:t>
            </a:r>
            <a:endParaRPr lang="en-US" altLang="ko-KR"/>
          </a:p>
          <a:p>
            <a:pPr lvl="0" algn="l">
              <a:defRPr/>
            </a:pPr>
            <a:endParaRPr lang="en-US" altLang="ko-KR"/>
          </a:p>
          <a:p>
            <a:pPr lvl="0" algn="l">
              <a:defRPr/>
            </a:pPr>
            <a:endParaRPr lang="en-US" altLang="ko-KR"/>
          </a:p>
          <a:p>
            <a:pPr lvl="0" algn="l">
              <a:defRPr/>
            </a:pPr>
            <a:endParaRPr lang="en-US" altLang="ko-KR"/>
          </a:p>
          <a:p>
            <a:pPr lvl="0" algn="l">
              <a:defRPr/>
            </a:pP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34928" y="3717060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viterbi algorithm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34928" y="4466900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binary to ASCII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34928" y="2519292"/>
            <a:ext cx="1972689" cy="9097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message length :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eliminate zero-padding at end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2143" y="2312689"/>
            <a:ext cx="2469206" cy="280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10828018" y="1953085"/>
            <a:ext cx="942856" cy="3596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level #1</a:t>
            </a:r>
            <a:endParaRPr lang="en-US" altLang="ko-KR"/>
          </a:p>
        </p:txBody>
      </p:sp>
      <p:cxnSp>
        <p:nvCxnSpPr>
          <p:cNvPr id="15" name="화살표 14"/>
          <p:cNvCxnSpPr>
            <a:stCxn id="11" idx="2"/>
            <a:endCxn id="9" idx="0"/>
          </p:cNvCxnSpPr>
          <p:nvPr/>
        </p:nvCxnSpPr>
        <p:spPr>
          <a:xfrm rot="16200000" flipH="1" flipV="1">
            <a:off x="10377248" y="3573026"/>
            <a:ext cx="288060" cy="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10" idx="2"/>
          </p:cNvCxnSpPr>
          <p:nvPr/>
        </p:nvCxnSpPr>
        <p:spPr>
          <a:xfrm rot="16200000" flipH="1">
            <a:off x="10251008" y="5144394"/>
            <a:ext cx="546001" cy="547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>
            <a:stCxn id="9" idx="2"/>
            <a:endCxn id="10" idx="0"/>
          </p:cNvCxnSpPr>
          <p:nvPr/>
        </p:nvCxnSpPr>
        <p:spPr>
          <a:xfrm rot="16200000" flipH="1">
            <a:off x="10349966" y="4295594"/>
            <a:ext cx="342611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 rot="16200000" flipH="1">
            <a:off x="10240904" y="2233451"/>
            <a:ext cx="566207" cy="54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464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174" y="1021974"/>
            <a:ext cx="5398744" cy="5638859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5556918" y="1050604"/>
            <a:ext cx="6635082" cy="521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400"/>
              <a:t>➔ 전체 신호를 </a:t>
            </a:r>
            <a:r>
              <a:rPr lang="en-US" altLang="ko-KR" sz="1400"/>
              <a:t>viterbi algorithm</a:t>
            </a:r>
            <a:r>
              <a:rPr lang="ko-KR" altLang="en-US" sz="1400"/>
              <a:t>을 통해 복원하기 위해서</a:t>
            </a:r>
            <a:r>
              <a:rPr lang="en-US" altLang="ko-KR" sz="1400"/>
              <a:t>,</a:t>
            </a:r>
            <a:r>
              <a:rPr lang="ko-KR" altLang="en-US" sz="1400"/>
              <a:t> 먼저 정확한 </a:t>
            </a:r>
            <a:r>
              <a:rPr lang="en-US" altLang="ko-KR" sz="1400"/>
              <a:t>message </a:t>
            </a:r>
            <a:r>
              <a:rPr lang="ko-KR" altLang="en-US" sz="1400"/>
              <a:t>신호만을 추출해내야 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message signal </a:t>
            </a:r>
            <a:r>
              <a:rPr lang="ko-KR" altLang="en-US" sz="1400"/>
              <a:t>앞에 </a:t>
            </a:r>
            <a:r>
              <a:rPr lang="en-US" altLang="ko-KR" sz="1400"/>
              <a:t>message length</a:t>
            </a:r>
            <a:r>
              <a:rPr lang="ko-KR" altLang="en-US" sz="1400"/>
              <a:t>에 대한 정보가 </a:t>
            </a:r>
            <a:r>
              <a:rPr lang="en-US" altLang="ko-KR" sz="1400"/>
              <a:t>64 bits</a:t>
            </a:r>
            <a:r>
              <a:rPr lang="ko-KR" altLang="en-US" sz="1400"/>
              <a:t>로 들어있다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즉</a:t>
            </a:r>
            <a:r>
              <a:rPr lang="en-US" altLang="ko-KR" sz="1400"/>
              <a:t>,</a:t>
            </a:r>
            <a:r>
              <a:rPr lang="ko-KR" altLang="en-US" sz="1400"/>
              <a:t> 해당 비트를 </a:t>
            </a:r>
            <a:r>
              <a:rPr lang="en-US" altLang="ko-KR" sz="1400"/>
              <a:t>10</a:t>
            </a:r>
            <a:r>
              <a:rPr lang="ko-KR" altLang="en-US" sz="1400"/>
              <a:t>진수로 변환하여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message </a:t>
            </a:r>
            <a:r>
              <a:rPr lang="ko-KR" altLang="en-US" sz="1400"/>
              <a:t>구간을 선택한다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message</a:t>
            </a:r>
            <a:r>
              <a:rPr lang="ko-KR" altLang="en-US" sz="1400"/>
              <a:t>구간을 선택한 후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viterbi algorithm(</a:t>
            </a:r>
            <a:r>
              <a:rPr lang="en-US" altLang="ko-KR" sz="1400" b="1"/>
              <a:t>vitdec</a:t>
            </a:r>
            <a:r>
              <a:rPr lang="en-US" altLang="ko-KR" sz="1400"/>
              <a:t> </a:t>
            </a:r>
            <a:r>
              <a:rPr lang="ko-KR" altLang="en-US" sz="1400"/>
              <a:t>함수</a:t>
            </a:r>
            <a:r>
              <a:rPr lang="en-US" altLang="ko-KR" sz="1400"/>
              <a:t>)</a:t>
            </a:r>
            <a:r>
              <a:rPr lang="ko-KR" altLang="en-US" sz="1400"/>
              <a:t>을 통해서 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신호 복호를 진행한다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1" algn="l">
              <a:defRPr/>
            </a:pPr>
            <a:r>
              <a:rPr lang="en-US" altLang="ko-KR" sz="1400" i="1"/>
              <a:t>traceback </a:t>
            </a:r>
            <a:r>
              <a:rPr lang="ko-KR" altLang="en-US" sz="1400" i="1"/>
              <a:t>은 </a:t>
            </a:r>
            <a:r>
              <a:rPr lang="en-US" altLang="ko-KR" sz="1400" i="1"/>
              <a:t>Trellis </a:t>
            </a:r>
            <a:r>
              <a:rPr lang="ko-KR" altLang="en-US" sz="1400" i="1"/>
              <a:t>의 </a:t>
            </a:r>
            <a:r>
              <a:rPr lang="en-US" altLang="ko-KR" sz="1400" i="1"/>
              <a:t>3</a:t>
            </a:r>
            <a:r>
              <a:rPr lang="ko-KR" altLang="en-US" sz="1400" i="1"/>
              <a:t> </a:t>
            </a:r>
            <a:r>
              <a:rPr lang="en-US" altLang="ko-KR" sz="1400" i="1"/>
              <a:t>~</a:t>
            </a:r>
            <a:r>
              <a:rPr lang="ko-KR" altLang="en-US" sz="1400" i="1"/>
              <a:t> </a:t>
            </a:r>
            <a:r>
              <a:rPr lang="en-US" altLang="ko-KR" sz="1400" i="1"/>
              <a:t>5</a:t>
            </a:r>
            <a:r>
              <a:rPr lang="ko-KR" altLang="en-US" sz="1400" i="1"/>
              <a:t>배정도의 수치로 선택</a:t>
            </a:r>
            <a:endParaRPr lang="ko-KR" altLang="en-US" sz="1400" i="1"/>
          </a:p>
          <a:p>
            <a:pPr lvl="1" algn="l">
              <a:defRPr/>
            </a:pPr>
            <a:r>
              <a:rPr lang="en-US" altLang="ko-KR" sz="1400" i="1"/>
              <a:t>operating mode</a:t>
            </a:r>
            <a:r>
              <a:rPr lang="ko-KR" altLang="en-US" sz="1400" i="1"/>
              <a:t>는 </a:t>
            </a:r>
            <a:r>
              <a:rPr lang="en-US" altLang="ko-KR" sz="1400" i="1"/>
              <a:t>‘trunc’</a:t>
            </a:r>
            <a:r>
              <a:rPr lang="ko-KR" altLang="en-US" sz="1400" i="1"/>
              <a:t>로 </a:t>
            </a:r>
            <a:endParaRPr lang="ko-KR" altLang="en-US" sz="1400" i="1"/>
          </a:p>
          <a:p>
            <a:pPr lvl="1" algn="l">
              <a:defRPr/>
            </a:pPr>
            <a:r>
              <a:rPr lang="en-US" altLang="ko-KR" sz="1400" i="1"/>
              <a:t>hard : </a:t>
            </a:r>
            <a:r>
              <a:rPr lang="ko-KR" altLang="en-US" sz="1400" i="1"/>
              <a:t>경판정 추정</a:t>
            </a:r>
            <a:r>
              <a:rPr lang="en-US" altLang="ko-KR" sz="1400" i="1"/>
              <a:t>,</a:t>
            </a:r>
            <a:r>
              <a:rPr lang="ko-KR" altLang="en-US" sz="1400" i="1"/>
              <a:t> 신호를 </a:t>
            </a:r>
            <a:r>
              <a:rPr lang="en-US" altLang="ko-KR" sz="1400" i="1"/>
              <a:t>quantization</a:t>
            </a:r>
            <a:r>
              <a:rPr lang="ko-KR" altLang="en-US" sz="1400" i="1"/>
              <a:t>된 </a:t>
            </a:r>
            <a:r>
              <a:rPr lang="en-US" altLang="ko-KR" sz="1400" i="1"/>
              <a:t>signal level</a:t>
            </a:r>
            <a:r>
              <a:rPr lang="ko-KR" altLang="en-US" sz="1400" i="1"/>
              <a:t>의 </a:t>
            </a:r>
            <a:r>
              <a:rPr lang="en-US" altLang="ko-KR" sz="1400" i="1"/>
              <a:t>state</a:t>
            </a:r>
            <a:r>
              <a:rPr lang="ko-KR" altLang="en-US" sz="1400" i="1"/>
              <a:t>로 나눈다</a:t>
            </a:r>
            <a:r>
              <a:rPr lang="en-US" altLang="ko-KR" sz="1400" i="1"/>
              <a:t>(</a:t>
            </a:r>
            <a:r>
              <a:rPr lang="ko-KR" altLang="en-US" sz="1400" i="1"/>
              <a:t>경판정</a:t>
            </a:r>
            <a:r>
              <a:rPr lang="en-US" altLang="ko-KR" sz="1400" i="1"/>
              <a:t>)</a:t>
            </a:r>
            <a:endParaRPr lang="en-US" altLang="ko-KR" sz="1400" i="1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➔ 이때</a:t>
            </a:r>
            <a:r>
              <a:rPr lang="en-US" altLang="ko-KR" sz="1400"/>
              <a:t>,</a:t>
            </a:r>
            <a:r>
              <a:rPr lang="ko-KR" altLang="en-US" sz="1400"/>
              <a:t> 출력비트 자체가 </a:t>
            </a:r>
            <a:r>
              <a:rPr lang="en-US" altLang="ko-KR" sz="1400"/>
              <a:t>string type</a:t>
            </a:r>
            <a:r>
              <a:rPr lang="ko-KR" altLang="en-US" sz="1400"/>
              <a:t>으로 출력되고</a:t>
            </a:r>
            <a:r>
              <a:rPr lang="en-US" altLang="ko-KR" sz="1400"/>
              <a:t>,</a:t>
            </a:r>
            <a:r>
              <a:rPr lang="ko-KR" altLang="en-US" sz="1400"/>
              <a:t> 사이 비트마다 이격이 되어있다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해당 이격을</a:t>
            </a:r>
            <a:r>
              <a:rPr lang="en-US" altLang="ko-KR" sz="1400"/>
              <a:t> erase</a:t>
            </a:r>
            <a:r>
              <a:rPr lang="ko-KR" altLang="en-US" sz="1400"/>
              <a:t> 함수를 통해 공백을 </a:t>
            </a:r>
            <a:r>
              <a:rPr lang="en-US" altLang="ko-KR" sz="1400"/>
              <a:t>(‘</a:t>
            </a:r>
            <a:r>
              <a:rPr lang="ko-KR" altLang="en-US" sz="1400"/>
              <a:t> </a:t>
            </a:r>
            <a:r>
              <a:rPr lang="en-US" altLang="ko-KR" sz="1400"/>
              <a:t>’)</a:t>
            </a:r>
            <a:r>
              <a:rPr lang="ko-KR" altLang="en-US" sz="1400"/>
              <a:t>제거해준다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만일 전체 </a:t>
            </a:r>
            <a:r>
              <a:rPr lang="en-US" altLang="ko-KR" sz="1400"/>
              <a:t>message</a:t>
            </a:r>
            <a:r>
              <a:rPr lang="ko-KR" altLang="en-US" sz="1400"/>
              <a:t>의 뒤에 추가적인 의미없는 공백이 존재할 수 있기 때문에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해당 공백을 제거해준다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➔ 이때</a:t>
            </a:r>
            <a:r>
              <a:rPr lang="en-US" altLang="ko-KR" sz="1400"/>
              <a:t>,</a:t>
            </a:r>
            <a:r>
              <a:rPr lang="ko-KR" altLang="en-US" sz="1400"/>
              <a:t> 전체 </a:t>
            </a:r>
            <a:r>
              <a:rPr lang="en-US" altLang="ko-KR" sz="1400"/>
              <a:t>stream</a:t>
            </a:r>
            <a:r>
              <a:rPr lang="ko-KR" altLang="en-US" sz="1400"/>
              <a:t>을 </a:t>
            </a:r>
            <a:r>
              <a:rPr lang="en-US" altLang="ko-KR" sz="1400"/>
              <a:t>8bits </a:t>
            </a:r>
            <a:r>
              <a:rPr lang="ko-KR" altLang="en-US" sz="1400"/>
              <a:t>씩 끊어서 </a:t>
            </a:r>
            <a:r>
              <a:rPr lang="en-US" altLang="ko-KR" sz="1400"/>
              <a:t>ASCII value</a:t>
            </a:r>
            <a:r>
              <a:rPr lang="ko-KR" altLang="en-US" sz="1400"/>
              <a:t>로 변경해줘야 하기 때문에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n by 8 matrix form</a:t>
            </a:r>
            <a:r>
              <a:rPr lang="ko-KR" altLang="en-US" sz="1400"/>
              <a:t>으로 변경해준 후</a:t>
            </a:r>
            <a:r>
              <a:rPr lang="en-US" altLang="ko-KR" sz="1400"/>
              <a:t>,</a:t>
            </a:r>
            <a:r>
              <a:rPr lang="ko-KR" altLang="en-US" sz="1400"/>
              <a:t> 각 </a:t>
            </a:r>
            <a:r>
              <a:rPr lang="en-US" altLang="ko-KR" sz="1400"/>
              <a:t>row</a:t>
            </a:r>
            <a:r>
              <a:rPr lang="ko-KR" altLang="en-US" sz="1400"/>
              <a:t>에 대해서 </a:t>
            </a:r>
            <a:r>
              <a:rPr lang="en-US" altLang="ko-KR" sz="1400"/>
              <a:t>ASCII</a:t>
            </a:r>
            <a:r>
              <a:rPr lang="ko-KR" altLang="en-US" sz="1400"/>
              <a:t> </a:t>
            </a:r>
            <a:r>
              <a:rPr lang="en-US" altLang="ko-KR" sz="1400"/>
              <a:t>value</a:t>
            </a:r>
            <a:r>
              <a:rPr lang="ko-KR" altLang="en-US" sz="1400"/>
              <a:t>로 변경해주는 과정이 필요하다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해당 과정을 거치면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wifitransmitter</a:t>
            </a:r>
            <a:r>
              <a:rPr lang="ko-KR" altLang="en-US" sz="1400"/>
              <a:t>에서 보낸 </a:t>
            </a:r>
            <a:r>
              <a:rPr lang="en-US" altLang="ko-KR" sz="1400"/>
              <a:t>message </a:t>
            </a:r>
            <a:r>
              <a:rPr lang="ko-KR" altLang="en-US" sz="1400"/>
              <a:t>신호를 얻을 수 있다</a:t>
            </a:r>
            <a:endParaRPr lang="ko-KR" altLang="en-US" sz="1400"/>
          </a:p>
        </p:txBody>
      </p:sp>
      <p:cxnSp>
        <p:nvCxnSpPr>
          <p:cNvPr id="21" name="화살표 20"/>
          <p:cNvCxnSpPr/>
          <p:nvPr/>
        </p:nvCxnSpPr>
        <p:spPr>
          <a:xfrm flipV="1">
            <a:off x="3569039" y="2096513"/>
            <a:ext cx="2136131" cy="7495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/>
          <p:nvPr/>
        </p:nvCxnSpPr>
        <p:spPr>
          <a:xfrm>
            <a:off x="2857546" y="5501052"/>
            <a:ext cx="2847624" cy="31426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/>
          <p:nvPr/>
        </p:nvCxnSpPr>
        <p:spPr>
          <a:xfrm>
            <a:off x="3287131" y="4407631"/>
            <a:ext cx="2551695" cy="718642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04386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092284"/>
            <a:ext cx="10823237" cy="36492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#4 </a:t>
            </a:r>
            <a:r>
              <a:rPr lang="ko-KR" altLang="en-US" sz="2000"/>
              <a:t>와 </a:t>
            </a:r>
            <a:r>
              <a:rPr lang="en-US" altLang="ko-KR" sz="2000"/>
              <a:t>level #5</a:t>
            </a:r>
            <a:r>
              <a:rPr lang="ko-KR" altLang="en-US" sz="2000"/>
              <a:t>의 송신 신호에 대한 간략한 분석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[level #4]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plot</a:t>
            </a:r>
            <a:r>
              <a:rPr lang="ko-KR" altLang="en-US" sz="1400"/>
              <a:t>하게 되는 신호의 원래 메세지는 다음과 같다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'Hi there, my name is JcWon and 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it is the fisrt test message for wifi receiver using ofdm...!'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위의 메세지를 </a:t>
            </a:r>
            <a:r>
              <a:rPr lang="en-US" altLang="ko-KR" sz="1400"/>
              <a:t>level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r>
              <a:rPr lang="ko-KR" altLang="en-US" sz="1400"/>
              <a:t>의 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zero-padding</a:t>
            </a:r>
            <a:r>
              <a:rPr lang="ko-KR" altLang="en-US" sz="1400"/>
              <a:t>과 </a:t>
            </a:r>
            <a:r>
              <a:rPr lang="en-US" altLang="ko-KR" sz="1400"/>
              <a:t>AWGN</a:t>
            </a:r>
            <a:r>
              <a:rPr lang="ko-KR" altLang="en-US" sz="1400"/>
              <a:t>을 추가한 신호에 대해서도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확인해 보고자 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-</a:t>
            </a:r>
            <a:r>
              <a:rPr lang="ko-KR" altLang="en-US" sz="1400"/>
              <a:t> 좌측에서 보면 </a:t>
            </a:r>
            <a:r>
              <a:rPr lang="en-US" altLang="ko-KR" sz="1400"/>
              <a:t>ofdm </a:t>
            </a:r>
            <a:r>
              <a:rPr lang="ko-KR" altLang="en-US" sz="1400"/>
              <a:t>복소신호를 확인해볼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Plot for visulaization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22820" y="1968736"/>
            <a:ext cx="6689632" cy="4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053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092284"/>
            <a:ext cx="10823237" cy="3563536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#4 </a:t>
            </a:r>
            <a:r>
              <a:rPr lang="ko-KR" altLang="en-US" sz="2000"/>
              <a:t>와 </a:t>
            </a:r>
            <a:r>
              <a:rPr lang="en-US" altLang="ko-KR" sz="2000"/>
              <a:t>level #5</a:t>
            </a:r>
            <a:r>
              <a:rPr lang="ko-KR" altLang="en-US" sz="2000"/>
              <a:t>의 송신 신호에 대한 간략한 분석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[level #5]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SNR +10</a:t>
            </a:r>
            <a:endParaRPr lang="en-US" altLang="ko-KR" sz="20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- </a:t>
            </a:r>
            <a:r>
              <a:rPr lang="ko-KR" altLang="en-US" sz="1400"/>
              <a:t>좌측 </a:t>
            </a:r>
            <a:r>
              <a:rPr lang="en-US" altLang="ko-KR" sz="1400"/>
              <a:t>plot</a:t>
            </a:r>
            <a:r>
              <a:rPr lang="ko-KR" altLang="en-US" sz="1400"/>
              <a:t>을 보면 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앞 뒤로 </a:t>
            </a:r>
            <a:r>
              <a:rPr lang="en-US" altLang="ko-KR" sz="1400"/>
              <a:t>zero-padding </a:t>
            </a:r>
            <a:r>
              <a:rPr lang="ko-KR" altLang="en-US" sz="1400"/>
              <a:t>을 확인해볼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-</a:t>
            </a:r>
            <a:r>
              <a:rPr lang="ko-KR" altLang="en-US" sz="1400"/>
              <a:t> 해당 신호를 보면 </a:t>
            </a:r>
            <a:r>
              <a:rPr lang="en-US" altLang="ko-KR" sz="1400"/>
              <a:t>zero-padding</a:t>
            </a:r>
            <a:r>
              <a:rPr lang="ko-KR" altLang="en-US" sz="1400"/>
              <a:t>에 </a:t>
            </a:r>
            <a:r>
              <a:rPr lang="en-US" altLang="ko-KR" sz="1400"/>
              <a:t>noise</a:t>
            </a:r>
            <a:r>
              <a:rPr lang="ko-KR" altLang="en-US" sz="1400"/>
              <a:t>가 붙은것을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확인해볼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-</a:t>
            </a:r>
            <a:r>
              <a:rPr lang="ko-KR" altLang="en-US" sz="1400"/>
              <a:t> 추가적으로 </a:t>
            </a:r>
            <a:r>
              <a:rPr lang="en-US" altLang="ko-KR" sz="1400"/>
              <a:t>noise SNR</a:t>
            </a:r>
            <a:r>
              <a:rPr lang="ko-KR" altLang="en-US" sz="1400"/>
              <a:t>이 </a:t>
            </a:r>
            <a:r>
              <a:rPr lang="en-US" altLang="ko-KR" sz="1400"/>
              <a:t>0,-10,-20</a:t>
            </a:r>
            <a:r>
              <a:rPr lang="ko-KR" altLang="en-US" sz="1400"/>
              <a:t> 인 경우에 대해서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확인해보고자 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- </a:t>
            </a:r>
            <a:r>
              <a:rPr lang="ko-KR" altLang="en-US" sz="1400"/>
              <a:t>큰 </a:t>
            </a:r>
            <a:r>
              <a:rPr lang="en-US" altLang="ko-KR" sz="1400"/>
              <a:t>SNR</a:t>
            </a:r>
            <a:r>
              <a:rPr lang="ko-KR" altLang="en-US" sz="1400"/>
              <a:t>의 </a:t>
            </a:r>
            <a:r>
              <a:rPr lang="en-US" altLang="ko-KR" sz="1400"/>
              <a:t>AWGN</a:t>
            </a:r>
            <a:r>
              <a:rPr lang="ko-KR" altLang="en-US" sz="1400"/>
              <a:t>을 갖는 신호일수록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transmitted signal</a:t>
            </a:r>
            <a:r>
              <a:rPr lang="ko-KR" altLang="en-US" sz="1400"/>
              <a:t>과 </a:t>
            </a:r>
            <a:r>
              <a:rPr lang="en-US" altLang="ko-KR" sz="1400"/>
              <a:t>noise</a:t>
            </a:r>
            <a:r>
              <a:rPr lang="ko-KR" altLang="en-US" sz="1400"/>
              <a:t>를 구분하기가 쉽지 않다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Plot for visulaization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3195" y="1936278"/>
            <a:ext cx="6541123" cy="42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9390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092285"/>
            <a:ext cx="10823237" cy="5573309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#4 </a:t>
            </a:r>
            <a:r>
              <a:rPr lang="ko-KR" altLang="en-US" sz="2000"/>
              <a:t>와 </a:t>
            </a:r>
            <a:r>
              <a:rPr lang="en-US" altLang="ko-KR" sz="2000"/>
              <a:t>level #5</a:t>
            </a:r>
            <a:r>
              <a:rPr lang="ko-KR" altLang="en-US" sz="2000"/>
              <a:t>의 송신 신호에 대한 간략한 분석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[level #5]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SNR +0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[level #5]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SNR +0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[level #5]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SNR +0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이때</a:t>
            </a:r>
            <a:r>
              <a:rPr lang="en-US" altLang="ko-KR" sz="2000"/>
              <a:t>,</a:t>
            </a:r>
            <a:r>
              <a:rPr lang="ko-KR" altLang="en-US" sz="2000"/>
              <a:t> 각 </a:t>
            </a:r>
            <a:r>
              <a:rPr lang="en-US" altLang="ko-KR" sz="2000"/>
              <a:t>SNR</a:t>
            </a:r>
            <a:r>
              <a:rPr lang="ko-KR" altLang="en-US" sz="2000"/>
              <a:t>별로 함수를 각각실행하였다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즉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zero-padding</a:t>
            </a:r>
            <a:r>
              <a:rPr lang="ko-KR" altLang="en-US" sz="2000"/>
              <a:t>은 각 </a:t>
            </a:r>
            <a:r>
              <a:rPr lang="en-US" altLang="ko-KR" sz="2000"/>
              <a:t>SNR</a:t>
            </a:r>
            <a:r>
              <a:rPr lang="ko-KR" altLang="en-US" sz="2000"/>
              <a:t>별로 다르다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Plot for visulaization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09323" y="848163"/>
            <a:ext cx="4664274" cy="1971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9323" y="2819987"/>
            <a:ext cx="4664274" cy="18715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9322" y="4602369"/>
            <a:ext cx="4664274" cy="1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2730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222415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en-US" altLang="ko-KR" sz="2000" b="1"/>
              <a:t>convolutional codes</a:t>
            </a:r>
            <a:r>
              <a:rPr lang="ko-KR" altLang="en-US" sz="2000" b="1"/>
              <a:t> </a:t>
            </a:r>
            <a:r>
              <a:rPr lang="en-US" altLang="ko-KR" sz="2000" b="1"/>
              <a:t>diagram : </a:t>
            </a:r>
            <a:r>
              <a:rPr lang="ko-KR" altLang="en-US" sz="2000" b="1"/>
              <a:t>동작원리에 대한 이해</a:t>
            </a:r>
            <a:endParaRPr lang="ko-KR" altLang="en-US" sz="2000" b="1"/>
          </a:p>
          <a:p>
            <a:pPr lvl="0" algn="l">
              <a:defRPr/>
            </a:pPr>
            <a:endParaRPr lang="en-US" altLang="ko-KR" sz="2000" b="1"/>
          </a:p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en-US" altLang="ko-KR" sz="2000" b="1"/>
              <a:t>Breakthrough for each level processing :</a:t>
            </a: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	</a:t>
            </a: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en-US" altLang="ko-KR" sz="2000" b="1"/>
              <a:t>Plot for visulaization :</a:t>
            </a:r>
            <a:endParaRPr lang="en-US" altLang="ko-KR" sz="2000" b="1"/>
          </a:p>
          <a:p>
            <a:pPr lvl="0" algn="l">
              <a:defRPr/>
            </a:pPr>
            <a:r>
              <a:rPr lang="ko-KR" altLang="en-US" sz="2000"/>
              <a:t>	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en-US" altLang="ko-KR" sz="2000" b="1"/>
              <a:t>Further works :</a:t>
            </a: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rmAutofit fontScale="90000"/>
          </a:bodyPr>
          <a:p>
            <a:pPr lvl="0" algn="l">
              <a:defRPr/>
            </a:pPr>
            <a:r>
              <a:rPr lang="en-US" altLang="ko-KR" b="1"/>
              <a:t>context</a:t>
            </a:r>
            <a:endParaRPr lang="en-US" altLang="ko-KR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4304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313855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#4</a:t>
            </a:r>
            <a:r>
              <a:rPr lang="ko-KR" altLang="en-US" sz="2000"/>
              <a:t>를 진행하기 위해</a:t>
            </a:r>
            <a:r>
              <a:rPr lang="en-US" altLang="ko-KR" sz="2000"/>
              <a:t>,</a:t>
            </a:r>
            <a:r>
              <a:rPr lang="ko-KR" altLang="en-US" sz="2000"/>
              <a:t> 특정 </a:t>
            </a:r>
            <a:r>
              <a:rPr lang="en-US" altLang="ko-KR" sz="2000"/>
              <a:t>binary datastream</a:t>
            </a:r>
            <a:endParaRPr lang="en-US" altLang="ko-KR" sz="2000"/>
          </a:p>
          <a:p>
            <a:pPr lvl="0" algn="l">
              <a:defRPr/>
            </a:pP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</a:t>
            </a:r>
            <a:r>
              <a:rPr lang="en-US" altLang="ko-KR" sz="2000"/>
              <a:t>x = [0 1 0 0 1 1 0 1 1 0 0 0 0 1 0 0 0 1 1 1 0 1]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	대해서 </a:t>
            </a:r>
            <a:r>
              <a:rPr lang="en-US" altLang="ko-KR" sz="2000"/>
              <a:t>ofdm</a:t>
            </a:r>
            <a:r>
              <a:rPr lang="ko-KR" altLang="en-US" sz="2000"/>
              <a:t> 송신부 변조</a:t>
            </a:r>
            <a:r>
              <a:rPr lang="en-US" altLang="ko-KR" sz="2000"/>
              <a:t>(ifft based)</a:t>
            </a:r>
            <a:r>
              <a:rPr lang="ko-KR" altLang="en-US" sz="2000"/>
              <a:t>를 진행하고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해당 결과로 얻은 </a:t>
            </a:r>
            <a:r>
              <a:rPr lang="en-US" altLang="ko-KR" sz="2000"/>
              <a:t>(complex) ofdm signal </a:t>
            </a:r>
            <a:r>
              <a:rPr lang="ko-KR" altLang="en-US" sz="2000"/>
              <a:t>을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	다시 </a:t>
            </a:r>
            <a:r>
              <a:rPr lang="en-US" altLang="ko-KR" sz="2000"/>
              <a:t>ofdm </a:t>
            </a:r>
            <a:r>
              <a:rPr lang="ko-KR" altLang="en-US" sz="2000"/>
              <a:t>수신부 복조</a:t>
            </a:r>
            <a:r>
              <a:rPr lang="en-US" altLang="ko-KR" sz="2000"/>
              <a:t>(fft based)</a:t>
            </a:r>
            <a:r>
              <a:rPr lang="ko-KR" altLang="en-US" sz="2000"/>
              <a:t>를 진행한 결과를 확인한다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이때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FFT</a:t>
            </a:r>
            <a:r>
              <a:rPr lang="ko-KR" altLang="en-US" sz="2000"/>
              <a:t>는 </a:t>
            </a:r>
            <a:r>
              <a:rPr lang="en-US" altLang="ko-KR" sz="2000"/>
              <a:t>64</a:t>
            </a:r>
            <a:r>
              <a:rPr lang="ko-KR" altLang="en-US" sz="2000"/>
              <a:t>개의 이진비트의 단위 </a:t>
            </a:r>
            <a:r>
              <a:rPr lang="en-US" altLang="ko-KR" sz="2000"/>
              <a:t>set</a:t>
            </a:r>
            <a:r>
              <a:rPr lang="ko-KR" altLang="en-US" sz="2000"/>
              <a:t>에 대해 각각 진행하는점에 유의하면 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Plot for visulaization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34259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39535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 </a:t>
            </a:r>
            <a:r>
              <a:rPr lang="en-US" altLang="ko-KR" sz="2000"/>
              <a:t>level #4 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Plot for visulaization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126" y="2724013"/>
            <a:ext cx="2676378" cy="1990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3947" y="1323976"/>
            <a:ext cx="1863359" cy="14000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3948" y="3028242"/>
            <a:ext cx="1863358" cy="13950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33947" y="4735913"/>
            <a:ext cx="1863359" cy="1402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31282" y="1323976"/>
            <a:ext cx="2518086" cy="18817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31283" y="3614627"/>
            <a:ext cx="2518087" cy="1886309"/>
          </a:xfrm>
          <a:prstGeom prst="rect">
            <a:avLst/>
          </a:prstGeom>
        </p:spPr>
      </p:pic>
      <p:cxnSp>
        <p:nvCxnSpPr>
          <p:cNvPr id="15" name="화살표 14"/>
          <p:cNvCxnSpPr>
            <a:stCxn id="9" idx="3"/>
            <a:endCxn id="10" idx="1"/>
          </p:cNvCxnSpPr>
          <p:nvPr/>
        </p:nvCxnSpPr>
        <p:spPr>
          <a:xfrm rot="5400000" flipH="1" flipV="1">
            <a:off x="2617091" y="2702406"/>
            <a:ext cx="1695266" cy="33844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9" idx="3"/>
            <a:endCxn id="11" idx="1"/>
          </p:cNvCxnSpPr>
          <p:nvPr/>
        </p:nvCxnSpPr>
        <p:spPr>
          <a:xfrm>
            <a:off x="3295504" y="3719261"/>
            <a:ext cx="338444" cy="648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>
            <a:stCxn id="9" idx="3"/>
            <a:endCxn id="12" idx="1"/>
          </p:cNvCxnSpPr>
          <p:nvPr/>
        </p:nvCxnSpPr>
        <p:spPr>
          <a:xfrm rot="16200000" flipH="1">
            <a:off x="2605761" y="4409009"/>
            <a:ext cx="1717933" cy="33843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11" idx="3"/>
            <a:endCxn id="13" idx="1"/>
          </p:cNvCxnSpPr>
          <p:nvPr/>
        </p:nvCxnSpPr>
        <p:spPr>
          <a:xfrm rot="5400000" flipH="1" flipV="1">
            <a:off x="4933847" y="2828310"/>
            <a:ext cx="1460897" cy="3339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>
            <a:stCxn id="11" idx="3"/>
            <a:endCxn id="14" idx="1"/>
          </p:cNvCxnSpPr>
          <p:nvPr/>
        </p:nvCxnSpPr>
        <p:spPr>
          <a:xfrm rot="16200000" flipH="1">
            <a:off x="5248278" y="3974776"/>
            <a:ext cx="832034" cy="33397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8349369" y="1363273"/>
            <a:ext cx="3730152" cy="16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300"/>
              <a:t>➔</a:t>
            </a:r>
            <a:r>
              <a:rPr lang="en-US" altLang="ko-KR" sz="1300"/>
              <a:t> ofdm </a:t>
            </a:r>
            <a:r>
              <a:rPr lang="ko-KR" altLang="en-US" sz="1300"/>
              <a:t>복조를 진행시에 </a:t>
            </a:r>
            <a:endParaRPr lang="ko-KR" altLang="en-US" sz="1300"/>
          </a:p>
          <a:p>
            <a:pPr lvl="0" algn="l">
              <a:defRPr/>
            </a:pPr>
            <a:r>
              <a:rPr lang="en-US" altLang="ko-KR" sz="1300"/>
              <a:t>fast fourier transform</a:t>
            </a:r>
            <a:r>
              <a:rPr lang="ko-KR" altLang="en-US" sz="1300"/>
              <a:t>연산에 의한</a:t>
            </a:r>
            <a:endParaRPr lang="ko-KR" altLang="en-US" sz="1300"/>
          </a:p>
          <a:p>
            <a:pPr lvl="0" algn="l">
              <a:defRPr/>
            </a:pPr>
            <a:r>
              <a:rPr lang="ko-KR" altLang="en-US" sz="1300"/>
              <a:t>부동소수점 오차가 발생하는 것을 알 수 있다</a:t>
            </a:r>
            <a:r>
              <a:rPr lang="en-US" altLang="ko-KR" sz="1300"/>
              <a:t>.</a:t>
            </a:r>
            <a:endParaRPr lang="en-US" altLang="ko-KR" sz="1300"/>
          </a:p>
          <a:p>
            <a:pPr lvl="0" algn="l">
              <a:defRPr/>
            </a:pPr>
            <a:endParaRPr lang="en-US" altLang="ko-KR" sz="1300"/>
          </a:p>
          <a:p>
            <a:pPr lvl="0" algn="l">
              <a:defRPr/>
            </a:pPr>
            <a:r>
              <a:rPr lang="ko-KR" altLang="en-US" sz="1300"/>
              <a:t>해당 문제는 실수축으로 </a:t>
            </a:r>
            <a:endParaRPr lang="en-US" altLang="ko-KR" sz="1300"/>
          </a:p>
          <a:p>
            <a:pPr lvl="0" algn="l">
              <a:defRPr/>
            </a:pPr>
            <a:r>
              <a:rPr lang="en-US" altLang="ko-KR" sz="1300"/>
              <a:t>projection</a:t>
            </a:r>
            <a:r>
              <a:rPr lang="ko-KR" altLang="en-US" sz="1300"/>
              <a:t>시키면 해결된다</a:t>
            </a:r>
            <a:r>
              <a:rPr lang="en-US" altLang="ko-KR" sz="1300"/>
              <a:t>.</a:t>
            </a:r>
            <a:endParaRPr lang="en-US" altLang="ko-KR" sz="1300"/>
          </a:p>
          <a:p>
            <a:pPr lvl="0" algn="l">
              <a:defRPr/>
            </a:pPr>
            <a:endParaRPr lang="en-US" altLang="ko-KR" sz="1300"/>
          </a:p>
          <a:p>
            <a:pPr lvl="0" algn="l">
              <a:defRPr/>
            </a:pP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01629000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222415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ko-KR" altLang="en-US" sz="2000"/>
              <a:t>확실하진 않지만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QPSK</a:t>
            </a:r>
            <a:r>
              <a:rPr lang="ko-KR" altLang="en-US" sz="2000"/>
              <a:t>나 </a:t>
            </a:r>
            <a:r>
              <a:rPr lang="en-US" altLang="ko-KR" sz="2000"/>
              <a:t>16QAM</a:t>
            </a:r>
            <a:r>
              <a:rPr lang="ko-KR" altLang="en-US" sz="2000"/>
              <a:t>과 같은 변조방식을 이용해서 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수신기 물리계층을 구현해보고자 함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</a:t>
            </a:r>
            <a:r>
              <a:rPr lang="ko-KR" altLang="en-US" sz="2000"/>
              <a:t>또한</a:t>
            </a:r>
            <a:r>
              <a:rPr lang="en-US" altLang="ko-KR" sz="2000"/>
              <a:t>,</a:t>
            </a:r>
            <a:r>
              <a:rPr lang="ko-KR" altLang="en-US" sz="2000"/>
              <a:t> 위와같이 복잡하고 </a:t>
            </a:r>
            <a:r>
              <a:rPr lang="en-US" altLang="ko-KR" sz="2000"/>
              <a:t>cost</a:t>
            </a:r>
            <a:r>
              <a:rPr lang="ko-KR" altLang="en-US" sz="2000"/>
              <a:t>가 높은 변조과정을 거치게 된다면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약간의 성능 차이를 보이더라도 보다 간결한</a:t>
            </a:r>
            <a:r>
              <a:rPr lang="en-US" altLang="ko-KR" sz="2000"/>
              <a:t>(</a:t>
            </a:r>
            <a:r>
              <a:rPr lang="ko-KR" altLang="en-US" sz="2000"/>
              <a:t>적은 </a:t>
            </a:r>
            <a:r>
              <a:rPr lang="en-US" altLang="ko-KR" sz="2000"/>
              <a:t>cost</a:t>
            </a:r>
            <a:r>
              <a:rPr lang="ko-KR" altLang="en-US" sz="2000"/>
              <a:t>를 갖는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/>
              <a:t>algorithm</a:t>
            </a:r>
            <a:r>
              <a:rPr lang="ko-KR" altLang="en-US" sz="2000"/>
              <a:t>이 필요할 수도 있어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송신신호에 대한 다양한 신호 복원 알고리즘들을 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과제에서 사용하였던 물리계층의 해당</a:t>
            </a:r>
            <a:r>
              <a:rPr lang="en-US" altLang="ko-KR" sz="2000"/>
              <a:t> framework</a:t>
            </a:r>
            <a:r>
              <a:rPr lang="ko-KR" altLang="en-US" sz="2000"/>
              <a:t>에 적용해보고자 함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Further works :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1008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7710386" y="1398696"/>
            <a:ext cx="4226060" cy="3285699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convolution codes : </a:t>
            </a:r>
            <a:endParaRPr lang="en-US" altLang="ko-KR" sz="1400"/>
          </a:p>
          <a:p>
            <a:pPr lvl="0" algn="l">
              <a:defRPr/>
            </a:pPr>
            <a:br>
              <a:rPr lang="en-US" altLang="ko-KR" sz="1400"/>
            </a:br>
            <a:r>
              <a:rPr lang="en-US" altLang="ko-KR" sz="1400"/>
              <a:t>constrain constant; K = 7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2-mod adder; n =2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message = [ 1 1 0 1 ]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좌측과 같이 구성이 가능하다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flip flop</a:t>
            </a:r>
            <a:r>
              <a:rPr lang="ko-KR" altLang="en-US" sz="1400"/>
              <a:t>을 </a:t>
            </a:r>
            <a:r>
              <a:rPr lang="en-US" altLang="ko-KR" sz="1400"/>
              <a:t>1</a:t>
            </a:r>
            <a:r>
              <a:rPr lang="ko-KR" altLang="en-US" sz="1400"/>
              <a:t>비트씩 통과하며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mod-2 adder</a:t>
            </a:r>
            <a:r>
              <a:rPr lang="ko-KR" altLang="en-US" sz="1400"/>
              <a:t>비트별 결과가 </a:t>
            </a:r>
            <a:r>
              <a:rPr lang="en-US" altLang="ko-KR" sz="1400"/>
              <a:t>output</a:t>
            </a:r>
            <a:r>
              <a:rPr lang="ko-KR" altLang="en-US" sz="1400"/>
              <a:t>이 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이와 같이 </a:t>
            </a:r>
            <a:r>
              <a:rPr lang="en-US" altLang="ko-KR" sz="1400"/>
              <a:t>input data stream</a:t>
            </a:r>
            <a:r>
              <a:rPr lang="ko-KR" altLang="en-US" sz="1400"/>
              <a:t>이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convolutional code</a:t>
            </a:r>
            <a:r>
              <a:rPr lang="ko-KR" altLang="en-US" sz="1400"/>
              <a:t>를 통과한 결과를 얻을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convolutional codes</a:t>
            </a:r>
            <a:r>
              <a:rPr lang="ko-KR" altLang="en-US" sz="4000" b="1"/>
              <a:t> </a:t>
            </a:r>
            <a:r>
              <a:rPr lang="en-US" altLang="ko-KR" sz="4000" b="1"/>
              <a:t>diagram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126" y="1398696"/>
            <a:ext cx="6793245" cy="49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570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144395" y="4637558"/>
            <a:ext cx="11771480" cy="2008987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1400"/>
              <a:t>➔ 해당 코드는 </a:t>
            </a:r>
            <a:r>
              <a:rPr lang="en-US" altLang="ko-KR" sz="1400"/>
              <a:t>wifireceiver</a:t>
            </a:r>
            <a:r>
              <a:rPr lang="ko-KR" altLang="en-US" sz="1400"/>
              <a:t>의 초기설정에 관련된 코드</a:t>
            </a:r>
            <a:r>
              <a:rPr lang="en-US" altLang="ko-KR" sz="1400"/>
              <a:t>.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사용한 </a:t>
            </a:r>
            <a:r>
              <a:rPr lang="en-US" altLang="ko-KR" sz="1400"/>
              <a:t>convolutional codes</a:t>
            </a:r>
            <a:r>
              <a:rPr lang="ko-KR" altLang="en-US" sz="1400"/>
              <a:t> 기반 터보코드 의 구조에 대해서  알고있다고 가정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nfft, OFDM</a:t>
            </a:r>
            <a:r>
              <a:rPr lang="ko-KR" altLang="en-US" sz="1400"/>
              <a:t>의 </a:t>
            </a:r>
            <a:r>
              <a:rPr lang="en-US" altLang="ko-KR" sz="1400"/>
              <a:t>FFT</a:t>
            </a:r>
            <a:r>
              <a:rPr lang="ko-KR" altLang="en-US" sz="1400"/>
              <a:t>과정에서 한번에 변환할 </a:t>
            </a:r>
            <a:r>
              <a:rPr lang="en-US" altLang="ko-KR" sz="1400"/>
              <a:t>bits</a:t>
            </a:r>
            <a:r>
              <a:rPr lang="ko-KR" altLang="en-US" sz="1400"/>
              <a:t> </a:t>
            </a:r>
            <a:r>
              <a:rPr lang="en-US" altLang="ko-KR" sz="1400"/>
              <a:t>stream(</a:t>
            </a:r>
            <a:r>
              <a:rPr lang="ko-KR" altLang="en-US" sz="1400"/>
              <a:t>이때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r>
              <a:rPr lang="ko-KR" altLang="en-US" sz="1400"/>
              <a:t>의 </a:t>
            </a:r>
            <a:r>
              <a:rPr lang="en-US" altLang="ko-KR" sz="1400"/>
              <a:t>n</a:t>
            </a:r>
            <a:r>
              <a:rPr lang="ko-KR" altLang="en-US" sz="1400"/>
              <a:t>승의 </a:t>
            </a:r>
            <a:r>
              <a:rPr lang="en-US" altLang="ko-KR" sz="1400"/>
              <a:t>bits</a:t>
            </a:r>
            <a:r>
              <a:rPr lang="ko-KR" altLang="en-US" sz="1400"/>
              <a:t>수로 정해야한다</a:t>
            </a:r>
            <a:r>
              <a:rPr lang="en-US" altLang="ko-KR" sz="1400"/>
              <a:t>.)</a:t>
            </a:r>
            <a:r>
              <a:rPr lang="ko-KR" altLang="en-US" sz="1400"/>
              <a:t>길이를 알고있다고 가정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또한</a:t>
            </a:r>
            <a:r>
              <a:rPr lang="en-US" altLang="ko-KR" sz="1400"/>
              <a:t>,</a:t>
            </a:r>
            <a:r>
              <a:rPr lang="ko-KR" altLang="en-US" sz="1400"/>
              <a:t> 각 </a:t>
            </a:r>
            <a:r>
              <a:rPr lang="en-US" altLang="ko-KR" sz="1400"/>
              <a:t>nfft</a:t>
            </a:r>
            <a:r>
              <a:rPr lang="ko-KR" altLang="en-US" sz="1400"/>
              <a:t>개의 </a:t>
            </a:r>
            <a:r>
              <a:rPr lang="en-US" altLang="ko-KR" sz="1400"/>
              <a:t>bit stream set</a:t>
            </a:r>
            <a:r>
              <a:rPr lang="ko-KR" altLang="en-US" sz="1400"/>
              <a:t>에서의 </a:t>
            </a:r>
            <a:r>
              <a:rPr lang="en-US" altLang="ko-KR" sz="1400"/>
              <a:t>interleaving</a:t>
            </a:r>
            <a:r>
              <a:rPr lang="ko-KR" altLang="en-US" sz="1400"/>
              <a:t>을 진행하여 섞을 </a:t>
            </a:r>
            <a:r>
              <a:rPr lang="en-US" altLang="ko-KR" sz="1400"/>
              <a:t>subset</a:t>
            </a:r>
            <a:r>
              <a:rPr lang="ko-KR" altLang="en-US" sz="1400"/>
              <a:t>개수도 알고있다고 가정한다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interleaving</a:t>
            </a:r>
            <a:r>
              <a:rPr lang="ko-KR" altLang="en-US" sz="1400"/>
              <a:t>진행방식을 </a:t>
            </a:r>
            <a:r>
              <a:rPr lang="en-US" altLang="ko-KR" sz="1400"/>
              <a:t>iteration</a:t>
            </a:r>
            <a:r>
              <a:rPr lang="ko-KR" altLang="en-US" sz="1400"/>
              <a:t>만큼 더 돌려서 원래의 </a:t>
            </a:r>
            <a:r>
              <a:rPr lang="en-US" altLang="ko-KR" sz="1400"/>
              <a:t>stream</a:t>
            </a:r>
            <a:r>
              <a:rPr lang="ko-KR" altLang="en-US" sz="1400"/>
              <a:t>으로 복원하는 방식을 사용하기 때문에</a:t>
            </a:r>
            <a:r>
              <a:rPr lang="en-US" altLang="ko-KR" sz="1400"/>
              <a:t>,</a:t>
            </a:r>
            <a:r>
              <a:rPr lang="ko-KR" altLang="en-US" sz="1400"/>
              <a:t> 복원시 사용할 벡터도 정의하고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variable</a:t>
            </a:r>
            <a:r>
              <a:rPr lang="ko-KR" altLang="en-US" sz="1400"/>
              <a:t> </a:t>
            </a:r>
            <a:r>
              <a:rPr lang="en-US" altLang="ko-KR" sz="1400"/>
              <a:t>n</a:t>
            </a:r>
            <a:r>
              <a:rPr lang="ko-KR" altLang="en-US" sz="1400"/>
              <a:t>에 대해서 방정식을 푼다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직후 페이지에서 해당 원리 추가설명</a:t>
            </a:r>
            <a:r>
              <a:rPr lang="en-US" altLang="ko-KR" sz="1400"/>
              <a:t>.)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preamble</a:t>
            </a:r>
            <a:r>
              <a:rPr lang="ko-KR" altLang="en-US" sz="1400"/>
              <a:t>을 통해 </a:t>
            </a:r>
            <a:r>
              <a:rPr lang="en-US" altLang="ko-KR" sz="1400"/>
              <a:t>message</a:t>
            </a:r>
            <a:r>
              <a:rPr lang="ko-KR" altLang="en-US" sz="1400"/>
              <a:t>신호를 찾아내야하기 때문에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preamble</a:t>
            </a:r>
            <a:r>
              <a:rPr lang="ko-KR" altLang="en-US" sz="1400"/>
              <a:t>을 알고있다고 가정하고</a:t>
            </a:r>
            <a:r>
              <a:rPr lang="en-US" altLang="ko-KR" sz="1400"/>
              <a:t>,</a:t>
            </a:r>
            <a:r>
              <a:rPr lang="ko-KR" altLang="en-US" sz="1400"/>
              <a:t> 해당 </a:t>
            </a:r>
            <a:r>
              <a:rPr lang="en-US" altLang="ko-KR" sz="1400"/>
              <a:t>size</a:t>
            </a:r>
            <a:r>
              <a:rPr lang="ko-KR" altLang="en-US" sz="1400"/>
              <a:t>또한 선언해준다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395" y="1050605"/>
            <a:ext cx="8954512" cy="34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7428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144395" y="2026239"/>
            <a:ext cx="11771480" cy="456315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interleaving</a:t>
            </a:r>
            <a:r>
              <a:rPr lang="ko-KR" altLang="en-US" sz="1400"/>
              <a:t>된 신호 복원방식으로 다음과 같은 아이디어를 채택했다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(</a:t>
            </a:r>
            <a:r>
              <a:rPr lang="ko-KR" altLang="en-US" sz="1400"/>
              <a:t>좌측의 스케치 참조</a:t>
            </a:r>
            <a:r>
              <a:rPr lang="en-US" altLang="ko-KR" sz="1400"/>
              <a:t>.)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 b="1"/>
              <a:t>16bits</a:t>
            </a:r>
            <a:r>
              <a:rPr lang="ko-KR" altLang="en-US" sz="1400" b="1"/>
              <a:t> </a:t>
            </a:r>
            <a:r>
              <a:rPr lang="en-US" altLang="ko-KR" sz="1400" b="1"/>
              <a:t>set</a:t>
            </a:r>
            <a:r>
              <a:rPr lang="ko-KR" altLang="en-US" sz="1400" b="1"/>
              <a:t>에 대한 </a:t>
            </a:r>
            <a:r>
              <a:rPr lang="en-US" altLang="ko-KR" sz="1400" b="1"/>
              <a:t>interleaving / subset : 4 / subset element </a:t>
            </a:r>
            <a:r>
              <a:rPr lang="ko-KR" altLang="en-US" sz="1400" b="1"/>
              <a:t>개수는 </a:t>
            </a:r>
            <a:r>
              <a:rPr lang="en-US" altLang="ko-KR" sz="1400" b="1"/>
              <a:t>4</a:t>
            </a:r>
            <a:r>
              <a:rPr lang="ko-KR" altLang="en-US" sz="1400" b="1"/>
              <a:t>개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INTERLEAVE_SZ = 4;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size(reshape([1:nfft], INTERLEAVE_SZ,[]),2) = 4;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n=1 </a:t>
            </a:r>
            <a:r>
              <a:rPr lang="ko-KR" altLang="en-US" sz="1400"/>
              <a:t>⟹ 복원위해 </a:t>
            </a:r>
            <a:r>
              <a:rPr lang="en-US" altLang="ko-KR" sz="1400"/>
              <a:t>interleaving 1</a:t>
            </a:r>
            <a:r>
              <a:rPr lang="ko-KR" altLang="en-US" sz="1400"/>
              <a:t>번 실행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64bits</a:t>
            </a:r>
            <a:r>
              <a:rPr lang="ko-KR" altLang="en-US" sz="1400" b="1">
                <a:solidFill>
                  <a:schemeClr val="tx1"/>
                </a:solidFill>
              </a:rPr>
              <a:t> </a:t>
            </a:r>
            <a:r>
              <a:rPr lang="en-US" altLang="ko-KR" sz="1400" b="1">
                <a:solidFill>
                  <a:schemeClr val="tx1"/>
                </a:solidFill>
              </a:rPr>
              <a:t>set</a:t>
            </a:r>
            <a:r>
              <a:rPr lang="ko-KR" altLang="en-US" sz="1400" b="1">
                <a:solidFill>
                  <a:schemeClr val="tx1"/>
                </a:solidFill>
              </a:rPr>
              <a:t>에 대한 </a:t>
            </a:r>
            <a:r>
              <a:rPr lang="en-US" altLang="ko-KR" sz="1400" b="1">
                <a:solidFill>
                  <a:schemeClr val="tx1"/>
                </a:solidFill>
              </a:rPr>
              <a:t>interleaving / subset : 4 / subset element </a:t>
            </a:r>
            <a:r>
              <a:rPr lang="ko-KR" altLang="en-US" sz="1400" b="1">
                <a:solidFill>
                  <a:schemeClr val="tx1"/>
                </a:solidFill>
              </a:rPr>
              <a:t>개수는 </a:t>
            </a:r>
            <a:r>
              <a:rPr lang="en-US" altLang="ko-KR" sz="1400" b="1">
                <a:solidFill>
                  <a:schemeClr val="tx1"/>
                </a:solidFill>
              </a:rPr>
              <a:t>16</a:t>
            </a:r>
            <a:r>
              <a:rPr lang="ko-KR" altLang="en-US" sz="1400" b="1">
                <a:solidFill>
                  <a:schemeClr val="tx1"/>
                </a:solidFill>
              </a:rPr>
              <a:t>개</a:t>
            </a:r>
            <a:r>
              <a:rPr lang="en-US" altLang="ko-KR" sz="1400" b="1">
                <a:solidFill>
                  <a:schemeClr val="tx1"/>
                </a:solidFill>
              </a:rPr>
              <a:t> 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INTERLEAVE_SZ = 4;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size(reshape([1:nfft], INTERLEAVE_SZ,[]),2) = 16;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n=2 </a:t>
            </a:r>
            <a:r>
              <a:rPr lang="ko-KR" altLang="en-US" sz="1400"/>
              <a:t>⟹ 복원위해 </a:t>
            </a:r>
            <a:r>
              <a:rPr lang="en-US" altLang="ko-KR" sz="1400"/>
              <a:t>interleaving 2</a:t>
            </a:r>
            <a:r>
              <a:rPr lang="ko-KR" altLang="en-US" sz="1400"/>
              <a:t>번 반복 실행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	</a:t>
            </a:r>
            <a:r>
              <a:rPr lang="en-US" altLang="ko-KR" sz="1400"/>
              <a:t>...</a:t>
            </a:r>
            <a:r>
              <a:rPr lang="ko-KR" altLang="en-US" sz="1400"/>
              <a:t> 해당 방식을 통해 일반화가 가능하다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r>
              <a:rPr lang="en-US" altLang="ko-KR" sz="1400"/>
              <a:t>level 2</a:t>
            </a:r>
            <a:r>
              <a:rPr lang="ko-KR" altLang="en-US" sz="1400"/>
              <a:t>의 처리방식에서 해당 </a:t>
            </a:r>
            <a:r>
              <a:rPr lang="en-US" altLang="ko-KR" sz="1400"/>
              <a:t>iteration</a:t>
            </a:r>
            <a:r>
              <a:rPr lang="ko-KR" altLang="en-US" sz="1400"/>
              <a:t>을 실행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7010" r="36440" b="24430"/>
          <a:stretch>
            <a:fillRect/>
          </a:stretch>
        </p:blipFill>
        <p:spPr>
          <a:xfrm>
            <a:off x="144395" y="1163892"/>
            <a:ext cx="7591267" cy="862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5662" y="1163892"/>
            <a:ext cx="4456338" cy="46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819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6"/>
            <a:ext cx="10823237" cy="4786384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#5 : eliminate preamble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 </a:t>
            </a:r>
            <a:r>
              <a:rPr lang="ko-KR" altLang="en-US" sz="1600"/>
              <a:t>좌측의 과정을보면 알 수 있다시피</a:t>
            </a:r>
            <a:r>
              <a:rPr lang="en-US" altLang="ko-KR" sz="1600"/>
              <a:t>,</a:t>
            </a:r>
            <a:r>
              <a:rPr lang="ko-KR" altLang="en-US" sz="1600"/>
              <a:t> 신호 앞에 붙은 </a:t>
            </a:r>
            <a:r>
              <a:rPr lang="en-US" altLang="ko-KR" sz="1600"/>
              <a:t>zero-padding</a:t>
            </a:r>
            <a:r>
              <a:rPr lang="ko-KR" altLang="en-US" sz="1600"/>
              <a:t>과 </a:t>
            </a:r>
            <a:r>
              <a:rPr lang="en-US" altLang="ko-KR" sz="1600"/>
              <a:t>preamble</a:t>
            </a:r>
            <a:r>
              <a:rPr lang="ko-KR" altLang="en-US" sz="1600"/>
              <a:t>을 제거</a:t>
            </a:r>
            <a:endParaRPr lang="ko-KR" altLang="en-US" sz="1600"/>
          </a:p>
          <a:p>
            <a:pPr lvl="0" algn="l">
              <a:defRPr/>
            </a:pP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이때</a:t>
            </a:r>
            <a:r>
              <a:rPr lang="en-US" altLang="ko-KR" sz="1600"/>
              <a:t>,</a:t>
            </a:r>
            <a:r>
              <a:rPr lang="ko-KR" altLang="en-US" sz="1600"/>
              <a:t> 세부적인 알고리즘 진행은 코드도 첨부</a:t>
            </a:r>
            <a:endParaRPr lang="ko-KR" altLang="en-US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개괄적인 진행은 다음과 같다 </a:t>
            </a:r>
            <a:r>
              <a:rPr lang="en-US" altLang="ko-KR" sz="1600"/>
              <a:t>:</a:t>
            </a:r>
            <a:endParaRPr lang="en-US" altLang="ko-KR" sz="1600"/>
          </a:p>
          <a:p>
            <a:pPr lvl="0" algn="l">
              <a:defRPr/>
            </a:pPr>
            <a:endParaRPr lang="ko-KR" altLang="en-US" sz="1600"/>
          </a:p>
          <a:p>
            <a:pPr lvl="0" algn="l">
              <a:defRPr/>
            </a:pPr>
            <a:r>
              <a:rPr lang="ko-KR" altLang="en-US" sz="1600"/>
              <a:t>수신신호의 </a:t>
            </a:r>
            <a:r>
              <a:rPr lang="en-US" altLang="ko-KR" sz="1600"/>
              <a:t>bit 1~ bit (end-nfft+1)</a:t>
            </a:r>
            <a:r>
              <a:rPr lang="ko-KR" altLang="en-US" sz="1600"/>
              <a:t>까지 </a:t>
            </a:r>
            <a:r>
              <a:rPr lang="en-US" altLang="ko-KR" sz="1600"/>
              <a:t>index</a:t>
            </a:r>
            <a:r>
              <a:rPr lang="ko-KR" altLang="en-US" sz="1600"/>
              <a:t>를 돌리며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index</a:t>
            </a:r>
            <a:r>
              <a:rPr lang="ko-KR" altLang="en-US" sz="1600"/>
              <a:t>를 따라오는 </a:t>
            </a:r>
            <a:r>
              <a:rPr lang="en-US" altLang="ko-KR" sz="1600"/>
              <a:t>64bits</a:t>
            </a:r>
            <a:r>
              <a:rPr lang="ko-KR" altLang="en-US" sz="1600"/>
              <a:t>에 대해 </a:t>
            </a:r>
            <a:r>
              <a:rPr lang="en-US" altLang="ko-KR" sz="1600"/>
              <a:t>FFT</a:t>
            </a:r>
            <a:r>
              <a:rPr lang="ko-KR" altLang="en-US" sz="1600"/>
              <a:t>를 진행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lvl="0" algn="l">
              <a:defRPr/>
            </a:pPr>
            <a:r>
              <a:rPr lang="ko-KR" altLang="en-US" sz="1600"/>
              <a:t>해당 과정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preamble </a:t>
            </a:r>
            <a:r>
              <a:rPr lang="ko-KR" altLang="en-US" sz="1600"/>
              <a:t>과 비교하여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true </a:t>
            </a:r>
            <a:r>
              <a:rPr lang="ko-KR" altLang="en-US" sz="1600"/>
              <a:t>값을 갖는 </a:t>
            </a:r>
            <a:r>
              <a:rPr lang="en-US" altLang="ko-KR" sz="1600"/>
              <a:t>bits</a:t>
            </a:r>
            <a:r>
              <a:rPr lang="ko-KR" altLang="en-US" sz="1600"/>
              <a:t> 개수의 </a:t>
            </a:r>
            <a:r>
              <a:rPr lang="en-US" altLang="ko-KR" sz="1600"/>
              <a:t>sum</a:t>
            </a:r>
            <a:endParaRPr lang="en-US" altLang="ko-KR" sz="1600"/>
          </a:p>
          <a:p>
            <a:pPr lvl="0" algn="l">
              <a:defRPr/>
            </a:pPr>
            <a:endParaRPr lang="ko-KR" altLang="en-US" sz="1600"/>
          </a:p>
          <a:p>
            <a:pPr lvl="0" algn="l">
              <a:defRPr/>
            </a:pPr>
            <a:r>
              <a:rPr lang="ko-KR" altLang="en-US" sz="1600"/>
              <a:t>만일 집계한 개수가 </a:t>
            </a:r>
            <a:r>
              <a:rPr lang="en-US" altLang="ko-KR" sz="1600"/>
              <a:t>nfft ( = 64) </a:t>
            </a:r>
            <a:r>
              <a:rPr lang="ko-KR" altLang="en-US" sz="1600"/>
              <a:t>와 동일하면</a:t>
            </a:r>
            <a:r>
              <a:rPr lang="en-US" altLang="ko-KR" sz="1600"/>
              <a:t>,</a:t>
            </a:r>
            <a:r>
              <a:rPr lang="ko-KR" altLang="en-US" sz="1600"/>
              <a:t> 반복문 종료</a:t>
            </a:r>
            <a:r>
              <a:rPr lang="en-US" altLang="ko-KR" sz="1600"/>
              <a:t>, preamble </a:t>
            </a:r>
            <a:r>
              <a:rPr lang="ko-KR" altLang="en-US" sz="1600"/>
              <a:t>찾음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찾은 </a:t>
            </a:r>
            <a:r>
              <a:rPr lang="en-US" altLang="ko-KR" sz="1600"/>
              <a:t>preamble </a:t>
            </a:r>
            <a:r>
              <a:rPr lang="ko-KR" altLang="en-US" sz="1600"/>
              <a:t>을 기준으로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preamble</a:t>
            </a:r>
            <a:r>
              <a:rPr lang="ko-KR" altLang="en-US" sz="1600"/>
              <a:t>뒤의 신호만 취한다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또한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message</a:t>
            </a:r>
            <a:r>
              <a:rPr lang="ko-KR" altLang="en-US" sz="1600"/>
              <a:t> </a:t>
            </a:r>
            <a:r>
              <a:rPr lang="en-US" altLang="ko-KR" sz="1600"/>
              <a:t>data stream</a:t>
            </a:r>
            <a:r>
              <a:rPr lang="ko-KR" altLang="en-US" sz="1600"/>
              <a:t>은 </a:t>
            </a:r>
            <a:r>
              <a:rPr lang="en-US" altLang="ko-KR" sz="1600"/>
              <a:t>64bits</a:t>
            </a:r>
            <a:r>
              <a:rPr lang="ko-KR" altLang="en-US" sz="1600"/>
              <a:t>의 배수이므로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ko-KR" altLang="en-US" sz="1600"/>
          </a:p>
          <a:p>
            <a:pPr lvl="0" algn="l">
              <a:defRPr/>
            </a:pPr>
            <a:r>
              <a:rPr lang="en-US" altLang="ko-KR" sz="1600"/>
              <a:t>mod-64</a:t>
            </a:r>
            <a:r>
              <a:rPr lang="ko-KR" altLang="en-US" sz="1600"/>
              <a:t> 연산만큼의 뒤에 남는 비트들 또한 제거한다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ko-KR" altLang="en-US" sz="1600"/>
              <a:t>해당 과정은 </a:t>
            </a:r>
            <a:r>
              <a:rPr lang="en-US" altLang="ko-KR" sz="1600"/>
              <a:t>level 3,4</a:t>
            </a:r>
            <a:r>
              <a:rPr lang="ko-KR" altLang="en-US" sz="1600"/>
              <a:t> 에서도 각기 진행해줘야 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319163" y="4090162"/>
            <a:ext cx="2484209" cy="4129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OFDM demod.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0866235" y="3722963"/>
            <a:ext cx="922135" cy="36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level #4</a:t>
            </a:r>
            <a:endParaRPr lang="en-US" altLang="ko-KR"/>
          </a:p>
        </p:txBody>
      </p:sp>
      <p:cxnSp>
        <p:nvCxnSpPr>
          <p:cNvPr id="11" name="화살표 10"/>
          <p:cNvCxnSpPr>
            <a:stCxn id="9" idx="2"/>
          </p:cNvCxnSpPr>
          <p:nvPr/>
        </p:nvCxnSpPr>
        <p:spPr>
          <a:xfrm rot="16200000" flipH="1" flipV="1">
            <a:off x="10298814" y="4765534"/>
            <a:ext cx="524909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>
            <a:stCxn id="21" idx="2"/>
            <a:endCxn id="9" idx="0"/>
          </p:cNvCxnSpPr>
          <p:nvPr/>
        </p:nvCxnSpPr>
        <p:spPr>
          <a:xfrm rot="16200000" flipH="1">
            <a:off x="10230686" y="3759581"/>
            <a:ext cx="66116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10851233" y="2159690"/>
            <a:ext cx="937137" cy="36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level #5</a:t>
            </a:r>
            <a:endParaRPr lang="en-US" altLang="ko-KR"/>
          </a:p>
        </p:txBody>
      </p:sp>
      <p:cxnSp>
        <p:nvCxnSpPr>
          <p:cNvPr id="20" name="화살표 19"/>
          <p:cNvCxnSpPr>
            <a:endCxn id="21" idx="0"/>
          </p:cNvCxnSpPr>
          <p:nvPr/>
        </p:nvCxnSpPr>
        <p:spPr>
          <a:xfrm rot="16200000" flipH="1">
            <a:off x="10346303" y="2304325"/>
            <a:ext cx="429932" cy="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19163" y="2519293"/>
            <a:ext cx="2484209" cy="909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eliminate preamble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777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576606" y="1050604"/>
            <a:ext cx="5615394" cy="542449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1400"/>
              <a:t>➔ 좌측의 코드는 </a:t>
            </a:r>
            <a:r>
              <a:rPr lang="en-US" altLang="ko-KR" sz="1400"/>
              <a:t>level 5,4,3</a:t>
            </a:r>
            <a:r>
              <a:rPr lang="ko-KR" altLang="en-US" sz="1400"/>
              <a:t>에 공통적으로 들어간다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(level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r>
              <a:rPr lang="ko-KR" altLang="en-US" sz="1400"/>
              <a:t>에서는 </a:t>
            </a:r>
            <a:r>
              <a:rPr lang="en-US" altLang="ko-KR" sz="1400"/>
              <a:t>fft</a:t>
            </a:r>
            <a:r>
              <a:rPr lang="ko-KR" altLang="en-US" sz="1400"/>
              <a:t>부분이 제외된다</a:t>
            </a:r>
            <a:r>
              <a:rPr lang="en-US" altLang="ko-KR" sz="1400"/>
              <a:t>.)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index</a:t>
            </a:r>
            <a:r>
              <a:rPr lang="ko-KR" altLang="en-US" sz="1400"/>
              <a:t>와 </a:t>
            </a:r>
            <a:r>
              <a:rPr lang="en-US" altLang="ko-KR" sz="1400"/>
              <a:t>Truebit</a:t>
            </a:r>
            <a:r>
              <a:rPr lang="ko-KR" altLang="en-US" sz="1400"/>
              <a:t> 개수에 대한 </a:t>
            </a:r>
            <a:r>
              <a:rPr lang="en-US" altLang="ko-KR" sz="1400"/>
              <a:t>register</a:t>
            </a:r>
            <a:r>
              <a:rPr lang="ko-KR" altLang="en-US" sz="1400"/>
              <a:t>를 변수로 표현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r>
              <a:rPr lang="en-US" altLang="ko-KR" sz="1400"/>
              <a:t>(pream_ind , correct_num_with_pream)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coded_msg(</a:t>
            </a:r>
            <a:r>
              <a:rPr lang="ko-KR" altLang="en-US" sz="1400"/>
              <a:t>수신단 수신신호</a:t>
            </a:r>
            <a:r>
              <a:rPr lang="en-US" altLang="ko-KR" sz="1400"/>
              <a:t>)</a:t>
            </a:r>
            <a:r>
              <a:rPr lang="ko-KR" altLang="en-US" sz="1400"/>
              <a:t>의 비트 인덱스를 </a:t>
            </a:r>
            <a:r>
              <a:rPr lang="en-US" altLang="ko-KR" sz="1400" b="1"/>
              <a:t>ind1 </a:t>
            </a:r>
            <a:r>
              <a:rPr lang="ko-KR" altLang="en-US" sz="1400"/>
              <a:t>설정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[</a:t>
            </a:r>
            <a:r>
              <a:rPr lang="en-US" altLang="ko-KR" sz="1400"/>
              <a:t>ind1,</a:t>
            </a:r>
            <a:r>
              <a:rPr lang="ko-KR" altLang="en-US" sz="1400"/>
              <a:t> </a:t>
            </a:r>
            <a:r>
              <a:rPr lang="en-US" altLang="ko-KR" sz="1400"/>
              <a:t>(ind1 +nfft-1)</a:t>
            </a:r>
            <a:r>
              <a:rPr lang="en-US" altLang="ko-KR" sz="1400"/>
              <a:t>]</a:t>
            </a:r>
            <a:r>
              <a:rPr lang="ko-KR" altLang="en-US" sz="1400"/>
              <a:t>구간의 비트에 대해 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현재 </a:t>
            </a:r>
            <a:r>
              <a:rPr lang="en-US" altLang="ko-KR" sz="1400"/>
              <a:t>ofdm</a:t>
            </a:r>
            <a:r>
              <a:rPr lang="ko-KR" altLang="en-US" sz="1400"/>
              <a:t> </a:t>
            </a:r>
            <a:r>
              <a:rPr lang="en-US" altLang="ko-KR" sz="1400"/>
              <a:t>mod</a:t>
            </a:r>
            <a:r>
              <a:rPr lang="ko-KR" altLang="en-US" sz="1400"/>
              <a:t>가 진행되었기 때문에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fft</a:t>
            </a:r>
            <a:r>
              <a:rPr lang="ko-KR" altLang="en-US" sz="1400"/>
              <a:t>를 진행해준다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해당결과를 </a:t>
            </a:r>
            <a:r>
              <a:rPr lang="en-US" altLang="ko-KR" sz="1400"/>
              <a:t>preamble</a:t>
            </a:r>
            <a:r>
              <a:rPr lang="ko-KR" altLang="en-US" sz="1400"/>
              <a:t>과 각 </a:t>
            </a:r>
            <a:r>
              <a:rPr lang="ko-KR" altLang="en-US" sz="1400" b="1"/>
              <a:t>비트별 </a:t>
            </a:r>
            <a:r>
              <a:rPr lang="en-US" altLang="ko-KR" sz="1400" b="1"/>
              <a:t>and </a:t>
            </a:r>
            <a:r>
              <a:rPr lang="ko-KR" altLang="en-US" sz="1400" b="1"/>
              <a:t>연산</a:t>
            </a:r>
            <a:endParaRPr lang="ko-KR" altLang="en-US" sz="1400" b="1"/>
          </a:p>
          <a:p>
            <a:pPr lvl="0" algn="l">
              <a:defRPr/>
            </a:pPr>
            <a:endParaRPr lang="en-US" altLang="ko-KR" sz="1400" b="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 b="0"/>
              <a:t>true</a:t>
            </a:r>
            <a:r>
              <a:rPr lang="ko-KR" altLang="en-US" sz="1400" b="0"/>
              <a:t>값을 가진 비트의 </a:t>
            </a:r>
            <a:r>
              <a:rPr lang="en-US" altLang="ko-KR" sz="1400" b="0"/>
              <a:t>1</a:t>
            </a:r>
            <a:r>
              <a:rPr lang="ko-KR" altLang="en-US" sz="1400" b="0"/>
              <a:t>값을 </a:t>
            </a:r>
            <a:r>
              <a:rPr lang="en-US" altLang="ko-KR" sz="1400" b="0"/>
              <a:t>summation</a:t>
            </a:r>
            <a:r>
              <a:rPr lang="ko-KR" altLang="en-US" sz="1400" b="0"/>
              <a:t>하고</a:t>
            </a:r>
            <a:r>
              <a:rPr lang="en-US" altLang="ko-KR" sz="1400" b="0"/>
              <a:t>,</a:t>
            </a:r>
            <a:r>
              <a:rPr lang="ko-KR" altLang="en-US" sz="1400" b="0"/>
              <a:t> </a:t>
            </a:r>
            <a:r>
              <a:rPr lang="en-US" altLang="ko-KR" sz="1400" b="1"/>
              <a:t>sum_TrueBit</a:t>
            </a:r>
            <a:r>
              <a:rPr lang="ko-KR" altLang="en-US" sz="1400" b="0"/>
              <a:t>에 저장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 lvl="0" algn="l">
              <a:defRPr/>
            </a:pPr>
            <a:endParaRPr lang="ko-KR" altLang="en-US" sz="1400" b="1"/>
          </a:p>
          <a:p>
            <a:pPr lvl="0" algn="l">
              <a:defRPr/>
            </a:pPr>
            <a:r>
              <a:rPr lang="ko-KR" altLang="en-US" sz="1400"/>
              <a:t>➔ 이때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preamble</a:t>
            </a:r>
            <a:r>
              <a:rPr lang="ko-KR" altLang="en-US" sz="1400"/>
              <a:t>과 정확히 일치하면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 b="1"/>
              <a:t>break</a:t>
            </a:r>
            <a:r>
              <a:rPr lang="ko-KR" altLang="en-US" sz="1400"/>
              <a:t>로 반복문 종료하고</a:t>
            </a:r>
            <a:r>
              <a:rPr lang="en-US" altLang="ko-KR" sz="1400"/>
              <a:t>,</a:t>
            </a:r>
            <a:r>
              <a:rPr lang="ko-KR" altLang="en-US" sz="1400"/>
              <a:t> 해당 인덱스 반환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preamble</a:t>
            </a:r>
            <a:r>
              <a:rPr lang="ko-KR" altLang="en-US" sz="1400"/>
              <a:t>과 정확히 일치하지 않아</a:t>
            </a:r>
            <a:r>
              <a:rPr lang="en-US" altLang="ko-KR" sz="1400"/>
              <a:t>,</a:t>
            </a:r>
            <a:r>
              <a:rPr lang="ko-KR" altLang="en-US" sz="1400"/>
              <a:t> 해당 조건문 실행되지 않으면</a:t>
            </a:r>
            <a:r>
              <a:rPr lang="en-US" altLang="ko-KR" sz="1400"/>
              <a:t>,</a:t>
            </a: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현재</a:t>
            </a:r>
            <a:r>
              <a:rPr lang="ko-KR" altLang="en-US" sz="1400" b="1"/>
              <a:t> </a:t>
            </a:r>
            <a:r>
              <a:rPr lang="en-US" altLang="ko-KR" sz="1400" b="1"/>
              <a:t>sum_TrueBit</a:t>
            </a:r>
            <a:r>
              <a:rPr lang="ko-KR" altLang="en-US" sz="1400" b="1"/>
              <a:t>와 </a:t>
            </a:r>
            <a:r>
              <a:rPr lang="en-US" altLang="ko-KR" sz="1400" b="1"/>
              <a:t>Truebit</a:t>
            </a:r>
            <a:r>
              <a:rPr lang="ko-KR" altLang="en-US" sz="1400" b="1"/>
              <a:t> 레지스터를 </a:t>
            </a:r>
            <a:r>
              <a:rPr lang="en-US" altLang="ko-KR" sz="1400" b="1"/>
              <a:t>bit</a:t>
            </a:r>
            <a:r>
              <a:rPr lang="ko-KR" altLang="en-US" sz="1400" b="1"/>
              <a:t>별 </a:t>
            </a:r>
            <a:r>
              <a:rPr lang="en-US" altLang="ko-KR" sz="1400" b="1"/>
              <a:t>and</a:t>
            </a:r>
            <a:r>
              <a:rPr lang="ko-KR" altLang="en-US" sz="1400" b="1"/>
              <a:t>연산으로 비교</a:t>
            </a:r>
            <a:r>
              <a:rPr lang="ko-KR" altLang="en-US" sz="1400"/>
              <a:t>하여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preamble</a:t>
            </a:r>
            <a:r>
              <a:rPr lang="ko-KR" altLang="en-US" sz="1400"/>
              <a:t>과 더 유사하다고 판단시 </a:t>
            </a:r>
            <a:r>
              <a:rPr lang="ko-KR" altLang="en-US" sz="1400" b="1"/>
              <a:t>레지스터 갱신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r>
              <a:rPr lang="ko-KR" altLang="en-US" sz="1400"/>
              <a:t>➔ </a:t>
            </a:r>
            <a:r>
              <a:rPr lang="en-US" altLang="ko-KR" sz="1400"/>
              <a:t>for</a:t>
            </a:r>
            <a:r>
              <a:rPr lang="ko-KR" altLang="en-US" sz="1400"/>
              <a:t>문이 종료되면</a:t>
            </a:r>
            <a:r>
              <a:rPr lang="en-US" altLang="ko-KR" sz="1400"/>
              <a:t>,</a:t>
            </a:r>
            <a:r>
              <a:rPr lang="ko-KR" altLang="en-US" sz="1400"/>
              <a:t> 찾은 앞부분의 </a:t>
            </a:r>
            <a:r>
              <a:rPr lang="en-US" altLang="ko-KR" sz="1400"/>
              <a:t>zero-padding</a:t>
            </a:r>
            <a:r>
              <a:rPr lang="ko-KR" altLang="en-US" sz="1400"/>
              <a:t>과 </a:t>
            </a:r>
            <a:r>
              <a:rPr lang="en-US" altLang="ko-KR" sz="1400"/>
              <a:t>preamble</a:t>
            </a:r>
            <a:r>
              <a:rPr lang="ko-KR" altLang="en-US" sz="1400"/>
              <a:t>을 제거하고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msg</a:t>
            </a:r>
            <a:r>
              <a:rPr lang="ko-KR" altLang="en-US" sz="1400"/>
              <a:t>만 남긴다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r>
              <a:rPr lang="ko-KR" altLang="en-US" sz="1400"/>
              <a:t>➔ 추가적으로 </a:t>
            </a:r>
            <a:r>
              <a:rPr lang="en-US" altLang="ko-KR" sz="1400"/>
              <a:t>message</a:t>
            </a:r>
            <a:r>
              <a:rPr lang="ko-KR" altLang="en-US" sz="1400"/>
              <a:t>자체는 </a:t>
            </a:r>
            <a:r>
              <a:rPr lang="en-US" altLang="ko-KR" sz="1400"/>
              <a:t>64bits</a:t>
            </a:r>
            <a:r>
              <a:rPr lang="ko-KR" altLang="en-US" sz="1400"/>
              <a:t>의 배수이기 때문에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mod-64</a:t>
            </a:r>
            <a:r>
              <a:rPr lang="ko-KR" altLang="en-US" sz="1400"/>
              <a:t>연산을 통해</a:t>
            </a:r>
            <a:r>
              <a:rPr lang="en-US" altLang="ko-KR" sz="1400"/>
              <a:t>,</a:t>
            </a:r>
            <a:r>
              <a:rPr lang="ko-KR" altLang="en-US" sz="1400"/>
              <a:t> 나머지 비트를 날려준다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81" y="1050606"/>
            <a:ext cx="6372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571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684381" y="1507737"/>
            <a:ext cx="10823237" cy="313855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ko-KR" altLang="en-US" sz="2000"/>
              <a:t>➔</a:t>
            </a:r>
            <a:r>
              <a:rPr lang="en-US" altLang="ko-KR" sz="2000"/>
              <a:t> Level #4 : OFDM demodulation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level</a:t>
            </a:r>
            <a:r>
              <a:rPr lang="ko-KR" altLang="en-US" sz="1600"/>
              <a:t> </a:t>
            </a:r>
            <a:r>
              <a:rPr lang="en-US" altLang="ko-KR" sz="1600"/>
              <a:t>5</a:t>
            </a:r>
            <a:r>
              <a:rPr lang="ko-KR" altLang="en-US" sz="1600"/>
              <a:t>에서 적용했던 </a:t>
            </a:r>
            <a:r>
              <a:rPr lang="en-US" altLang="ko-KR" sz="1600"/>
              <a:t>preamble</a:t>
            </a:r>
            <a:r>
              <a:rPr lang="ko-KR" altLang="en-US" sz="1600"/>
              <a:t>찾는 과정이 포함이 되어야 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transmit</a:t>
            </a:r>
            <a:r>
              <a:rPr lang="ko-KR" altLang="en-US" sz="1600"/>
              <a:t>과정에서 </a:t>
            </a:r>
            <a:r>
              <a:rPr lang="en-US" altLang="ko-KR" sz="1600"/>
              <a:t>level #3</a:t>
            </a:r>
            <a:r>
              <a:rPr lang="ko-KR" altLang="en-US" sz="1600"/>
              <a:t>에서 해당</a:t>
            </a:r>
            <a:r>
              <a:rPr lang="en-US" altLang="ko-KR" sz="1600"/>
              <a:t> preamble</a:t>
            </a:r>
            <a:r>
              <a:rPr lang="ko-KR" altLang="en-US" sz="1600"/>
              <a:t>이 신호에 포함되기 때문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이때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preamble</a:t>
            </a:r>
            <a:r>
              <a:rPr lang="ko-KR" altLang="en-US" sz="1600"/>
              <a:t>을 찾은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FFT</a:t>
            </a:r>
            <a:r>
              <a:rPr lang="ko-KR" altLang="en-US" sz="1600"/>
              <a:t>를 진행하여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OFDM demodulation</a:t>
            </a:r>
            <a:r>
              <a:rPr lang="ko-KR" altLang="en-US" sz="1600"/>
              <a:t>을 진행한다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r>
              <a:rPr lang="ko-KR" altLang="en-US" sz="1600"/>
              <a:t>얻은 신호에 대해서</a:t>
            </a:r>
            <a:r>
              <a:rPr lang="en-US" altLang="ko-KR" sz="1600"/>
              <a:t>,</a:t>
            </a:r>
            <a:r>
              <a:rPr lang="ko-KR" altLang="en-US" sz="1600"/>
              <a:t> 실수축으로 </a:t>
            </a:r>
            <a:r>
              <a:rPr lang="en-US" altLang="ko-KR" sz="1600"/>
              <a:t>mapping</a:t>
            </a:r>
            <a:r>
              <a:rPr lang="ko-KR" altLang="en-US" sz="1600"/>
              <a:t>한 후</a:t>
            </a:r>
            <a:r>
              <a:rPr lang="en-US" altLang="ko-KR" sz="1600"/>
              <a:t>,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symbol estimation</a:t>
            </a:r>
            <a:r>
              <a:rPr lang="ko-KR" altLang="en-US" sz="1600"/>
              <a:t>을 다음과 같이 진행한다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(∵</a:t>
            </a:r>
            <a:r>
              <a:rPr lang="ko-KR" altLang="en-US" sz="1600"/>
              <a:t> 부동소수점 오차로 인한 </a:t>
            </a:r>
            <a:r>
              <a:rPr lang="en-US" altLang="ko-KR" sz="1600"/>
              <a:t>FFT</a:t>
            </a:r>
            <a:r>
              <a:rPr lang="ko-KR" altLang="en-US" sz="1600"/>
              <a:t>결과의 오차 발생</a:t>
            </a:r>
            <a:r>
              <a:rPr lang="en-US" altLang="ko-KR" sz="1600"/>
              <a:t>)</a:t>
            </a:r>
            <a:endParaRPr lang="en-US" altLang="ko-KR" sz="1600"/>
          </a:p>
          <a:p>
            <a:pPr lvl="0" algn="l">
              <a:defRPr/>
            </a:pP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level 5</a:t>
            </a:r>
            <a:r>
              <a:rPr lang="ko-KR" altLang="en-US" sz="1600"/>
              <a:t>에 대해서는 </a:t>
            </a:r>
            <a:r>
              <a:rPr lang="en-US" altLang="ko-KR" sz="1600"/>
              <a:t>-1</a:t>
            </a:r>
            <a:r>
              <a:rPr lang="ko-KR" altLang="en-US" sz="1600"/>
              <a:t>과 </a:t>
            </a:r>
            <a:r>
              <a:rPr lang="en-US" altLang="ko-KR" sz="1600"/>
              <a:t>1</a:t>
            </a:r>
            <a:r>
              <a:rPr lang="ko-KR" altLang="en-US" sz="1600"/>
              <a:t>로 </a:t>
            </a:r>
            <a:r>
              <a:rPr lang="en-US" altLang="ko-KR" sz="1600"/>
              <a:t>mapping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나머지 경우에 대해선 </a:t>
            </a:r>
            <a:r>
              <a:rPr lang="en-US" altLang="ko-KR" sz="1600"/>
              <a:t>round</a:t>
            </a:r>
            <a:r>
              <a:rPr lang="ko-KR" altLang="en-US" sz="1600"/>
              <a:t>를 사용해준다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(∵</a:t>
            </a:r>
            <a:r>
              <a:rPr lang="ko-KR" altLang="en-US" sz="1600"/>
              <a:t> 원래 </a:t>
            </a:r>
            <a:r>
              <a:rPr lang="en-US" altLang="ko-KR" sz="1600"/>
              <a:t>round</a:t>
            </a:r>
            <a:r>
              <a:rPr lang="ko-KR" altLang="en-US" sz="1600"/>
              <a:t>를 사용했었는데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zero-padding</a:t>
            </a:r>
            <a:r>
              <a:rPr lang="ko-KR" altLang="en-US" sz="1600"/>
              <a:t>에 대해서 </a:t>
            </a:r>
            <a:r>
              <a:rPr lang="en-US" altLang="ko-KR" sz="1600"/>
              <a:t>round</a:t>
            </a:r>
            <a:r>
              <a:rPr lang="ko-KR" altLang="en-US" sz="1600"/>
              <a:t>를 사용하면 출력이 </a:t>
            </a:r>
            <a:r>
              <a:rPr lang="en-US" altLang="ko-KR" sz="1600"/>
              <a:t>-1,0,1</a:t>
            </a:r>
            <a:r>
              <a:rPr lang="ko-KR" altLang="en-US" sz="1600"/>
              <a:t>이 나와서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/>
              <a:t>BPSK</a:t>
            </a:r>
            <a:r>
              <a:rPr lang="ko-KR" altLang="en-US" sz="1600"/>
              <a:t>과정을 진행이 불가하다</a:t>
            </a:r>
            <a:r>
              <a:rPr lang="en-US" altLang="ko-KR" sz="1600"/>
              <a:t>.)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9286664" y="4999869"/>
            <a:ext cx="2484209" cy="4129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BPSK demod.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833736" y="4632670"/>
            <a:ext cx="922135" cy="36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level #3</a:t>
            </a:r>
            <a:endParaRPr lang="en-US" altLang="ko-KR"/>
          </a:p>
        </p:txBody>
      </p:sp>
      <p:cxnSp>
        <p:nvCxnSpPr>
          <p:cNvPr id="13" name="화살표 12"/>
          <p:cNvCxnSpPr>
            <a:stCxn id="10" idx="2"/>
          </p:cNvCxnSpPr>
          <p:nvPr/>
        </p:nvCxnSpPr>
        <p:spPr>
          <a:xfrm rot="16200000" flipH="1">
            <a:off x="10179112" y="5762443"/>
            <a:ext cx="69931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>
            <a:stCxn id="20" idx="2"/>
            <a:endCxn id="10" idx="0"/>
          </p:cNvCxnSpPr>
          <p:nvPr/>
        </p:nvCxnSpPr>
        <p:spPr>
          <a:xfrm rot="5400000">
            <a:off x="10119269" y="4588341"/>
            <a:ext cx="821028" cy="202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544452" y="3021772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FFT( for OFDM 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44452" y="3771612"/>
            <a:ext cx="1972689" cy="4072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symbol estimation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44452" y="1824004"/>
            <a:ext cx="1972689" cy="9097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only for level 4 :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eliminate preamble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01667" y="1617401"/>
            <a:ext cx="2469206" cy="280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10843259" y="1257797"/>
            <a:ext cx="937139" cy="359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level #4</a:t>
            </a:r>
            <a:endParaRPr lang="en-US" altLang="ko-KR"/>
          </a:p>
        </p:txBody>
      </p:sp>
      <p:cxnSp>
        <p:nvCxnSpPr>
          <p:cNvPr id="24" name="화살표 23"/>
          <p:cNvCxnSpPr>
            <a:stCxn id="21" idx="2"/>
            <a:endCxn id="19" idx="0"/>
          </p:cNvCxnSpPr>
          <p:nvPr/>
        </p:nvCxnSpPr>
        <p:spPr>
          <a:xfrm rot="16200000" flipH="1" flipV="1">
            <a:off x="10386772" y="2877738"/>
            <a:ext cx="288060" cy="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>
            <a:stCxn id="19" idx="2"/>
            <a:endCxn id="20" idx="0"/>
          </p:cNvCxnSpPr>
          <p:nvPr/>
        </p:nvCxnSpPr>
        <p:spPr>
          <a:xfrm rot="16200000" flipH="1">
            <a:off x="10359490" y="3600306"/>
            <a:ext cx="342611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화살표 25"/>
          <p:cNvCxnSpPr/>
          <p:nvPr/>
        </p:nvCxnSpPr>
        <p:spPr>
          <a:xfrm rot="16200000" flipH="1">
            <a:off x="10250428" y="1538163"/>
            <a:ext cx="566207" cy="547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3825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9126" y="161148"/>
            <a:ext cx="10972798" cy="687015"/>
          </a:xfrm>
        </p:spPr>
        <p:txBody>
          <a:bodyPr>
            <a:noAutofit/>
          </a:bodyPr>
          <a:p>
            <a:pPr lvl="0" algn="l">
              <a:defRPr/>
            </a:pPr>
            <a:r>
              <a:rPr lang="en-US" altLang="ko-KR" sz="4000" b="1"/>
              <a:t>Breakthrough for each level processing</a:t>
            </a:r>
            <a:endParaRPr lang="en-US" altLang="ko-KR" sz="4000" b="1"/>
          </a:p>
        </p:txBody>
      </p:sp>
      <p:sp>
        <p:nvSpPr>
          <p:cNvPr id="6" name="가로 글상자 5"/>
          <p:cNvSpPr txBox="1"/>
          <p:nvPr/>
        </p:nvSpPr>
        <p:spPr>
          <a:xfrm>
            <a:off x="8567636" y="6494145"/>
            <a:ext cx="3624364" cy="3333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electronic engneering dept.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2842" y="740349"/>
            <a:ext cx="12777686" cy="5066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472" y="874709"/>
            <a:ext cx="5968527" cy="5887871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6660912" y="3242539"/>
            <a:ext cx="4931012" cy="1152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ko-KR" altLang="en-US" sz="1400"/>
              <a:t>➔ 좌측의 코드는 </a:t>
            </a:r>
            <a:r>
              <a:rPr lang="en-US" altLang="ko-KR" sz="1400"/>
              <a:t>preamble</a:t>
            </a:r>
            <a:r>
              <a:rPr lang="ko-KR" altLang="en-US" sz="1400"/>
              <a:t>을 찾는 코드이다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  <a:p>
            <a:pPr lvl="0" algn="l">
              <a:defRPr/>
            </a:pPr>
            <a:r>
              <a:rPr lang="en-US" altLang="ko-KR" sz="1400"/>
              <a:t>level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r>
              <a:rPr lang="ko-KR" altLang="en-US" sz="1400"/>
              <a:t>에서 진행한 부분과 동일하다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 algn="l">
              <a:defRPr/>
            </a:pPr>
            <a:endParaRPr lang="ko-KR" altLang="en-US" sz="1400"/>
          </a:p>
          <a:p>
            <a:pPr lvl="0" algn="l">
              <a:defRPr/>
            </a:pPr>
            <a:endParaRPr lang="en-US" altLang="ko-KR" sz="1400"/>
          </a:p>
          <a:p>
            <a:pPr lvl="0" algn="l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40971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1367</ep:Words>
  <ep:PresentationFormat>화면 슬라이드 쇼(4:3)</ep:PresentationFormat>
  <ep:Paragraphs>374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WIFI RECEIVER Digital Communication</vt:lpstr>
      <vt:lpstr>context</vt:lpstr>
      <vt:lpstr>convolutional codes diagram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Breakthrough for each level processing</vt:lpstr>
      <vt:lpstr>Plot for visulaization</vt:lpstr>
      <vt:lpstr>Plot for visulaization</vt:lpstr>
      <vt:lpstr>Plot for visulaization</vt:lpstr>
      <vt:lpstr>Plot for visulaization</vt:lpstr>
      <vt:lpstr>Plot for visulaization</vt:lpstr>
      <vt:lpstr>Further works :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2023-06-28T15:38:55.256</dcterms:created>
  <dc:creator>wonjc</dc:creator>
  <cp:lastModifiedBy>wonjc</cp:lastModifiedBy>
  <dcterms:modified xsi:type="dcterms:W3CDTF">2024-04-09T09:21:13.226</dcterms:modified>
  <cp:revision>170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