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6" r:id="rId10"/>
    <p:sldId id="267" r:id="rId11"/>
    <p:sldId id="265" r:id="rId12"/>
    <p:sldId id="268" r:id="rId13"/>
    <p:sldId id="270" r:id="rId14"/>
    <p:sldId id="25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83D52-5278-666B-9BD0-0C737F682A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97ACE2D-B63A-EE36-C69A-F76C00B4F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71103B-04DC-EE7D-F426-19FFDEB8A173}"/>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24678CC2-59A6-B25D-8CAF-CBCB9EB01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14824-5E27-990D-D996-ABB3E67183C7}"/>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3745652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C28D1-5461-CAC1-14E1-91B9DB6AF8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D679FC-DE3E-691E-B168-8720CD00B1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C58C5-34A7-6F23-B021-3810E539FE07}"/>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173AC769-00D3-9CAF-425E-88CF127E4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F29BF-8CA3-F14D-B4BB-C5502647EBB2}"/>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392370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2250EF-0C44-53E4-A65B-6395E2BB49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D7DC8A-65EA-B13F-3895-5CC091FA25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07348-2483-DB5C-57DA-4F1B99F51877}"/>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C4DCE57C-BF66-9A3A-B440-DDC49EBD49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671D02-D661-17E7-0CD7-B8729F29F315}"/>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97403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18067-0694-B69C-5A20-DBC810EFE2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5CF4F9-4096-B557-9B10-1D02263DE0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7CD291-8F3B-2FF3-4707-82CEF687A770}"/>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060090FE-629D-1310-FB77-948B2EEA85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E7D51A-8510-BA82-0BBB-D3C507ADB86B}"/>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2296837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36EAD-CD1B-6A22-3B44-2BFA91743B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767DFD-9CF3-B974-899D-C69CD55ED0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3E486-B548-1DEF-5455-1E1F2EEDCEE8}"/>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D02861E9-B043-F476-37B5-8B5AC87E1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2CC21-EE4B-ADF7-8CF9-F613E30792AC}"/>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768967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D0A60-936D-7E42-A7F1-04C6D183E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BD432-0DAC-885E-CB11-776C6511F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3E7795-BBAD-4C3B-B493-89B441F171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3C53C2-4FB0-64ED-2557-A37A0ACC40B6}"/>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6" name="Footer Placeholder 5">
            <a:extLst>
              <a:ext uri="{FF2B5EF4-FFF2-40B4-BE49-F238E27FC236}">
                <a16:creationId xmlns:a16="http://schemas.microsoft.com/office/drawing/2014/main" id="{0EBBF5A4-DC05-0397-8C7F-43F542382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5B156-0B61-B7F9-EE18-A24BCBDE0E2D}"/>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3600927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AC2F-7741-817E-4683-5BC3180FB2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3781050-E8D2-D26B-D1B6-0F8C95CE35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2C5912-E64C-9179-DD79-BCB8267B9C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CFD85D-699F-B146-6AE4-F0C2BFCD3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8340F4-4BB5-73BA-33DF-356C519730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3D4966-3C13-FC69-0AAB-E19A6DA40A6D}"/>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8" name="Footer Placeholder 7">
            <a:extLst>
              <a:ext uri="{FF2B5EF4-FFF2-40B4-BE49-F238E27FC236}">
                <a16:creationId xmlns:a16="http://schemas.microsoft.com/office/drawing/2014/main" id="{81B9764A-4943-0729-DE79-B51D6F45E0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6A2450-9C19-B2CF-BDD1-EB1243540B3E}"/>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222019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35DF3-E22F-D042-CA87-B1C5DCB97F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7B11CE-7CBB-70B9-01E4-BC00627EFA91}"/>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4" name="Footer Placeholder 3">
            <a:extLst>
              <a:ext uri="{FF2B5EF4-FFF2-40B4-BE49-F238E27FC236}">
                <a16:creationId xmlns:a16="http://schemas.microsoft.com/office/drawing/2014/main" id="{4265CCE7-2117-B78F-571D-5FE25204C6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3BCC0B-C756-CF7E-DDDB-CF851E72744C}"/>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2147461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4529A1-CB88-7471-7F10-3ADBCB4CB409}"/>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3" name="Footer Placeholder 2">
            <a:extLst>
              <a:ext uri="{FF2B5EF4-FFF2-40B4-BE49-F238E27FC236}">
                <a16:creationId xmlns:a16="http://schemas.microsoft.com/office/drawing/2014/main" id="{6B961D45-7AB0-B9ED-C114-BDAC29D1D5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4EB6BD-5A1A-40A2-F540-6FA459C5B39F}"/>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8508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B9C47-B333-8F26-F421-BC39B11B07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196A4F-6A7D-53D6-DF3F-0356E1C6F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527A8E-2163-1410-9689-9124EEDDE2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A53498-E837-F530-DA2E-9C961858F303}"/>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6" name="Footer Placeholder 5">
            <a:extLst>
              <a:ext uri="{FF2B5EF4-FFF2-40B4-BE49-F238E27FC236}">
                <a16:creationId xmlns:a16="http://schemas.microsoft.com/office/drawing/2014/main" id="{6EB91BD8-83C1-FCD4-AAD9-F5D6D1E28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116E5-FC82-B51B-9B59-435570B3C8F3}"/>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10822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2DDB-AEDD-E498-471E-1260EB11F5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6DBE06-9E1A-C8A9-EF9C-3DD8E681E6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EC89E4-50E2-2E54-E7D7-FE512E8D5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13C76-2923-74E6-1D84-A6DA700B4239}"/>
              </a:ext>
            </a:extLst>
          </p:cNvPr>
          <p:cNvSpPr>
            <a:spLocks noGrp="1"/>
          </p:cNvSpPr>
          <p:nvPr>
            <p:ph type="dt" sz="half" idx="10"/>
          </p:nvPr>
        </p:nvSpPr>
        <p:spPr/>
        <p:txBody>
          <a:bodyPr/>
          <a:lstStyle/>
          <a:p>
            <a:fld id="{249C460B-F6F1-40A0-A322-C687D5F45AD5}" type="datetimeFigureOut">
              <a:rPr lang="en-US" smtClean="0"/>
              <a:t>2/13/2025</a:t>
            </a:fld>
            <a:endParaRPr lang="en-US"/>
          </a:p>
        </p:txBody>
      </p:sp>
      <p:sp>
        <p:nvSpPr>
          <p:cNvPr id="6" name="Footer Placeholder 5">
            <a:extLst>
              <a:ext uri="{FF2B5EF4-FFF2-40B4-BE49-F238E27FC236}">
                <a16:creationId xmlns:a16="http://schemas.microsoft.com/office/drawing/2014/main" id="{7ED46E4D-7165-0A0D-0CDE-E7B813801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6CCF7-5B18-4E59-5AF6-EC71A05417FE}"/>
              </a:ext>
            </a:extLst>
          </p:cNvPr>
          <p:cNvSpPr>
            <a:spLocks noGrp="1"/>
          </p:cNvSpPr>
          <p:nvPr>
            <p:ph type="sldNum" sz="quarter" idx="12"/>
          </p:nvPr>
        </p:nvSpPr>
        <p:spPr/>
        <p:txBody>
          <a:bodyPr/>
          <a:lstStyle/>
          <a:p>
            <a:fld id="{2FC19A60-66AE-4D90-B166-66B30FD114F4}" type="slidenum">
              <a:rPr lang="en-US" smtClean="0"/>
              <a:t>‹#›</a:t>
            </a:fld>
            <a:endParaRPr lang="en-US"/>
          </a:p>
        </p:txBody>
      </p:sp>
    </p:spTree>
    <p:extLst>
      <p:ext uri="{BB962C8B-B14F-4D97-AF65-F5344CB8AC3E}">
        <p14:creationId xmlns:p14="http://schemas.microsoft.com/office/powerpoint/2010/main" val="1043830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3406B5-A2DC-2DFA-5182-21E97FDC30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D44BB9-C830-AF30-D584-D4D1A2E64C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27101F-0D3C-A11C-7C22-6B9953455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9C460B-F6F1-40A0-A322-C687D5F45AD5}" type="datetimeFigureOut">
              <a:rPr lang="en-US" smtClean="0"/>
              <a:t>2/13/2025</a:t>
            </a:fld>
            <a:endParaRPr lang="en-US"/>
          </a:p>
        </p:txBody>
      </p:sp>
      <p:sp>
        <p:nvSpPr>
          <p:cNvPr id="5" name="Footer Placeholder 4">
            <a:extLst>
              <a:ext uri="{FF2B5EF4-FFF2-40B4-BE49-F238E27FC236}">
                <a16:creationId xmlns:a16="http://schemas.microsoft.com/office/drawing/2014/main" id="{466D85D1-AD3C-A177-6449-BA51C5EEE0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ECE804-2C6D-426D-6122-D82DFC988E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C19A60-66AE-4D90-B166-66B30FD114F4}" type="slidenum">
              <a:rPr lang="en-US" smtClean="0"/>
              <a:t>‹#›</a:t>
            </a:fld>
            <a:endParaRPr lang="en-US"/>
          </a:p>
        </p:txBody>
      </p:sp>
    </p:spTree>
    <p:extLst>
      <p:ext uri="{BB962C8B-B14F-4D97-AF65-F5344CB8AC3E}">
        <p14:creationId xmlns:p14="http://schemas.microsoft.com/office/powerpoint/2010/main" val="2615521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baeldung.com/java-thymeleaf-expression-typ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7DE0-1866-5821-BAC5-7FB99698DD4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A0E015E-6C46-7D49-421C-B2D514FB917B}"/>
              </a:ext>
            </a:extLst>
          </p:cNvPr>
          <p:cNvSpPr>
            <a:spLocks noGrp="1"/>
          </p:cNvSpPr>
          <p:nvPr>
            <p:ph type="subTitle" idx="1"/>
          </p:nvPr>
        </p:nvSpPr>
        <p:spPr/>
        <p:txBody>
          <a:bodyPr/>
          <a:lstStyle/>
          <a:p>
            <a:endParaRPr lang="en-US"/>
          </a:p>
        </p:txBody>
      </p:sp>
      <p:pic>
        <p:nvPicPr>
          <p:cNvPr id="5" name="Picture 4" descr="Water droplets on a surface&#10;&#10;AI-generated content may be incorrect.">
            <a:extLst>
              <a:ext uri="{FF2B5EF4-FFF2-40B4-BE49-F238E27FC236}">
                <a16:creationId xmlns:a16="http://schemas.microsoft.com/office/drawing/2014/main" id="{EFB5E3B5-039E-5504-4C2A-8F83F8A41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descr="A person in a superhero garment&#10;&#10;AI-generated content may be incorrect.">
            <a:extLst>
              <a:ext uri="{FF2B5EF4-FFF2-40B4-BE49-F238E27FC236}">
                <a16:creationId xmlns:a16="http://schemas.microsoft.com/office/drawing/2014/main" id="{0DB2C0DD-F710-F4B7-BA8D-8AA97EA4F506}"/>
              </a:ext>
            </a:extLst>
          </p:cNvPr>
          <p:cNvPicPr>
            <a:picLocks noChangeAspect="1"/>
          </p:cNvPicPr>
          <p:nvPr/>
        </p:nvPicPr>
        <p:blipFill>
          <a:blip r:embed="rId3"/>
          <a:stretch>
            <a:fillRect/>
          </a:stretch>
        </p:blipFill>
        <p:spPr>
          <a:xfrm>
            <a:off x="281151" y="287338"/>
            <a:ext cx="2094187" cy="2094187"/>
          </a:xfrm>
          <a:prstGeom prst="rect">
            <a:avLst/>
          </a:prstGeom>
        </p:spPr>
      </p:pic>
      <p:sp>
        <p:nvSpPr>
          <p:cNvPr id="8" name="Rectangle 7">
            <a:extLst>
              <a:ext uri="{FF2B5EF4-FFF2-40B4-BE49-F238E27FC236}">
                <a16:creationId xmlns:a16="http://schemas.microsoft.com/office/drawing/2014/main" id="{E229C99C-D115-8A0C-DF69-8D0EE9305E12}"/>
              </a:ext>
            </a:extLst>
          </p:cNvPr>
          <p:cNvSpPr/>
          <p:nvPr/>
        </p:nvSpPr>
        <p:spPr>
          <a:xfrm>
            <a:off x="2915101" y="1030288"/>
            <a:ext cx="9493304" cy="2123658"/>
          </a:xfrm>
          <a:prstGeom prst="rect">
            <a:avLst/>
          </a:prstGeom>
          <a:noFill/>
        </p:spPr>
        <p:txBody>
          <a:bodyPr wrap="none" lIns="91440" tIns="45720" rIns="91440" bIns="45720">
            <a:spAutoFit/>
          </a:bodyPr>
          <a:lstStyle/>
          <a:p>
            <a:pPr algn="l"/>
            <a:r>
              <a:rPr lang="en-US" sz="6600" b="1" i="0" spc="50" dirty="0">
                <a:ln w="9525" cmpd="sng">
                  <a:solidFill>
                    <a:schemeClr val="accent1"/>
                  </a:solidFill>
                  <a:prstDash val="solid"/>
                </a:ln>
                <a:solidFill>
                  <a:srgbClr val="70AD47">
                    <a:tint val="1000"/>
                  </a:srgbClr>
                </a:solidFill>
                <a:effectLst>
                  <a:glow rad="38100">
                    <a:schemeClr val="accent1">
                      <a:alpha val="40000"/>
                    </a:schemeClr>
                  </a:glow>
                </a:effectLst>
                <a:latin typeface="Roboto" panose="02000000000000000000" pitchFamily="2" charset="0"/>
              </a:rPr>
              <a:t>Spring Boot Thymeleaf </a:t>
            </a:r>
          </a:p>
          <a:p>
            <a:pPr algn="l"/>
            <a:r>
              <a:rPr lang="en-US" sz="6600" b="1" i="0" spc="50" dirty="0">
                <a:ln w="9525" cmpd="sng">
                  <a:solidFill>
                    <a:schemeClr val="accent1"/>
                  </a:solidFill>
                  <a:prstDash val="solid"/>
                </a:ln>
                <a:solidFill>
                  <a:srgbClr val="70AD47">
                    <a:tint val="1000"/>
                  </a:srgbClr>
                </a:solidFill>
                <a:effectLst>
                  <a:glow rad="38100">
                    <a:schemeClr val="accent1">
                      <a:alpha val="40000"/>
                    </a:schemeClr>
                  </a:glow>
                </a:effectLst>
                <a:latin typeface="Roboto" panose="02000000000000000000" pitchFamily="2" charset="0"/>
              </a:rPr>
              <a:t>with JDBC</a:t>
            </a:r>
          </a:p>
        </p:txBody>
      </p:sp>
    </p:spTree>
    <p:extLst>
      <p:ext uri="{BB962C8B-B14F-4D97-AF65-F5344CB8AC3E}">
        <p14:creationId xmlns:p14="http://schemas.microsoft.com/office/powerpoint/2010/main" val="3827560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3E1A4-39AC-7B8D-E67E-DA9CEDFA0D1C}"/>
              </a:ext>
            </a:extLst>
          </p:cNvPr>
          <p:cNvSpPr>
            <a:spLocks noGrp="1"/>
          </p:cNvSpPr>
          <p:nvPr>
            <p:ph type="title"/>
          </p:nvPr>
        </p:nvSpPr>
        <p:spPr/>
        <p:txBody>
          <a:bodyPr/>
          <a:lstStyle/>
          <a:p>
            <a:r>
              <a:rPr lang="en-US" dirty="0"/>
              <a:t>Thymeleaf Link Expressions</a:t>
            </a:r>
          </a:p>
        </p:txBody>
      </p:sp>
      <p:sp>
        <p:nvSpPr>
          <p:cNvPr id="3" name="Content Placeholder 2">
            <a:extLst>
              <a:ext uri="{FF2B5EF4-FFF2-40B4-BE49-F238E27FC236}">
                <a16:creationId xmlns:a16="http://schemas.microsoft.com/office/drawing/2014/main" id="{D0A847BF-628D-78E2-C2F1-995BA966B85F}"/>
              </a:ext>
            </a:extLst>
          </p:cNvPr>
          <p:cNvSpPr>
            <a:spLocks noGrp="1"/>
          </p:cNvSpPr>
          <p:nvPr>
            <p:ph idx="1"/>
          </p:nvPr>
        </p:nvSpPr>
        <p:spPr/>
        <p:txBody>
          <a:bodyPr/>
          <a:lstStyle/>
          <a:p>
            <a:r>
              <a:rPr lang="en-US" dirty="0"/>
              <a:t>Link expressions are used to create URLs. They are enclosed in @{...}. This expression generates a URL to the /products endpoint.</a:t>
            </a:r>
          </a:p>
          <a:p>
            <a:r>
              <a:rPr lang="en-US" dirty="0"/>
              <a:t> For example:</a:t>
            </a:r>
          </a:p>
          <a:p>
            <a:endParaRPr lang="en-US" dirty="0"/>
          </a:p>
        </p:txBody>
      </p:sp>
      <p:pic>
        <p:nvPicPr>
          <p:cNvPr id="5" name="Picture 4">
            <a:extLst>
              <a:ext uri="{FF2B5EF4-FFF2-40B4-BE49-F238E27FC236}">
                <a16:creationId xmlns:a16="http://schemas.microsoft.com/office/drawing/2014/main" id="{D8334402-75EA-349A-29A7-0A185DA06B96}"/>
              </a:ext>
            </a:extLst>
          </p:cNvPr>
          <p:cNvPicPr>
            <a:picLocks noChangeAspect="1"/>
          </p:cNvPicPr>
          <p:nvPr/>
        </p:nvPicPr>
        <p:blipFill>
          <a:blip r:embed="rId2"/>
          <a:stretch>
            <a:fillRect/>
          </a:stretch>
        </p:blipFill>
        <p:spPr>
          <a:xfrm>
            <a:off x="1826994" y="3591988"/>
            <a:ext cx="9124267" cy="1838141"/>
          </a:xfrm>
          <a:prstGeom prst="rect">
            <a:avLst/>
          </a:prstGeom>
        </p:spPr>
      </p:pic>
    </p:spTree>
    <p:extLst>
      <p:ext uri="{BB962C8B-B14F-4D97-AF65-F5344CB8AC3E}">
        <p14:creationId xmlns:p14="http://schemas.microsoft.com/office/powerpoint/2010/main" val="78882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1C5C-4CA2-87C5-75C6-C04388852185}"/>
              </a:ext>
            </a:extLst>
          </p:cNvPr>
          <p:cNvSpPr>
            <a:spLocks noGrp="1"/>
          </p:cNvSpPr>
          <p:nvPr>
            <p:ph type="title"/>
          </p:nvPr>
        </p:nvSpPr>
        <p:spPr/>
        <p:txBody>
          <a:bodyPr/>
          <a:lstStyle/>
          <a:p>
            <a:r>
              <a:rPr lang="en-US" dirty="0"/>
              <a:t>Thymeleaf Fragment Expressions</a:t>
            </a:r>
          </a:p>
        </p:txBody>
      </p:sp>
      <p:sp>
        <p:nvSpPr>
          <p:cNvPr id="3" name="Content Placeholder 2">
            <a:extLst>
              <a:ext uri="{FF2B5EF4-FFF2-40B4-BE49-F238E27FC236}">
                <a16:creationId xmlns:a16="http://schemas.microsoft.com/office/drawing/2014/main" id="{D42C9DC2-C51B-7405-C09E-FC45362F2E90}"/>
              </a:ext>
            </a:extLst>
          </p:cNvPr>
          <p:cNvSpPr>
            <a:spLocks noGrp="1"/>
          </p:cNvSpPr>
          <p:nvPr>
            <p:ph idx="1"/>
          </p:nvPr>
        </p:nvSpPr>
        <p:spPr/>
        <p:txBody>
          <a:bodyPr/>
          <a:lstStyle/>
          <a:p>
            <a:r>
              <a:rPr lang="en-US" dirty="0"/>
              <a:t>Fragment expressions are used to include reusable fragments of HTML. They are enclosed in ~{...}. This expression includes the content of the header fragment . This expression generates a URL to the /products endpoint. </a:t>
            </a:r>
          </a:p>
          <a:p>
            <a:r>
              <a:rPr lang="en-US" dirty="0"/>
              <a:t>For example:</a:t>
            </a:r>
          </a:p>
        </p:txBody>
      </p:sp>
      <p:pic>
        <p:nvPicPr>
          <p:cNvPr id="5" name="Picture 4">
            <a:extLst>
              <a:ext uri="{FF2B5EF4-FFF2-40B4-BE49-F238E27FC236}">
                <a16:creationId xmlns:a16="http://schemas.microsoft.com/office/drawing/2014/main" id="{03E187AE-1CD2-5F41-3F45-32C4152E66A7}"/>
              </a:ext>
            </a:extLst>
          </p:cNvPr>
          <p:cNvPicPr>
            <a:picLocks noChangeAspect="1"/>
          </p:cNvPicPr>
          <p:nvPr/>
        </p:nvPicPr>
        <p:blipFill>
          <a:blip r:embed="rId2"/>
          <a:stretch>
            <a:fillRect/>
          </a:stretch>
        </p:blipFill>
        <p:spPr>
          <a:xfrm>
            <a:off x="2324125" y="4054048"/>
            <a:ext cx="8857922" cy="1896586"/>
          </a:xfrm>
          <a:prstGeom prst="rect">
            <a:avLst/>
          </a:prstGeom>
        </p:spPr>
      </p:pic>
    </p:spTree>
    <p:extLst>
      <p:ext uri="{BB962C8B-B14F-4D97-AF65-F5344CB8AC3E}">
        <p14:creationId xmlns:p14="http://schemas.microsoft.com/office/powerpoint/2010/main" val="223278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61112-65DB-0270-2139-ADA692F1FCF4}"/>
              </a:ext>
            </a:extLst>
          </p:cNvPr>
          <p:cNvSpPr>
            <a:spLocks noGrp="1"/>
          </p:cNvSpPr>
          <p:nvPr>
            <p:ph type="title"/>
          </p:nvPr>
        </p:nvSpPr>
        <p:spPr>
          <a:xfrm>
            <a:off x="838200" y="365126"/>
            <a:ext cx="10515600" cy="749300"/>
          </a:xfrm>
        </p:spPr>
        <p:txBody>
          <a:bodyPr/>
          <a:lstStyle/>
          <a:p>
            <a:r>
              <a:rPr lang="en-US" dirty="0"/>
              <a:t>Thymeleaf Example</a:t>
            </a:r>
          </a:p>
        </p:txBody>
      </p:sp>
      <p:sp>
        <p:nvSpPr>
          <p:cNvPr id="3" name="Content Placeholder 2">
            <a:extLst>
              <a:ext uri="{FF2B5EF4-FFF2-40B4-BE49-F238E27FC236}">
                <a16:creationId xmlns:a16="http://schemas.microsoft.com/office/drawing/2014/main" id="{4AD734DA-365E-5849-76A5-84773BFE4AC1}"/>
              </a:ext>
            </a:extLst>
          </p:cNvPr>
          <p:cNvSpPr>
            <a:spLocks noGrp="1"/>
          </p:cNvSpPr>
          <p:nvPr>
            <p:ph idx="1"/>
          </p:nvPr>
        </p:nvSpPr>
        <p:spPr>
          <a:xfrm>
            <a:off x="838200" y="1114426"/>
            <a:ext cx="10515600" cy="5062537"/>
          </a:xfrm>
        </p:spPr>
        <p:txBody>
          <a:bodyPr/>
          <a:lstStyle/>
          <a:p>
            <a:r>
              <a:rPr lang="en-US" dirty="0"/>
              <a:t>In this example, the template displays a welcome message, product details, and a link to the product list. Here's a complete example of a Thymeleaf template using these expressions:</a:t>
            </a:r>
          </a:p>
          <a:p>
            <a:endParaRPr lang="en-US" dirty="0"/>
          </a:p>
        </p:txBody>
      </p:sp>
      <p:pic>
        <p:nvPicPr>
          <p:cNvPr id="5" name="Picture 4">
            <a:extLst>
              <a:ext uri="{FF2B5EF4-FFF2-40B4-BE49-F238E27FC236}">
                <a16:creationId xmlns:a16="http://schemas.microsoft.com/office/drawing/2014/main" id="{4C558181-693D-0587-F83D-7214F9C3DEE3}"/>
              </a:ext>
            </a:extLst>
          </p:cNvPr>
          <p:cNvPicPr>
            <a:picLocks noChangeAspect="1"/>
          </p:cNvPicPr>
          <p:nvPr/>
        </p:nvPicPr>
        <p:blipFill>
          <a:blip r:embed="rId2"/>
          <a:stretch>
            <a:fillRect/>
          </a:stretch>
        </p:blipFill>
        <p:spPr>
          <a:xfrm>
            <a:off x="3379166" y="2347567"/>
            <a:ext cx="5631484" cy="4110745"/>
          </a:xfrm>
          <a:prstGeom prst="rect">
            <a:avLst/>
          </a:prstGeom>
        </p:spPr>
      </p:pic>
    </p:spTree>
    <p:extLst>
      <p:ext uri="{BB962C8B-B14F-4D97-AF65-F5344CB8AC3E}">
        <p14:creationId xmlns:p14="http://schemas.microsoft.com/office/powerpoint/2010/main" val="320476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3BC31-284E-6A6F-4569-15F5FD4FAE5F}"/>
              </a:ext>
            </a:extLst>
          </p:cNvPr>
          <p:cNvSpPr>
            <a:spLocks noGrp="1"/>
          </p:cNvSpPr>
          <p:nvPr>
            <p:ph type="title"/>
          </p:nvPr>
        </p:nvSpPr>
        <p:spPr>
          <a:xfrm>
            <a:off x="838200" y="152400"/>
            <a:ext cx="10515600" cy="528637"/>
          </a:xfrm>
        </p:spPr>
        <p:txBody>
          <a:bodyPr>
            <a:normAutofit fontScale="90000"/>
          </a:bodyPr>
          <a:lstStyle/>
          <a:p>
            <a:r>
              <a:rPr lang="en-US" dirty="0"/>
              <a:t>Thymeleaf Form</a:t>
            </a:r>
          </a:p>
        </p:txBody>
      </p:sp>
      <p:sp>
        <p:nvSpPr>
          <p:cNvPr id="3" name="Content Placeholder 2">
            <a:extLst>
              <a:ext uri="{FF2B5EF4-FFF2-40B4-BE49-F238E27FC236}">
                <a16:creationId xmlns:a16="http://schemas.microsoft.com/office/drawing/2014/main" id="{329855BC-1201-173B-CCFC-596183B1414A}"/>
              </a:ext>
            </a:extLst>
          </p:cNvPr>
          <p:cNvSpPr>
            <a:spLocks noGrp="1"/>
          </p:cNvSpPr>
          <p:nvPr>
            <p:ph idx="1"/>
          </p:nvPr>
        </p:nvSpPr>
        <p:spPr>
          <a:xfrm>
            <a:off x="838200" y="762000"/>
            <a:ext cx="10515600" cy="5414963"/>
          </a:xfrm>
        </p:spPr>
        <p:txBody>
          <a:bodyPr>
            <a:normAutofit/>
          </a:bodyPr>
          <a:lstStyle/>
          <a:p>
            <a:pPr marL="0" indent="0" algn="just">
              <a:buNone/>
            </a:pPr>
            <a:r>
              <a:rPr lang="en-US" sz="1600" dirty="0"/>
              <a:t>The provided code snippet is an HTML form element that uses Thymeleaf, a popular Java template engine, to dynamically generate the form's action URL and bind the form to a product object. Let's break down the key components:</a:t>
            </a:r>
          </a:p>
          <a:p>
            <a:pPr marL="514350" indent="-514350">
              <a:buAutoNum type="arabicPeriod"/>
            </a:pPr>
            <a:r>
              <a:rPr lang="en-US" sz="1600" b="1" dirty="0"/>
              <a:t>Form Tag</a:t>
            </a:r>
            <a:r>
              <a:rPr lang="en-US" sz="1600" dirty="0"/>
              <a:t>: The </a:t>
            </a:r>
            <a:r>
              <a:rPr lang="en-US" sz="1600" b="1" dirty="0"/>
              <a:t>&lt;form&gt; </a:t>
            </a:r>
            <a:r>
              <a:rPr lang="en-US" sz="1600" dirty="0"/>
              <a:t>tag defines an HTML form that will be used to submit data to the server. The </a:t>
            </a:r>
            <a:r>
              <a:rPr lang="en-US" sz="1600" b="1" dirty="0"/>
              <a:t>method="post" </a:t>
            </a:r>
            <a:r>
              <a:rPr lang="en-US" sz="1600" dirty="0"/>
              <a:t>attribute specifies that the form will use the HTTP POST method to send data.</a:t>
            </a:r>
          </a:p>
          <a:p>
            <a:pPr marL="514350" indent="-514350">
              <a:buFont typeface="Arial" panose="020B0604020202020204" pitchFamily="34" charset="0"/>
              <a:buAutoNum type="arabicPeriod"/>
            </a:pPr>
            <a:r>
              <a:rPr lang="en-US" sz="1600" b="1" dirty="0"/>
              <a:t>Thymeleaf Action Attribute</a:t>
            </a:r>
            <a:r>
              <a:rPr lang="en-US" sz="1600" dirty="0"/>
              <a:t>: The </a:t>
            </a:r>
            <a:r>
              <a:rPr lang="en-US" sz="1600" b="1" dirty="0" err="1"/>
              <a:t>th:action</a:t>
            </a:r>
            <a:r>
              <a:rPr lang="en-US" sz="1600" dirty="0"/>
              <a:t> attribute is a Thymeleaf-specific attribute used to dynamically set the form's action URL. The value </a:t>
            </a:r>
            <a:r>
              <a:rPr lang="en-US" sz="1600" b="1" dirty="0"/>
              <a:t>@{/edit/{id}(id=${product.id})} </a:t>
            </a:r>
            <a:r>
              <a:rPr lang="en-US" sz="1600" dirty="0"/>
              <a:t>indicates that the form will submit to the </a:t>
            </a:r>
            <a:r>
              <a:rPr lang="en-US" sz="1600" b="1" dirty="0"/>
              <a:t>/edit/{id} </a:t>
            </a:r>
            <a:r>
              <a:rPr lang="en-US" sz="1600" dirty="0"/>
              <a:t>endpoint, where </a:t>
            </a:r>
            <a:r>
              <a:rPr lang="en-US" sz="1600" b="1" dirty="0"/>
              <a:t>{id} </a:t>
            </a:r>
            <a:r>
              <a:rPr lang="en-US" sz="1600" dirty="0"/>
              <a:t>is a placeholder for the product's ID. The expression </a:t>
            </a:r>
            <a:r>
              <a:rPr lang="en-US" sz="1600" b="1" dirty="0"/>
              <a:t>id=${product.id} </a:t>
            </a:r>
            <a:r>
              <a:rPr lang="en-US" sz="1600" dirty="0"/>
              <a:t>dynamically inserts the product's ID into the URL, ensuring that the form submits to the correct endpoint for the specific product being edited.</a:t>
            </a:r>
          </a:p>
          <a:p>
            <a:pPr marL="514350" indent="-514350">
              <a:buFont typeface="Arial" panose="020B0604020202020204" pitchFamily="34" charset="0"/>
              <a:buAutoNum type="arabicPeriod"/>
            </a:pPr>
            <a:r>
              <a:rPr lang="en-US" sz="1600" b="1" dirty="0"/>
              <a:t>Thymeleaf Object Attribute</a:t>
            </a:r>
            <a:r>
              <a:rPr lang="en-US" sz="1600" dirty="0"/>
              <a:t>: The </a:t>
            </a:r>
            <a:r>
              <a:rPr lang="en-US" sz="1600" b="1" dirty="0" err="1"/>
              <a:t>th:object</a:t>
            </a:r>
            <a:r>
              <a:rPr lang="en-US" sz="1600" b="1" dirty="0"/>
              <a:t>="${product}" </a:t>
            </a:r>
            <a:r>
              <a:rPr lang="en-US" sz="1600" dirty="0"/>
              <a:t>attribute binds the form to a </a:t>
            </a:r>
            <a:r>
              <a:rPr lang="en-US" sz="1600" b="1" dirty="0"/>
              <a:t>product</a:t>
            </a:r>
            <a:r>
              <a:rPr lang="en-US" sz="1600" dirty="0"/>
              <a:t> object. This means that the form fields will be populated with the properties of the </a:t>
            </a:r>
            <a:r>
              <a:rPr lang="en-US" sz="1600" b="1" dirty="0"/>
              <a:t>product</a:t>
            </a:r>
            <a:r>
              <a:rPr lang="en-US" sz="1600" dirty="0"/>
              <a:t> object, and when the form is submitted, the data will be mapped back to this object. </a:t>
            </a:r>
          </a:p>
          <a:p>
            <a:pPr marL="0" indent="0">
              <a:buNone/>
            </a:pPr>
            <a:r>
              <a:rPr lang="en-US" sz="1600" dirty="0"/>
              <a:t>Overall, this code snippet is part of a web application that allows users to edit product details. By using Thymeleaf, the form is dynamically generated with the correct action URL and bound to the appropriate product object, facilitating seamless data binding and submission.</a:t>
            </a:r>
          </a:p>
          <a:p>
            <a:pPr marL="0" indent="0">
              <a:buNone/>
            </a:pPr>
            <a:endParaRPr lang="en-US" sz="1600" dirty="0"/>
          </a:p>
        </p:txBody>
      </p:sp>
      <p:pic>
        <p:nvPicPr>
          <p:cNvPr id="5" name="Picture 4">
            <a:extLst>
              <a:ext uri="{FF2B5EF4-FFF2-40B4-BE49-F238E27FC236}">
                <a16:creationId xmlns:a16="http://schemas.microsoft.com/office/drawing/2014/main" id="{193D3F48-05DE-2518-05A4-EE60B8992C03}"/>
              </a:ext>
            </a:extLst>
          </p:cNvPr>
          <p:cNvPicPr>
            <a:picLocks noChangeAspect="1"/>
          </p:cNvPicPr>
          <p:nvPr/>
        </p:nvPicPr>
        <p:blipFill>
          <a:blip r:embed="rId2"/>
          <a:stretch>
            <a:fillRect/>
          </a:stretch>
        </p:blipFill>
        <p:spPr>
          <a:xfrm>
            <a:off x="2324524" y="4953088"/>
            <a:ext cx="6780952" cy="1409524"/>
          </a:xfrm>
          <a:prstGeom prst="rect">
            <a:avLst/>
          </a:prstGeom>
        </p:spPr>
      </p:pic>
    </p:spTree>
    <p:extLst>
      <p:ext uri="{BB962C8B-B14F-4D97-AF65-F5344CB8AC3E}">
        <p14:creationId xmlns:p14="http://schemas.microsoft.com/office/powerpoint/2010/main" val="1825131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16755-5D71-CA60-D0E1-72265DB4DADC}"/>
              </a:ext>
            </a:extLst>
          </p:cNvPr>
          <p:cNvSpPr>
            <a:spLocks noGrp="1"/>
          </p:cNvSpPr>
          <p:nvPr>
            <p:ph type="title"/>
          </p:nvPr>
        </p:nvSpPr>
        <p:spPr>
          <a:xfrm>
            <a:off x="838200" y="365125"/>
            <a:ext cx="10515600" cy="779463"/>
          </a:xfrm>
        </p:spPr>
        <p:txBody>
          <a:bodyPr/>
          <a:lstStyle/>
          <a:p>
            <a:r>
              <a:rPr lang="en-US" dirty="0"/>
              <a:t>POJO and Product Class</a:t>
            </a:r>
          </a:p>
        </p:txBody>
      </p:sp>
      <p:sp>
        <p:nvSpPr>
          <p:cNvPr id="5" name="Content Placeholder 4">
            <a:extLst>
              <a:ext uri="{FF2B5EF4-FFF2-40B4-BE49-F238E27FC236}">
                <a16:creationId xmlns:a16="http://schemas.microsoft.com/office/drawing/2014/main" id="{82E030E0-B9C8-2330-E26C-7089C1FDC5C8}"/>
              </a:ext>
            </a:extLst>
          </p:cNvPr>
          <p:cNvSpPr>
            <a:spLocks noGrp="1"/>
          </p:cNvSpPr>
          <p:nvPr>
            <p:ph idx="1"/>
          </p:nvPr>
        </p:nvSpPr>
        <p:spPr>
          <a:xfrm>
            <a:off x="838200" y="1144588"/>
            <a:ext cx="10515600" cy="5032375"/>
          </a:xfrm>
        </p:spPr>
        <p:txBody>
          <a:bodyPr/>
          <a:lstStyle/>
          <a:p>
            <a:pPr algn="just"/>
            <a:r>
              <a:rPr lang="en-US" dirty="0"/>
              <a:t>We start with a Plain Old Java Object (POJO) for Product with four attributes: an integer id, name, description, and price. The Product class includes a constructor and the necessary getters and setters.</a:t>
            </a:r>
          </a:p>
          <a:p>
            <a:pPr marL="0" indent="0" algn="just">
              <a:buNone/>
            </a:pPr>
            <a:endParaRPr lang="en-US" dirty="0"/>
          </a:p>
        </p:txBody>
      </p:sp>
      <p:pic>
        <p:nvPicPr>
          <p:cNvPr id="9" name="Picture 8">
            <a:extLst>
              <a:ext uri="{FF2B5EF4-FFF2-40B4-BE49-F238E27FC236}">
                <a16:creationId xmlns:a16="http://schemas.microsoft.com/office/drawing/2014/main" id="{90224282-DA42-C804-AA4A-83176B5A7034}"/>
              </a:ext>
            </a:extLst>
          </p:cNvPr>
          <p:cNvPicPr>
            <a:picLocks noChangeAspect="1"/>
          </p:cNvPicPr>
          <p:nvPr/>
        </p:nvPicPr>
        <p:blipFill>
          <a:blip r:embed="rId2"/>
          <a:stretch>
            <a:fillRect/>
          </a:stretch>
        </p:blipFill>
        <p:spPr>
          <a:xfrm>
            <a:off x="3334095" y="2496026"/>
            <a:ext cx="5523809" cy="3809524"/>
          </a:xfrm>
          <a:prstGeom prst="rect">
            <a:avLst/>
          </a:prstGeom>
        </p:spPr>
      </p:pic>
    </p:spTree>
    <p:extLst>
      <p:ext uri="{BB962C8B-B14F-4D97-AF65-F5344CB8AC3E}">
        <p14:creationId xmlns:p14="http://schemas.microsoft.com/office/powerpoint/2010/main" val="37016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56CA0-7061-4EB5-5BFB-76A3AEF1E44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4DDC7C3-E7FA-2E6D-49E6-6B63630F21E4}"/>
              </a:ext>
            </a:extLst>
          </p:cNvPr>
          <p:cNvSpPr>
            <a:spLocks noGrp="1"/>
          </p:cNvSpPr>
          <p:nvPr>
            <p:ph idx="1"/>
          </p:nvPr>
        </p:nvSpPr>
        <p:spPr/>
        <p:txBody>
          <a:bodyPr/>
          <a:lstStyle/>
          <a:p>
            <a:r>
              <a:rPr lang="en-US" dirty="0">
                <a:hlinkClick r:id="rId2"/>
              </a:rPr>
              <a:t>https://www.baeldung.com/java-thymeleaf-expression-types</a:t>
            </a:r>
            <a:endParaRPr lang="en-US" dirty="0"/>
          </a:p>
          <a:p>
            <a:endParaRPr lang="en-US" dirty="0"/>
          </a:p>
        </p:txBody>
      </p:sp>
    </p:spTree>
    <p:extLst>
      <p:ext uri="{BB962C8B-B14F-4D97-AF65-F5344CB8AC3E}">
        <p14:creationId xmlns:p14="http://schemas.microsoft.com/office/powerpoint/2010/main" val="2214855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021F-C46B-A311-6BB2-D2506A59AED8}"/>
              </a:ext>
            </a:extLst>
          </p:cNvPr>
          <p:cNvSpPr>
            <a:spLocks noGrp="1"/>
          </p:cNvSpPr>
          <p:nvPr>
            <p:ph type="title"/>
          </p:nvPr>
        </p:nvSpPr>
        <p:spPr/>
        <p:txBody>
          <a:bodyPr/>
          <a:lstStyle/>
          <a:p>
            <a:r>
              <a:rPr lang="en-US" dirty="0"/>
              <a:t>Spring Model-View-Controller (MVC) framework </a:t>
            </a:r>
          </a:p>
        </p:txBody>
      </p:sp>
      <p:sp>
        <p:nvSpPr>
          <p:cNvPr id="3" name="Content Placeholder 2">
            <a:extLst>
              <a:ext uri="{FF2B5EF4-FFF2-40B4-BE49-F238E27FC236}">
                <a16:creationId xmlns:a16="http://schemas.microsoft.com/office/drawing/2014/main" id="{8ABF76D6-8A6D-23BD-4095-993A1DC71993}"/>
              </a:ext>
            </a:extLst>
          </p:cNvPr>
          <p:cNvSpPr>
            <a:spLocks noGrp="1"/>
          </p:cNvSpPr>
          <p:nvPr>
            <p:ph idx="1"/>
          </p:nvPr>
        </p:nvSpPr>
        <p:spPr/>
        <p:txBody>
          <a:bodyPr/>
          <a:lstStyle/>
          <a:p>
            <a:r>
              <a:rPr lang="en-US" dirty="0"/>
              <a:t>The Spring Model-View-Controller (MVC) framework is a powerful and flexible way to build web applications. It follows the MVC design pattern, which separates the application into three main components: the Model, the View, and the Controller. This separation helps manage the complexity of application development by promoting clean, modular, and maintainable code.</a:t>
            </a:r>
          </a:p>
        </p:txBody>
      </p:sp>
    </p:spTree>
    <p:extLst>
      <p:ext uri="{BB962C8B-B14F-4D97-AF65-F5344CB8AC3E}">
        <p14:creationId xmlns:p14="http://schemas.microsoft.com/office/powerpoint/2010/main" val="6649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7106-7A34-0437-4CCF-006757C9FAA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1F34C70C-A7EE-607F-7472-B99B4C298287}"/>
              </a:ext>
            </a:extLst>
          </p:cNvPr>
          <p:cNvSpPr>
            <a:spLocks noGrp="1"/>
          </p:cNvSpPr>
          <p:nvPr>
            <p:ph idx="1"/>
          </p:nvPr>
        </p:nvSpPr>
        <p:spPr/>
        <p:txBody>
          <a:bodyPr/>
          <a:lstStyle/>
          <a:p>
            <a:pPr marL="0" indent="0">
              <a:buNone/>
            </a:pPr>
            <a:r>
              <a:rPr lang="en-US" dirty="0"/>
              <a:t>The Model represents the application's data and business logic. It is responsible for retrieving data from the database, processing it, and updating the database as needed. In Spring MVC, the Model is often composed of plain old Java objects (POJOs), which are simple Java classes that encapsulate the data and business logic.</a:t>
            </a:r>
          </a:p>
        </p:txBody>
      </p:sp>
    </p:spTree>
    <p:extLst>
      <p:ext uri="{BB962C8B-B14F-4D97-AF65-F5344CB8AC3E}">
        <p14:creationId xmlns:p14="http://schemas.microsoft.com/office/powerpoint/2010/main" val="2218234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B3E9B-5842-71AC-E6A8-C5B035FDF5B0}"/>
              </a:ext>
            </a:extLst>
          </p:cNvPr>
          <p:cNvSpPr>
            <a:spLocks noGrp="1"/>
          </p:cNvSpPr>
          <p:nvPr>
            <p:ph type="title"/>
          </p:nvPr>
        </p:nvSpPr>
        <p:spPr/>
        <p:txBody>
          <a:bodyPr/>
          <a:lstStyle/>
          <a:p>
            <a:r>
              <a:rPr lang="en-US" dirty="0"/>
              <a:t>View</a:t>
            </a:r>
          </a:p>
        </p:txBody>
      </p:sp>
      <p:sp>
        <p:nvSpPr>
          <p:cNvPr id="3" name="Content Placeholder 2">
            <a:extLst>
              <a:ext uri="{FF2B5EF4-FFF2-40B4-BE49-F238E27FC236}">
                <a16:creationId xmlns:a16="http://schemas.microsoft.com/office/drawing/2014/main" id="{EC1884DA-AADE-05BB-B04B-557E688B5441}"/>
              </a:ext>
            </a:extLst>
          </p:cNvPr>
          <p:cNvSpPr>
            <a:spLocks noGrp="1"/>
          </p:cNvSpPr>
          <p:nvPr>
            <p:ph idx="1"/>
          </p:nvPr>
        </p:nvSpPr>
        <p:spPr/>
        <p:txBody>
          <a:bodyPr/>
          <a:lstStyle/>
          <a:p>
            <a:pPr marL="0" indent="0">
              <a:buNone/>
            </a:pPr>
            <a:r>
              <a:rPr lang="en-US" dirty="0"/>
              <a:t>The View is responsible for displaying the data to the user. It generates the user interface (UI) and presents the data from the Model in a human-readable format. In Spring MVC, the View can be implemented using various technologies such as JSP (</a:t>
            </a:r>
            <a:r>
              <a:rPr lang="en-US" dirty="0" err="1"/>
              <a:t>JavaServer</a:t>
            </a:r>
            <a:r>
              <a:rPr lang="en-US" dirty="0"/>
              <a:t> Pages), Thymeleaf, or </a:t>
            </a:r>
            <a:r>
              <a:rPr lang="en-US" dirty="0" err="1"/>
              <a:t>FreeMarker</a:t>
            </a:r>
            <a:r>
              <a:rPr lang="en-US" dirty="0"/>
              <a:t>. The View is usually defined in HTML or XHTML, and it can include elements like forms, tables, and other UI components.</a:t>
            </a:r>
          </a:p>
        </p:txBody>
      </p:sp>
    </p:spTree>
    <p:extLst>
      <p:ext uri="{BB962C8B-B14F-4D97-AF65-F5344CB8AC3E}">
        <p14:creationId xmlns:p14="http://schemas.microsoft.com/office/powerpoint/2010/main" val="2003208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9DD0-D8CD-B69D-D34C-44285C470CAC}"/>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EC4AAF64-D9B1-EC9B-BFC2-AF4F583AFF19}"/>
              </a:ext>
            </a:extLst>
          </p:cNvPr>
          <p:cNvSpPr>
            <a:spLocks noGrp="1"/>
          </p:cNvSpPr>
          <p:nvPr>
            <p:ph idx="1"/>
          </p:nvPr>
        </p:nvSpPr>
        <p:spPr/>
        <p:txBody>
          <a:bodyPr/>
          <a:lstStyle/>
          <a:p>
            <a:pPr algn="just"/>
            <a:r>
              <a:rPr lang="en-US" dirty="0"/>
              <a:t>The Controller acts as an intermediary between the Model and the View. It processes user input, handles requests, and directs the flow of data between the Model and the View. In Spring MVC, the Controller is typically a Java class annotated with @Controller or @RestController. It contains methods annotated with @RequestMapping, @GetMapping, @PostMapping, etc., which define the request handling logic.</a:t>
            </a:r>
          </a:p>
        </p:txBody>
      </p:sp>
    </p:spTree>
    <p:extLst>
      <p:ext uri="{BB962C8B-B14F-4D97-AF65-F5344CB8AC3E}">
        <p14:creationId xmlns:p14="http://schemas.microsoft.com/office/powerpoint/2010/main" val="4090694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E377E-A6D5-659E-9250-0C69EC1F8649}"/>
              </a:ext>
            </a:extLst>
          </p:cNvPr>
          <p:cNvSpPr>
            <a:spLocks noGrp="1"/>
          </p:cNvSpPr>
          <p:nvPr>
            <p:ph type="title"/>
          </p:nvPr>
        </p:nvSpPr>
        <p:spPr>
          <a:xfrm>
            <a:off x="838200" y="365126"/>
            <a:ext cx="10515600" cy="971306"/>
          </a:xfrm>
        </p:spPr>
        <p:txBody>
          <a:bodyPr/>
          <a:lstStyle/>
          <a:p>
            <a:r>
              <a:rPr lang="en-US" dirty="0"/>
              <a:t>Thymeleaf</a:t>
            </a:r>
          </a:p>
        </p:txBody>
      </p:sp>
      <p:sp>
        <p:nvSpPr>
          <p:cNvPr id="3" name="Content Placeholder 2">
            <a:extLst>
              <a:ext uri="{FF2B5EF4-FFF2-40B4-BE49-F238E27FC236}">
                <a16:creationId xmlns:a16="http://schemas.microsoft.com/office/drawing/2014/main" id="{D1ED5723-00CA-6030-7125-D993E4345734}"/>
              </a:ext>
            </a:extLst>
          </p:cNvPr>
          <p:cNvSpPr>
            <a:spLocks noGrp="1"/>
          </p:cNvSpPr>
          <p:nvPr>
            <p:ph idx="1"/>
          </p:nvPr>
        </p:nvSpPr>
        <p:spPr/>
        <p:txBody>
          <a:bodyPr/>
          <a:lstStyle/>
          <a:p>
            <a:r>
              <a:rPr lang="en-US" dirty="0" err="1"/>
              <a:t>Thymeleaf's</a:t>
            </a:r>
            <a:r>
              <a:rPr lang="en-US" dirty="0"/>
              <a:t> Expression Language (EL) is a powerful feature that allows you to embed dynamic content in your HTML templates. It helps bind data from your application's backend to the frontend views1. </a:t>
            </a:r>
          </a:p>
          <a:p>
            <a:endParaRPr lang="en-US" dirty="0"/>
          </a:p>
          <a:p>
            <a:r>
              <a:rPr lang="en-US" dirty="0"/>
              <a:t>Here are the main types of expressions used in Thymeleaf:</a:t>
            </a:r>
          </a:p>
        </p:txBody>
      </p:sp>
    </p:spTree>
    <p:extLst>
      <p:ext uri="{BB962C8B-B14F-4D97-AF65-F5344CB8AC3E}">
        <p14:creationId xmlns:p14="http://schemas.microsoft.com/office/powerpoint/2010/main" val="542327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ACA7D-8EA7-F4E9-1372-87383DAFC768}"/>
              </a:ext>
            </a:extLst>
          </p:cNvPr>
          <p:cNvSpPr>
            <a:spLocks noGrp="1"/>
          </p:cNvSpPr>
          <p:nvPr>
            <p:ph type="title"/>
          </p:nvPr>
        </p:nvSpPr>
        <p:spPr/>
        <p:txBody>
          <a:bodyPr/>
          <a:lstStyle/>
          <a:p>
            <a:r>
              <a:rPr lang="en-US" dirty="0" err="1"/>
              <a:t>Thymeleaf's</a:t>
            </a:r>
            <a:r>
              <a:rPr lang="en-US" dirty="0"/>
              <a:t> Variable Expressions</a:t>
            </a:r>
          </a:p>
        </p:txBody>
      </p:sp>
      <p:sp>
        <p:nvSpPr>
          <p:cNvPr id="3" name="Content Placeholder 2">
            <a:extLst>
              <a:ext uri="{FF2B5EF4-FFF2-40B4-BE49-F238E27FC236}">
                <a16:creationId xmlns:a16="http://schemas.microsoft.com/office/drawing/2014/main" id="{2C27A412-17AA-EA3D-5E9E-33E62CA99D32}"/>
              </a:ext>
            </a:extLst>
          </p:cNvPr>
          <p:cNvSpPr>
            <a:spLocks noGrp="1"/>
          </p:cNvSpPr>
          <p:nvPr>
            <p:ph idx="1"/>
          </p:nvPr>
        </p:nvSpPr>
        <p:spPr/>
        <p:txBody>
          <a:bodyPr/>
          <a:lstStyle/>
          <a:p>
            <a:r>
              <a:rPr lang="en-US" dirty="0"/>
              <a:t>Variable expressions are used to access variables from the model. They are enclosed in ${...}. This expression injects the value of product.name into the &lt;span&gt; element.</a:t>
            </a:r>
          </a:p>
          <a:p>
            <a:r>
              <a:rPr lang="en-US" dirty="0"/>
              <a:t>For example:</a:t>
            </a:r>
          </a:p>
          <a:p>
            <a:endParaRPr lang="en-US" dirty="0"/>
          </a:p>
        </p:txBody>
      </p:sp>
      <p:pic>
        <p:nvPicPr>
          <p:cNvPr id="5" name="Picture 4">
            <a:extLst>
              <a:ext uri="{FF2B5EF4-FFF2-40B4-BE49-F238E27FC236}">
                <a16:creationId xmlns:a16="http://schemas.microsoft.com/office/drawing/2014/main" id="{8847E580-FFB3-696B-E3EB-CF073E0FDD61}"/>
              </a:ext>
            </a:extLst>
          </p:cNvPr>
          <p:cNvPicPr>
            <a:picLocks noChangeAspect="1"/>
          </p:cNvPicPr>
          <p:nvPr/>
        </p:nvPicPr>
        <p:blipFill>
          <a:blip r:embed="rId2"/>
          <a:stretch>
            <a:fillRect/>
          </a:stretch>
        </p:blipFill>
        <p:spPr>
          <a:xfrm>
            <a:off x="1208135" y="4001294"/>
            <a:ext cx="9775730" cy="2396804"/>
          </a:xfrm>
          <a:prstGeom prst="rect">
            <a:avLst/>
          </a:prstGeom>
        </p:spPr>
      </p:pic>
    </p:spTree>
    <p:extLst>
      <p:ext uri="{BB962C8B-B14F-4D97-AF65-F5344CB8AC3E}">
        <p14:creationId xmlns:p14="http://schemas.microsoft.com/office/powerpoint/2010/main" val="228445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B5DA-7300-08CD-C7DE-4D016F594250}"/>
              </a:ext>
            </a:extLst>
          </p:cNvPr>
          <p:cNvSpPr>
            <a:spLocks noGrp="1"/>
          </p:cNvSpPr>
          <p:nvPr>
            <p:ph type="title"/>
          </p:nvPr>
        </p:nvSpPr>
        <p:spPr/>
        <p:txBody>
          <a:bodyPr/>
          <a:lstStyle/>
          <a:p>
            <a:r>
              <a:rPr lang="en-US" dirty="0"/>
              <a:t>Thymeleaf Selection Expressions</a:t>
            </a:r>
          </a:p>
        </p:txBody>
      </p:sp>
      <p:sp>
        <p:nvSpPr>
          <p:cNvPr id="3" name="Content Placeholder 2">
            <a:extLst>
              <a:ext uri="{FF2B5EF4-FFF2-40B4-BE49-F238E27FC236}">
                <a16:creationId xmlns:a16="http://schemas.microsoft.com/office/drawing/2014/main" id="{8ECE1882-6B7C-32F8-3287-42DE16932CCD}"/>
              </a:ext>
            </a:extLst>
          </p:cNvPr>
          <p:cNvSpPr>
            <a:spLocks noGrp="1"/>
          </p:cNvSpPr>
          <p:nvPr>
            <p:ph idx="1"/>
          </p:nvPr>
        </p:nvSpPr>
        <p:spPr/>
        <p:txBody>
          <a:bodyPr/>
          <a:lstStyle/>
          <a:p>
            <a:r>
              <a:rPr lang="en-US" dirty="0"/>
              <a:t>Selection expressions are used to access properties of an object that has been selected using </a:t>
            </a:r>
            <a:r>
              <a:rPr lang="en-US" dirty="0" err="1"/>
              <a:t>th:object</a:t>
            </a:r>
            <a:r>
              <a:rPr lang="en-US" dirty="0"/>
              <a:t>. They are enclosed in *{...}. This expression accesses the name property of the product object.</a:t>
            </a:r>
          </a:p>
          <a:p>
            <a:r>
              <a:rPr lang="en-US" dirty="0"/>
              <a:t> For example:</a:t>
            </a:r>
          </a:p>
          <a:p>
            <a:endParaRPr lang="en-US" dirty="0"/>
          </a:p>
        </p:txBody>
      </p:sp>
      <p:pic>
        <p:nvPicPr>
          <p:cNvPr id="5" name="Picture 4">
            <a:extLst>
              <a:ext uri="{FF2B5EF4-FFF2-40B4-BE49-F238E27FC236}">
                <a16:creationId xmlns:a16="http://schemas.microsoft.com/office/drawing/2014/main" id="{165B8737-0A20-893B-5491-2425A657A11F}"/>
              </a:ext>
            </a:extLst>
          </p:cNvPr>
          <p:cNvPicPr>
            <a:picLocks noChangeAspect="1"/>
          </p:cNvPicPr>
          <p:nvPr/>
        </p:nvPicPr>
        <p:blipFill>
          <a:blip r:embed="rId2"/>
          <a:stretch>
            <a:fillRect/>
          </a:stretch>
        </p:blipFill>
        <p:spPr>
          <a:xfrm>
            <a:off x="3611915" y="4001294"/>
            <a:ext cx="5391407" cy="2332355"/>
          </a:xfrm>
          <a:prstGeom prst="rect">
            <a:avLst/>
          </a:prstGeom>
        </p:spPr>
      </p:pic>
    </p:spTree>
    <p:extLst>
      <p:ext uri="{BB962C8B-B14F-4D97-AF65-F5344CB8AC3E}">
        <p14:creationId xmlns:p14="http://schemas.microsoft.com/office/powerpoint/2010/main" val="318482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42EA-5D8C-9749-AF26-7CA78ED42CF0}"/>
              </a:ext>
            </a:extLst>
          </p:cNvPr>
          <p:cNvSpPr>
            <a:spLocks noGrp="1"/>
          </p:cNvSpPr>
          <p:nvPr>
            <p:ph type="title"/>
          </p:nvPr>
        </p:nvSpPr>
        <p:spPr/>
        <p:txBody>
          <a:bodyPr/>
          <a:lstStyle/>
          <a:p>
            <a:r>
              <a:rPr lang="en-US" dirty="0"/>
              <a:t>Thymeleaf Message Expressions</a:t>
            </a:r>
          </a:p>
        </p:txBody>
      </p:sp>
      <p:sp>
        <p:nvSpPr>
          <p:cNvPr id="3" name="Content Placeholder 2">
            <a:extLst>
              <a:ext uri="{FF2B5EF4-FFF2-40B4-BE49-F238E27FC236}">
                <a16:creationId xmlns:a16="http://schemas.microsoft.com/office/drawing/2014/main" id="{3B9D5943-396B-614E-CED3-F640DE8F1852}"/>
              </a:ext>
            </a:extLst>
          </p:cNvPr>
          <p:cNvSpPr>
            <a:spLocks noGrp="1"/>
          </p:cNvSpPr>
          <p:nvPr>
            <p:ph idx="1"/>
          </p:nvPr>
        </p:nvSpPr>
        <p:spPr/>
        <p:txBody>
          <a:bodyPr/>
          <a:lstStyle/>
          <a:p>
            <a:r>
              <a:rPr lang="en-US" dirty="0"/>
              <a:t>They are enclosed in #{...}. This expression retrieves a localized message based on the key welcome from a properties file.</a:t>
            </a:r>
          </a:p>
          <a:p>
            <a:r>
              <a:rPr lang="en-US" dirty="0"/>
              <a:t> For example:</a:t>
            </a:r>
          </a:p>
          <a:p>
            <a:endParaRPr lang="en-US" dirty="0"/>
          </a:p>
        </p:txBody>
      </p:sp>
      <p:pic>
        <p:nvPicPr>
          <p:cNvPr id="5" name="Picture 4">
            <a:extLst>
              <a:ext uri="{FF2B5EF4-FFF2-40B4-BE49-F238E27FC236}">
                <a16:creationId xmlns:a16="http://schemas.microsoft.com/office/drawing/2014/main" id="{AAA37E5E-1890-126A-69BD-1BB652491C2E}"/>
              </a:ext>
            </a:extLst>
          </p:cNvPr>
          <p:cNvPicPr>
            <a:picLocks noChangeAspect="1"/>
          </p:cNvPicPr>
          <p:nvPr/>
        </p:nvPicPr>
        <p:blipFill>
          <a:blip r:embed="rId2"/>
          <a:stretch>
            <a:fillRect/>
          </a:stretch>
        </p:blipFill>
        <p:spPr>
          <a:xfrm>
            <a:off x="2068105" y="3586728"/>
            <a:ext cx="7695606" cy="1758995"/>
          </a:xfrm>
          <a:prstGeom prst="rect">
            <a:avLst/>
          </a:prstGeom>
        </p:spPr>
      </p:pic>
    </p:spTree>
    <p:extLst>
      <p:ext uri="{BB962C8B-B14F-4D97-AF65-F5344CB8AC3E}">
        <p14:creationId xmlns:p14="http://schemas.microsoft.com/office/powerpoint/2010/main" val="151073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403</TotalTime>
  <Words>898</Words>
  <Application>Microsoft Office PowerPoint</Application>
  <PresentationFormat>Widescreen</PresentationFormat>
  <Paragraphs>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Roboto</vt:lpstr>
      <vt:lpstr>Office Theme</vt:lpstr>
      <vt:lpstr>PowerPoint Presentation</vt:lpstr>
      <vt:lpstr>Spring Model-View-Controller (MVC) framework </vt:lpstr>
      <vt:lpstr>Model</vt:lpstr>
      <vt:lpstr>View</vt:lpstr>
      <vt:lpstr>Controller</vt:lpstr>
      <vt:lpstr>Thymeleaf</vt:lpstr>
      <vt:lpstr>Thymeleaf's Variable Expressions</vt:lpstr>
      <vt:lpstr>Thymeleaf Selection Expressions</vt:lpstr>
      <vt:lpstr>Thymeleaf Message Expressions</vt:lpstr>
      <vt:lpstr>Thymeleaf Link Expressions</vt:lpstr>
      <vt:lpstr>Thymeleaf Fragment Expressions</vt:lpstr>
      <vt:lpstr>Thymeleaf Example</vt:lpstr>
      <vt:lpstr>Thymeleaf Form</vt:lpstr>
      <vt:lpstr>POJO and Product Class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 Computer</dc:creator>
  <cp:lastModifiedBy>LENOVO Computer</cp:lastModifiedBy>
  <cp:revision>5</cp:revision>
  <dcterms:created xsi:type="dcterms:W3CDTF">2025-02-13T17:02:21Z</dcterms:created>
  <dcterms:modified xsi:type="dcterms:W3CDTF">2025-02-13T23:45:58Z</dcterms:modified>
</cp:coreProperties>
</file>