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heme/themeOverride1.xml" ContentType="application/vnd.openxmlformats-officedocument.themeOverr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handoutMasterIdLst>
    <p:handoutMasterId r:id="rId39"/>
  </p:handoutMasterIdLst>
  <p:sldIdLst>
    <p:sldId id="256" r:id="rId2"/>
    <p:sldId id="298" r:id="rId3"/>
    <p:sldId id="272" r:id="rId4"/>
    <p:sldId id="260" r:id="rId5"/>
    <p:sldId id="261" r:id="rId6"/>
    <p:sldId id="299" r:id="rId7"/>
    <p:sldId id="257" r:id="rId8"/>
    <p:sldId id="258" r:id="rId9"/>
    <p:sldId id="268" r:id="rId10"/>
    <p:sldId id="269" r:id="rId11"/>
    <p:sldId id="270" r:id="rId12"/>
    <p:sldId id="271" r:id="rId13"/>
    <p:sldId id="273" r:id="rId14"/>
    <p:sldId id="274" r:id="rId15"/>
    <p:sldId id="277" r:id="rId16"/>
    <p:sldId id="284" r:id="rId17"/>
    <p:sldId id="285" r:id="rId18"/>
    <p:sldId id="275" r:id="rId19"/>
    <p:sldId id="288" r:id="rId20"/>
    <p:sldId id="289" r:id="rId21"/>
    <p:sldId id="287" r:id="rId22"/>
    <p:sldId id="286" r:id="rId23"/>
    <p:sldId id="276" r:id="rId24"/>
    <p:sldId id="279" r:id="rId25"/>
    <p:sldId id="291" r:id="rId26"/>
    <p:sldId id="280" r:id="rId27"/>
    <p:sldId id="282" r:id="rId28"/>
    <p:sldId id="278" r:id="rId29"/>
    <p:sldId id="292" r:id="rId30"/>
    <p:sldId id="283" r:id="rId31"/>
    <p:sldId id="290" r:id="rId32"/>
    <p:sldId id="293" r:id="rId33"/>
    <p:sldId id="294" r:id="rId34"/>
    <p:sldId id="295" r:id="rId35"/>
    <p:sldId id="296" r:id="rId36"/>
    <p:sldId id="297"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A52AF74-7CEB-4597-9EBC-BC9A322ADCED}">
          <p14:sldIdLst>
            <p14:sldId id="256"/>
            <p14:sldId id="298"/>
            <p14:sldId id="272"/>
            <p14:sldId id="260"/>
            <p14:sldId id="261"/>
            <p14:sldId id="299"/>
            <p14:sldId id="257"/>
            <p14:sldId id="258"/>
            <p14:sldId id="268"/>
            <p14:sldId id="269"/>
            <p14:sldId id="270"/>
            <p14:sldId id="271"/>
            <p14:sldId id="273"/>
            <p14:sldId id="274"/>
            <p14:sldId id="277"/>
            <p14:sldId id="284"/>
            <p14:sldId id="285"/>
            <p14:sldId id="275"/>
            <p14:sldId id="288"/>
            <p14:sldId id="289"/>
            <p14:sldId id="287"/>
            <p14:sldId id="286"/>
            <p14:sldId id="276"/>
            <p14:sldId id="279"/>
            <p14:sldId id="291"/>
            <p14:sldId id="280"/>
            <p14:sldId id="282"/>
            <p14:sldId id="278"/>
            <p14:sldId id="292"/>
            <p14:sldId id="283"/>
            <p14:sldId id="290"/>
            <p14:sldId id="293"/>
            <p14:sldId id="294"/>
            <p14:sldId id="295"/>
            <p14:sldId id="296"/>
            <p14:sldId id="297"/>
          </p14:sldIdLst>
        </p14:section>
      </p14:sectionLst>
    </p:ext>
    <p:ext uri="{EFAFB233-063F-42B5-8137-9DF3F51BA10A}">
      <p15:sldGuideLst xmlns:p15="http://schemas.microsoft.com/office/powerpoint/2012/main">
        <p15:guide id="1" pos="2880"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0600" autoAdjust="0"/>
    <p:restoredTop sz="94599" autoAdjust="0"/>
  </p:normalViewPr>
  <p:slideViewPr>
    <p:cSldViewPr>
      <p:cViewPr varScale="1">
        <p:scale>
          <a:sx n="103" d="100"/>
          <a:sy n="103" d="100"/>
        </p:scale>
        <p:origin x="184" y="680"/>
      </p:cViewPr>
      <p:guideLst>
        <p:guide pos="2880"/>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8/15/18</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8/15/18</a:t>
            </a:fld>
            <a:endParaRP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ADE056-D143-465E-908E-C70FA157855F}" type="slidenum">
              <a:rPr lang="en-US" smtClean="0"/>
              <a:t>2</a:t>
            </a:fld>
            <a:endParaRPr lang="en-US"/>
          </a:p>
        </p:txBody>
      </p:sp>
    </p:spTree>
    <p:extLst>
      <p:ext uri="{BB962C8B-B14F-4D97-AF65-F5344CB8AC3E}">
        <p14:creationId xmlns:p14="http://schemas.microsoft.com/office/powerpoint/2010/main" val="40673775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the patterns assume you are only</a:t>
            </a:r>
            <a:r>
              <a:rPr lang="en-US" baseline="0" dirty="0"/>
              <a:t> looking for one match at a time, the quantifiers allow you to specify exactly how many of the preceding element you want.  I’m deliberately using the word ‘element’ for now, but the common designation is ‘token’.</a:t>
            </a:r>
          </a:p>
          <a:p>
            <a:endParaRPr lang="en-US" baseline="0" dirty="0"/>
          </a:p>
          <a:p>
            <a:r>
              <a:rPr lang="en-US" baseline="0" dirty="0"/>
              <a:t>It’s also important to notice that there is a lot being left out here. I’m focusing on fairly universal terms, but leaving out some of the more selective things like positive/negative </a:t>
            </a:r>
            <a:r>
              <a:rPr lang="en-US" baseline="0" dirty="0" err="1"/>
              <a:t>lookbehind</a:t>
            </a:r>
            <a:r>
              <a:rPr lang="en-US" baseline="0" dirty="0"/>
              <a:t>/</a:t>
            </a:r>
            <a:r>
              <a:rPr lang="en-US" baseline="0" dirty="0" err="1"/>
              <a:t>lookahead</a:t>
            </a:r>
            <a:r>
              <a:rPr lang="en-US" baseline="0" dirty="0"/>
              <a:t>. Those don’t always work on all platforms.</a:t>
            </a:r>
            <a:endParaRPr lang="en-US" dirty="0"/>
          </a:p>
        </p:txBody>
      </p:sp>
      <p:sp>
        <p:nvSpPr>
          <p:cNvPr id="4" name="Slide Number Placeholder 3"/>
          <p:cNvSpPr>
            <a:spLocks noGrp="1"/>
          </p:cNvSpPr>
          <p:nvPr>
            <p:ph type="sldNum" sz="quarter" idx="10"/>
          </p:nvPr>
        </p:nvSpPr>
        <p:spPr/>
        <p:txBody>
          <a:bodyPr/>
          <a:lstStyle/>
          <a:p>
            <a:fld id="{52ADE056-D143-465E-908E-C70FA157855F}" type="slidenum">
              <a:rPr lang="en-US" smtClean="0"/>
              <a:t>11</a:t>
            </a:fld>
            <a:endParaRPr lang="en-US"/>
          </a:p>
        </p:txBody>
      </p:sp>
    </p:spTree>
    <p:extLst>
      <p:ext uri="{BB962C8B-B14F-4D97-AF65-F5344CB8AC3E}">
        <p14:creationId xmlns:p14="http://schemas.microsoft.com/office/powerpoint/2010/main" val="17846154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Sometimes, the position within a match</a:t>
            </a:r>
            <a:r>
              <a:rPr lang="en-US" baseline="0" dirty="0"/>
              <a:t> is important – e.g. at the beginning or end of a word, or relative to what is around it. Sometimes, there are parts of the match you wish to retain for further processing, ignoring the rest. Groups and anchors allow this.</a:t>
            </a:r>
            <a:endParaRPr lang="en-US" dirty="0"/>
          </a:p>
        </p:txBody>
      </p:sp>
      <p:sp>
        <p:nvSpPr>
          <p:cNvPr id="4" name="Slide Number Placeholder 3"/>
          <p:cNvSpPr>
            <a:spLocks noGrp="1"/>
          </p:cNvSpPr>
          <p:nvPr>
            <p:ph type="sldNum" sz="quarter" idx="10"/>
          </p:nvPr>
        </p:nvSpPr>
        <p:spPr/>
        <p:txBody>
          <a:bodyPr/>
          <a:lstStyle/>
          <a:p>
            <a:fld id="{52ADE056-D143-465E-908E-C70FA157855F}" type="slidenum">
              <a:rPr lang="en-US" smtClean="0"/>
              <a:t>12</a:t>
            </a:fld>
            <a:endParaRPr lang="en-US"/>
          </a:p>
        </p:txBody>
      </p:sp>
    </p:spTree>
    <p:extLst>
      <p:ext uri="{BB962C8B-B14F-4D97-AF65-F5344CB8AC3E}">
        <p14:creationId xmlns:p14="http://schemas.microsoft.com/office/powerpoint/2010/main" val="38467906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term ‘string’ is used in a lot of programming languages, and will be used in </a:t>
            </a:r>
            <a:r>
              <a:rPr lang="en-US" dirty="0" err="1"/>
              <a:t>OpenRefine</a:t>
            </a:r>
            <a:r>
              <a:rPr lang="en-US" baseline="0" dirty="0"/>
              <a:t> and Python in this class. It’s just a bunch of characters in a line, and can include numbers.</a:t>
            </a:r>
            <a:endParaRPr lang="en-US" dirty="0"/>
          </a:p>
        </p:txBody>
      </p:sp>
      <p:sp>
        <p:nvSpPr>
          <p:cNvPr id="4" name="Slide Number Placeholder 3"/>
          <p:cNvSpPr>
            <a:spLocks noGrp="1"/>
          </p:cNvSpPr>
          <p:nvPr>
            <p:ph type="sldNum" sz="quarter" idx="10"/>
          </p:nvPr>
        </p:nvSpPr>
        <p:spPr/>
        <p:txBody>
          <a:bodyPr/>
          <a:lstStyle/>
          <a:p>
            <a:fld id="{52ADE056-D143-465E-908E-C70FA157855F}" type="slidenum">
              <a:rPr lang="en-US" smtClean="0"/>
              <a:t>33</a:t>
            </a:fld>
            <a:endParaRPr lang="en-US"/>
          </a:p>
        </p:txBody>
      </p:sp>
    </p:spTree>
    <p:extLst>
      <p:ext uri="{BB962C8B-B14F-4D97-AF65-F5344CB8AC3E}">
        <p14:creationId xmlns:p14="http://schemas.microsoft.com/office/powerpoint/2010/main" val="27408959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Arrays</a:t>
            </a:r>
            <a:r>
              <a:rPr lang="en-US" baseline="0" dirty="0"/>
              <a:t> are also used in a bunch of programming languages (and in </a:t>
            </a:r>
            <a:r>
              <a:rPr lang="en-US" baseline="0" dirty="0" err="1"/>
              <a:t>OpenRefine</a:t>
            </a:r>
            <a:r>
              <a:rPr lang="en-US" baseline="0" dirty="0"/>
              <a:t> and Python too). Later in Python, we’ll be talking about lists, tuples, and dictionaries which all </a:t>
            </a:r>
            <a:r>
              <a:rPr lang="en-US" baseline="0"/>
              <a:t>have characteristics </a:t>
            </a:r>
            <a:r>
              <a:rPr lang="en-US" baseline="0" dirty="0"/>
              <a:t>similar to arrays.</a:t>
            </a:r>
            <a:endParaRPr lang="en-US" dirty="0"/>
          </a:p>
        </p:txBody>
      </p:sp>
      <p:sp>
        <p:nvSpPr>
          <p:cNvPr id="4" name="Slide Number Placeholder 3"/>
          <p:cNvSpPr>
            <a:spLocks noGrp="1"/>
          </p:cNvSpPr>
          <p:nvPr>
            <p:ph type="sldNum" sz="quarter" idx="10"/>
          </p:nvPr>
        </p:nvSpPr>
        <p:spPr/>
        <p:txBody>
          <a:bodyPr/>
          <a:lstStyle/>
          <a:p>
            <a:fld id="{52ADE056-D143-465E-908E-C70FA157855F}" type="slidenum">
              <a:rPr lang="en-US" smtClean="0"/>
              <a:t>34</a:t>
            </a:fld>
            <a:endParaRPr lang="en-US"/>
          </a:p>
        </p:txBody>
      </p:sp>
    </p:spTree>
    <p:extLst>
      <p:ext uri="{BB962C8B-B14F-4D97-AF65-F5344CB8AC3E}">
        <p14:creationId xmlns:p14="http://schemas.microsoft.com/office/powerpoint/2010/main" val="26064219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a:t>
            </a:r>
            <a:r>
              <a:rPr lang="en-US" baseline="0" dirty="0"/>
              <a:t> object oriented programing language derives a lot of functionality from the proper construction of objects. These objects have context-relevant attributes and methods available to the user. They will be used a lot over the next two days, even if we don’t talk about them as such.</a:t>
            </a:r>
            <a:endParaRPr lang="en-US" dirty="0"/>
          </a:p>
        </p:txBody>
      </p:sp>
      <p:sp>
        <p:nvSpPr>
          <p:cNvPr id="4" name="Slide Number Placeholder 3"/>
          <p:cNvSpPr>
            <a:spLocks noGrp="1"/>
          </p:cNvSpPr>
          <p:nvPr>
            <p:ph type="sldNum" sz="quarter" idx="10"/>
          </p:nvPr>
        </p:nvSpPr>
        <p:spPr/>
        <p:txBody>
          <a:bodyPr/>
          <a:lstStyle/>
          <a:p>
            <a:fld id="{52ADE056-D143-465E-908E-C70FA157855F}" type="slidenum">
              <a:rPr lang="en-US" smtClean="0"/>
              <a:t>35</a:t>
            </a:fld>
            <a:endParaRPr lang="en-US"/>
          </a:p>
        </p:txBody>
      </p:sp>
    </p:spTree>
    <p:extLst>
      <p:ext uri="{BB962C8B-B14F-4D97-AF65-F5344CB8AC3E}">
        <p14:creationId xmlns:p14="http://schemas.microsoft.com/office/powerpoint/2010/main" val="5736105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love pizza! And we have certain expectations</a:t>
            </a:r>
            <a:r>
              <a:rPr lang="en-US" baseline="0" dirty="0"/>
              <a:t> about pizza, even if the expectations aren’t the same from person to person. Attributes and methods allow us to observe and alter the pizza object.</a:t>
            </a:r>
            <a:endParaRPr lang="en-US" dirty="0"/>
          </a:p>
        </p:txBody>
      </p:sp>
      <p:sp>
        <p:nvSpPr>
          <p:cNvPr id="4" name="Slide Number Placeholder 3"/>
          <p:cNvSpPr>
            <a:spLocks noGrp="1"/>
          </p:cNvSpPr>
          <p:nvPr>
            <p:ph type="sldNum" sz="quarter" idx="10"/>
          </p:nvPr>
        </p:nvSpPr>
        <p:spPr/>
        <p:txBody>
          <a:bodyPr/>
          <a:lstStyle/>
          <a:p>
            <a:fld id="{52ADE056-D143-465E-908E-C70FA157855F}" type="slidenum">
              <a:rPr lang="en-US" smtClean="0"/>
              <a:t>36</a:t>
            </a:fld>
            <a:endParaRPr lang="en-US"/>
          </a:p>
        </p:txBody>
      </p:sp>
    </p:spTree>
    <p:extLst>
      <p:ext uri="{BB962C8B-B14F-4D97-AF65-F5344CB8AC3E}">
        <p14:creationId xmlns:p14="http://schemas.microsoft.com/office/powerpoint/2010/main" val="4063766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important</a:t>
            </a:r>
            <a:r>
              <a:rPr lang="en-US" baseline="0"/>
              <a:t> thing to know about messy data, is that it isn’t necessarily bad. Sometimes you are given what is considered ‘good’ for one purpose, but makes use by one of your tools difficult. In a best case scenario, you will have some control over the data as it is being exported, but this frequently isn’t the case.</a:t>
            </a:r>
            <a:endParaRPr lang="en-US" dirty="0"/>
          </a:p>
        </p:txBody>
      </p:sp>
      <p:sp>
        <p:nvSpPr>
          <p:cNvPr id="4" name="Slide Number Placeholder 3"/>
          <p:cNvSpPr>
            <a:spLocks noGrp="1"/>
          </p:cNvSpPr>
          <p:nvPr>
            <p:ph type="sldNum" sz="quarter" idx="10"/>
          </p:nvPr>
        </p:nvSpPr>
        <p:spPr/>
        <p:txBody>
          <a:bodyPr/>
          <a:lstStyle/>
          <a:p>
            <a:fld id="{52ADE056-D143-465E-908E-C70FA157855F}" type="slidenum">
              <a:rPr lang="en-US" smtClean="0"/>
              <a:t>3</a:t>
            </a:fld>
            <a:endParaRPr lang="en-US"/>
          </a:p>
        </p:txBody>
      </p:sp>
    </p:spTree>
    <p:extLst>
      <p:ext uri="{BB962C8B-B14F-4D97-AF65-F5344CB8AC3E}">
        <p14:creationId xmlns:p14="http://schemas.microsoft.com/office/powerpoint/2010/main" val="23307245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CSV</a:t>
            </a:r>
            <a:r>
              <a:rPr lang="en-US" baseline="0" dirty="0"/>
              <a:t> files are one of the most common tools for data export and import. The format is simple, but the adoption is broad. They can be created in just about any program that can handle a text file.</a:t>
            </a:r>
          </a:p>
          <a:p>
            <a:endParaRPr lang="en-US" baseline="0" dirty="0"/>
          </a:p>
          <a:p>
            <a:r>
              <a:rPr lang="en-US" baseline="0" dirty="0"/>
              <a:t>Note: the dates in here could be considered messy, as there is nothing telling us the format. All of the dates are valid as either mm/</a:t>
            </a:r>
            <a:r>
              <a:rPr lang="en-US" baseline="0" dirty="0" err="1"/>
              <a:t>dd</a:t>
            </a:r>
            <a:r>
              <a:rPr lang="en-US" baseline="0" dirty="0"/>
              <a:t>/</a:t>
            </a:r>
            <a:r>
              <a:rPr lang="en-US" baseline="0" dirty="0" err="1"/>
              <a:t>yy</a:t>
            </a:r>
            <a:r>
              <a:rPr lang="en-US" baseline="0" dirty="0"/>
              <a:t> or </a:t>
            </a:r>
            <a:r>
              <a:rPr lang="en-US" baseline="0" dirty="0" err="1"/>
              <a:t>dd</a:t>
            </a:r>
            <a:r>
              <a:rPr lang="en-US" baseline="0" dirty="0"/>
              <a:t>/mm/</a:t>
            </a:r>
            <a:r>
              <a:rPr lang="en-US" baseline="0" dirty="0" err="1"/>
              <a:t>yy</a:t>
            </a:r>
            <a:r>
              <a:rPr lang="en-US" baseline="0" dirty="0"/>
              <a:t>.</a:t>
            </a:r>
            <a:endParaRPr lang="en-US" dirty="0"/>
          </a:p>
        </p:txBody>
      </p:sp>
      <p:sp>
        <p:nvSpPr>
          <p:cNvPr id="4" name="Slide Number Placeholder 3"/>
          <p:cNvSpPr>
            <a:spLocks noGrp="1"/>
          </p:cNvSpPr>
          <p:nvPr>
            <p:ph type="sldNum" sz="quarter" idx="10"/>
          </p:nvPr>
        </p:nvSpPr>
        <p:spPr/>
        <p:txBody>
          <a:bodyPr/>
          <a:lstStyle/>
          <a:p>
            <a:fld id="{52ADE056-D143-465E-908E-C70FA157855F}" type="slidenum">
              <a:rPr lang="en-US" smtClean="0"/>
              <a:t>4</a:t>
            </a:fld>
            <a:endParaRPr lang="en-US"/>
          </a:p>
        </p:txBody>
      </p:sp>
    </p:spTree>
    <p:extLst>
      <p:ext uri="{BB962C8B-B14F-4D97-AF65-F5344CB8AC3E}">
        <p14:creationId xmlns:p14="http://schemas.microsoft.com/office/powerpoint/2010/main" val="31263699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working</a:t>
            </a:r>
            <a:r>
              <a:rPr lang="en-US" baseline="0" dirty="0"/>
              <a:t> between two programs, sometimes there is a specific method of exporting and importing data. Unfortunately not all programs have easy ways to do this, and sometimes, the ‘easy’ way is not always reliable. CSV files’ power comes from their simplicity: there’s no extra metadata to process. Either it works, or it doesn’t.</a:t>
            </a:r>
            <a:endParaRPr lang="en-US" dirty="0"/>
          </a:p>
        </p:txBody>
      </p:sp>
      <p:sp>
        <p:nvSpPr>
          <p:cNvPr id="4" name="Slide Number Placeholder 3"/>
          <p:cNvSpPr>
            <a:spLocks noGrp="1"/>
          </p:cNvSpPr>
          <p:nvPr>
            <p:ph type="sldNum" sz="quarter" idx="10"/>
          </p:nvPr>
        </p:nvSpPr>
        <p:spPr/>
        <p:txBody>
          <a:bodyPr/>
          <a:lstStyle/>
          <a:p>
            <a:fld id="{52ADE056-D143-465E-908E-C70FA157855F}" type="slidenum">
              <a:rPr lang="en-US" smtClean="0"/>
              <a:t>5</a:t>
            </a:fld>
            <a:endParaRPr lang="en-US"/>
          </a:p>
        </p:txBody>
      </p:sp>
    </p:spTree>
    <p:extLst>
      <p:ext uri="{BB962C8B-B14F-4D97-AF65-F5344CB8AC3E}">
        <p14:creationId xmlns:p14="http://schemas.microsoft.com/office/powerpoint/2010/main" val="38957190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delimiter allows for a broad range of</a:t>
            </a:r>
            <a:r>
              <a:rPr lang="en-US" baseline="0" dirty="0"/>
              <a:t> characters to be used. The less common of a delimiter, sometimes, the more useful it can be. By going with something like a pipe, the individual content can include commas without escaping or setting off the content in something like single or double quotes. On the other hand, the export or import process may not support the delimiter you choose. If you have control over the creation of the exported file, make sure that you know what the importing program will take.</a:t>
            </a:r>
          </a:p>
        </p:txBody>
      </p:sp>
      <p:sp>
        <p:nvSpPr>
          <p:cNvPr id="4" name="Slide Number Placeholder 3"/>
          <p:cNvSpPr>
            <a:spLocks noGrp="1"/>
          </p:cNvSpPr>
          <p:nvPr>
            <p:ph type="sldNum" sz="quarter" idx="10"/>
          </p:nvPr>
        </p:nvSpPr>
        <p:spPr/>
        <p:txBody>
          <a:bodyPr/>
          <a:lstStyle/>
          <a:p>
            <a:fld id="{52ADE056-D143-465E-908E-C70FA157855F}" type="slidenum">
              <a:rPr lang="en-US" smtClean="0"/>
              <a:t>6</a:t>
            </a:fld>
            <a:endParaRPr lang="en-US"/>
          </a:p>
        </p:txBody>
      </p:sp>
    </p:spTree>
    <p:extLst>
      <p:ext uri="{BB962C8B-B14F-4D97-AF65-F5344CB8AC3E}">
        <p14:creationId xmlns:p14="http://schemas.microsoft.com/office/powerpoint/2010/main" val="4299363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regular</a:t>
            </a:r>
            <a:r>
              <a:rPr lang="en-US" baseline="0" dirty="0"/>
              <a:t> expressions? Regular expressions are symbols that describe a regular language.  Using that knowledge, and some definitions of the meanings of special characters, we can parse out patterns within text.</a:t>
            </a:r>
          </a:p>
          <a:p>
            <a:endParaRPr lang="en-US" baseline="0" dirty="0"/>
          </a:p>
          <a:p>
            <a:r>
              <a:rPr lang="en-US" baseline="0" dirty="0"/>
              <a:t>And we do this, because sometimes, our data is messy.</a:t>
            </a:r>
            <a:endParaRPr lang="en-US" dirty="0"/>
          </a:p>
        </p:txBody>
      </p:sp>
      <p:sp>
        <p:nvSpPr>
          <p:cNvPr id="4" name="Slide Number Placeholder 3"/>
          <p:cNvSpPr>
            <a:spLocks noGrp="1"/>
          </p:cNvSpPr>
          <p:nvPr>
            <p:ph type="sldNum" sz="quarter" idx="10"/>
          </p:nvPr>
        </p:nvSpPr>
        <p:spPr/>
        <p:txBody>
          <a:bodyPr/>
          <a:lstStyle/>
          <a:p>
            <a:fld id="{52ADE056-D143-465E-908E-C70FA157855F}" type="slidenum">
              <a:rPr lang="en-US" smtClean="0"/>
              <a:t>7</a:t>
            </a:fld>
            <a:endParaRPr lang="en-US"/>
          </a:p>
        </p:txBody>
      </p:sp>
    </p:spTree>
    <p:extLst>
      <p:ext uri="{BB962C8B-B14F-4D97-AF65-F5344CB8AC3E}">
        <p14:creationId xmlns:p14="http://schemas.microsoft.com/office/powerpoint/2010/main" val="15661838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rule here is very important. It is easy to get distracted by</a:t>
            </a:r>
            <a:r>
              <a:rPr lang="en-US" baseline="0" dirty="0"/>
              <a:t> the notation and be overwhelmed. Regular expressions are very daunting at face value, but careful observation reveals how powerful they are.</a:t>
            </a:r>
          </a:p>
          <a:p>
            <a:endParaRPr lang="en-US" baseline="0" dirty="0"/>
          </a:p>
          <a:p>
            <a:r>
              <a:rPr lang="en-US" baseline="0" dirty="0"/>
              <a:t>Keep it simple. Work for covering all of your likely inputs, but make sure that you eliminate any extraneous operations. Someone else may need to read this later, and you might have forgotten why you put that extra set of parentheses in.</a:t>
            </a:r>
          </a:p>
          <a:p>
            <a:endParaRPr lang="en-US" baseline="0" dirty="0"/>
          </a:p>
          <a:p>
            <a:r>
              <a:rPr lang="en-US" baseline="0" dirty="0"/>
              <a:t>Case sensitivity is very important. It can mean the difference between catching or ignoring a character (and subsequently a pattern) but also some special characters change their meaning based upon upper or lower case.</a:t>
            </a:r>
          </a:p>
          <a:p>
            <a:endParaRPr lang="en-US" dirty="0"/>
          </a:p>
        </p:txBody>
      </p:sp>
      <p:sp>
        <p:nvSpPr>
          <p:cNvPr id="4" name="Slide Number Placeholder 3"/>
          <p:cNvSpPr>
            <a:spLocks noGrp="1"/>
          </p:cNvSpPr>
          <p:nvPr>
            <p:ph type="sldNum" sz="quarter" idx="10"/>
          </p:nvPr>
        </p:nvSpPr>
        <p:spPr/>
        <p:txBody>
          <a:bodyPr/>
          <a:lstStyle/>
          <a:p>
            <a:fld id="{52ADE056-D143-465E-908E-C70FA157855F}" type="slidenum">
              <a:rPr lang="en-US" smtClean="0"/>
              <a:t>8</a:t>
            </a:fld>
            <a:endParaRPr lang="en-US"/>
          </a:p>
        </p:txBody>
      </p:sp>
    </p:spTree>
    <p:extLst>
      <p:ext uri="{BB962C8B-B14F-4D97-AF65-F5344CB8AC3E}">
        <p14:creationId xmlns:p14="http://schemas.microsoft.com/office/powerpoint/2010/main" val="29528207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Hopefully</a:t>
            </a:r>
            <a:r>
              <a:rPr lang="en-US" baseline="0" dirty="0"/>
              <a:t> the mnemonics here are easy to remember. Also, note the case on the last six. A lowercase letter after a ‘\’ in these cases looks for a positive match, while an UPPERCASE letter following a ‘\’ negates it.</a:t>
            </a:r>
            <a:endParaRPr lang="en-US" dirty="0"/>
          </a:p>
        </p:txBody>
      </p:sp>
      <p:sp>
        <p:nvSpPr>
          <p:cNvPr id="4" name="Slide Number Placeholder 3"/>
          <p:cNvSpPr>
            <a:spLocks noGrp="1"/>
          </p:cNvSpPr>
          <p:nvPr>
            <p:ph type="sldNum" sz="quarter" idx="10"/>
          </p:nvPr>
        </p:nvSpPr>
        <p:spPr/>
        <p:txBody>
          <a:bodyPr/>
          <a:lstStyle/>
          <a:p>
            <a:fld id="{52ADE056-D143-465E-908E-C70FA157855F}" type="slidenum">
              <a:rPr lang="en-US" smtClean="0"/>
              <a:t>9</a:t>
            </a:fld>
            <a:endParaRPr lang="en-US"/>
          </a:p>
        </p:txBody>
      </p:sp>
    </p:spTree>
    <p:extLst>
      <p:ext uri="{BB962C8B-B14F-4D97-AF65-F5344CB8AC3E}">
        <p14:creationId xmlns:p14="http://schemas.microsoft.com/office/powerpoint/2010/main" val="35491574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the part about taking it one character at a time? Even though each of</a:t>
            </a:r>
            <a:r>
              <a:rPr lang="en-US" baseline="0" dirty="0"/>
              <a:t> these ranges appears to represent a lot of characters, without any specified quantities, you are only going to look for one of these in any given position. For example if your pattern is the fourth one, [</a:t>
            </a:r>
            <a:r>
              <a:rPr lang="en-US" baseline="0" dirty="0" err="1"/>
              <a:t>def</a:t>
            </a:r>
            <a:r>
              <a:rPr lang="en-US" baseline="0" dirty="0"/>
              <a:t>], it will match the ‘d’ in the word ‘definite’ and stop processing, only to start over at the ‘e’, and then the same with the ‘f’, giving you three different matches, instead of one.</a:t>
            </a:r>
            <a:endParaRPr lang="en-US" dirty="0"/>
          </a:p>
        </p:txBody>
      </p:sp>
      <p:sp>
        <p:nvSpPr>
          <p:cNvPr id="4" name="Slide Number Placeholder 3"/>
          <p:cNvSpPr>
            <a:spLocks noGrp="1"/>
          </p:cNvSpPr>
          <p:nvPr>
            <p:ph type="sldNum" sz="quarter" idx="10"/>
          </p:nvPr>
        </p:nvSpPr>
        <p:spPr/>
        <p:txBody>
          <a:bodyPr/>
          <a:lstStyle/>
          <a:p>
            <a:fld id="{52ADE056-D143-465E-908E-C70FA157855F}" type="slidenum">
              <a:rPr lang="en-US" smtClean="0"/>
              <a:t>10</a:t>
            </a:fld>
            <a:endParaRPr lang="en-US"/>
          </a:p>
        </p:txBody>
      </p:sp>
    </p:spTree>
    <p:extLst>
      <p:ext uri="{BB962C8B-B14F-4D97-AF65-F5344CB8AC3E}">
        <p14:creationId xmlns:p14="http://schemas.microsoft.com/office/powerpoint/2010/main" val="2250221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2107" y="1905000"/>
            <a:ext cx="6859786" cy="2667000"/>
          </a:xfrm>
        </p:spPr>
        <p:txBody>
          <a:bodyPr>
            <a:noAutofit/>
          </a:bodyPr>
          <a:lstStyle>
            <a:lvl1pPr>
              <a:defRPr sz="5400"/>
            </a:lvl1pPr>
          </a:lstStyle>
          <a:p>
            <a:r>
              <a:rPr lang="en-US" dirty="0"/>
              <a:t>Click to edit Master title style</a:t>
            </a:r>
            <a:endParaRPr dirty="0"/>
          </a:p>
        </p:txBody>
      </p:sp>
      <p:grpSp>
        <p:nvGrpSpPr>
          <p:cNvPr id="256" name="line" descr="Line graphic"/>
          <p:cNvGrpSpPr/>
          <p:nvPr/>
        </p:nvGrpSpPr>
        <p:grpSpPr bwMode="invGray">
          <a:xfrm>
            <a:off x="1188982" y="4724400"/>
            <a:ext cx="6475638"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grpSp>
      <p:sp>
        <p:nvSpPr>
          <p:cNvPr id="3" name="Subtitle 2"/>
          <p:cNvSpPr>
            <a:spLocks noGrp="1"/>
          </p:cNvSpPr>
          <p:nvPr>
            <p:ph type="subTitle" idx="1"/>
          </p:nvPr>
        </p:nvSpPr>
        <p:spPr>
          <a:xfrm>
            <a:off x="1142107" y="5105400"/>
            <a:ext cx="6859786"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7" name="line" descr="Line graphic"/>
          <p:cNvGrpSpPr/>
          <p:nvPr/>
        </p:nvGrpSpPr>
        <p:grpSpPr bwMode="invGray">
          <a:xfrm>
            <a:off x="1142108" y="1514475"/>
            <a:ext cx="7929246"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8/15/18</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73233" y="274640"/>
            <a:ext cx="1028968" cy="5901747"/>
          </a:xfrm>
        </p:spPr>
        <p:txBody>
          <a:bodyPr vert="eaVert"/>
          <a:lstStyle/>
          <a:p>
            <a:r>
              <a:rPr lang="en-US"/>
              <a:t>Click to edit Master title style</a:t>
            </a:r>
            <a:endParaRPr/>
          </a:p>
        </p:txBody>
      </p:sp>
      <p:grpSp>
        <p:nvGrpSpPr>
          <p:cNvPr id="7" name="line" descr="Line graphic"/>
          <p:cNvGrpSpPr/>
          <p:nvPr/>
        </p:nvGrpSpPr>
        <p:grpSpPr bwMode="invGray">
          <a:xfrm rot="5400000">
            <a:off x="4338754" y="3480593"/>
            <a:ext cx="6492240" cy="48019"/>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sp>
        <p:nvSpPr>
          <p:cNvPr id="3" name="Vertical Text Placeholder 2"/>
          <p:cNvSpPr>
            <a:spLocks noGrp="1"/>
          </p:cNvSpPr>
          <p:nvPr>
            <p:ph type="body" orient="vert" idx="1" hasCustomPrompt="1"/>
          </p:nvPr>
        </p:nvSpPr>
        <p:spPr>
          <a:xfrm>
            <a:off x="456128" y="277814"/>
            <a:ext cx="6859787"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8/15/18</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42108" y="274638"/>
            <a:ext cx="6859785" cy="1020762"/>
          </a:xfrm>
        </p:spPr>
        <p:txBody>
          <a:bodyPr/>
          <a:lstStyle/>
          <a:p>
            <a:r>
              <a:rPr lang="en-US"/>
              <a:t>Click to edit Master title style</a:t>
            </a:r>
            <a:endParaRPr/>
          </a:p>
        </p:txBody>
      </p:sp>
      <p:grpSp>
        <p:nvGrpSpPr>
          <p:cNvPr id="167" name="line" descr="Line graphic"/>
          <p:cNvGrpSpPr/>
          <p:nvPr/>
        </p:nvGrpSpPr>
        <p:grpSpPr bwMode="invGray">
          <a:xfrm>
            <a:off x="1142108" y="1514475"/>
            <a:ext cx="7929246"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AFE8FB1-0A7A-443E-AAF7-31D4FA1AA312}" type="datetimeFigureOut">
              <a:rPr lang="en-US"/>
              <a:t>8/15/18</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2107" y="1905000"/>
            <a:ext cx="6859786" cy="2667000"/>
          </a:xfrm>
        </p:spPr>
        <p:txBody>
          <a:bodyPr anchor="b">
            <a:noAutofit/>
          </a:bodyPr>
          <a:lstStyle>
            <a:lvl1pPr algn="l">
              <a:defRPr sz="4400" b="0" cap="none" baseline="0"/>
            </a:lvl1pPr>
          </a:lstStyle>
          <a:p>
            <a:r>
              <a:rPr lang="en-US"/>
              <a:t>Click to edit Master title style</a:t>
            </a:r>
            <a:endParaRPr/>
          </a:p>
        </p:txBody>
      </p:sp>
      <p:grpSp>
        <p:nvGrpSpPr>
          <p:cNvPr id="255" name="line" descr="Line graphic"/>
          <p:cNvGrpSpPr/>
          <p:nvPr/>
        </p:nvGrpSpPr>
        <p:grpSpPr bwMode="invGray">
          <a:xfrm>
            <a:off x="1188982" y="4724400"/>
            <a:ext cx="6475638"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grpSp>
      <p:sp>
        <p:nvSpPr>
          <p:cNvPr id="3" name="Text Placeholder 2"/>
          <p:cNvSpPr>
            <a:spLocks noGrp="1"/>
          </p:cNvSpPr>
          <p:nvPr>
            <p:ph type="body" idx="1"/>
          </p:nvPr>
        </p:nvSpPr>
        <p:spPr>
          <a:xfrm>
            <a:off x="1142107" y="5102526"/>
            <a:ext cx="6859786"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8/15/18</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42108" y="274638"/>
            <a:ext cx="6859785" cy="1020762"/>
          </a:xfrm>
        </p:spPr>
        <p:txBody>
          <a:bodyPr/>
          <a:lstStyle/>
          <a:p>
            <a:r>
              <a:rPr lang="en-US"/>
              <a:t>Click to edit Master title style</a:t>
            </a:r>
            <a:endParaRPr/>
          </a:p>
        </p:txBody>
      </p:sp>
      <p:grpSp>
        <p:nvGrpSpPr>
          <p:cNvPr id="158" name="line" descr="Line graphic"/>
          <p:cNvGrpSpPr/>
          <p:nvPr/>
        </p:nvGrpSpPr>
        <p:grpSpPr bwMode="invGray">
          <a:xfrm>
            <a:off x="1142108" y="1514475"/>
            <a:ext cx="7929246"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sp>
        <p:nvSpPr>
          <p:cNvPr id="3" name="Content Placeholder 2"/>
          <p:cNvSpPr>
            <a:spLocks noGrp="1"/>
          </p:cNvSpPr>
          <p:nvPr>
            <p:ph sz="half" idx="1"/>
          </p:nvPr>
        </p:nvSpPr>
        <p:spPr>
          <a:xfrm>
            <a:off x="1142107" y="1905000"/>
            <a:ext cx="3315563"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686332" y="1905000"/>
            <a:ext cx="3315562"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8/15/18</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2108" y="274638"/>
            <a:ext cx="6859785" cy="1020762"/>
          </a:xfrm>
        </p:spPr>
        <p:txBody>
          <a:bodyPr/>
          <a:lstStyle>
            <a:lvl1pPr>
              <a:defRPr/>
            </a:lvl1pPr>
          </a:lstStyle>
          <a:p>
            <a:r>
              <a:rPr lang="en-US"/>
              <a:t>Click to edit Master title style</a:t>
            </a:r>
            <a:endParaRPr/>
          </a:p>
        </p:txBody>
      </p:sp>
      <p:grpSp>
        <p:nvGrpSpPr>
          <p:cNvPr id="160" name="line" descr="Line graphic"/>
          <p:cNvGrpSpPr/>
          <p:nvPr/>
        </p:nvGrpSpPr>
        <p:grpSpPr bwMode="invGray">
          <a:xfrm>
            <a:off x="1142108" y="1514475"/>
            <a:ext cx="7929246"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sp>
        <p:nvSpPr>
          <p:cNvPr id="3" name="Text Placeholder 2"/>
          <p:cNvSpPr>
            <a:spLocks noGrp="1"/>
          </p:cNvSpPr>
          <p:nvPr>
            <p:ph type="body" idx="1"/>
          </p:nvPr>
        </p:nvSpPr>
        <p:spPr>
          <a:xfrm>
            <a:off x="1142107" y="1905000"/>
            <a:ext cx="3313277"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2107" y="2819400"/>
            <a:ext cx="3313277"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688616" y="1905000"/>
            <a:ext cx="3313277"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88616" y="2819400"/>
            <a:ext cx="3313277"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AFE8FB1-0A7A-443E-AAF7-31D4FA1AA312}" type="datetimeFigureOut">
              <a:rPr lang="en-US"/>
              <a:t>8/15/18</a:t>
            </a:fld>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156" name="line" descr="Line graphic"/>
          <p:cNvGrpSpPr/>
          <p:nvPr/>
        </p:nvGrpSpPr>
        <p:grpSpPr bwMode="invGray">
          <a:xfrm>
            <a:off x="1142108" y="1514475"/>
            <a:ext cx="7929246"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AFE8FB1-0A7A-443E-AAF7-31D4FA1AA312}" type="datetimeFigureOut">
              <a:rPr lang="en-US"/>
              <a:t>8/15/18</a:t>
            </a:fld>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9AFE8FB1-0A7A-443E-AAF7-31D4FA1AA312}" type="datetimeFigureOut">
              <a:rPr lang="en-US"/>
              <a:t>8/15/18</a:t>
            </a:fld>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2108" y="274638"/>
            <a:ext cx="6859785" cy="1020762"/>
          </a:xfrm>
        </p:spPr>
        <p:txBody>
          <a:bodyPr anchor="b">
            <a:noAutofit/>
          </a:bodyPr>
          <a:lstStyle>
            <a:lvl1pPr algn="l">
              <a:defRPr sz="3200" b="0"/>
            </a:lvl1pPr>
          </a:lstStyle>
          <a:p>
            <a:r>
              <a:rPr lang="en-US"/>
              <a:t>Click to edit Master title style</a:t>
            </a:r>
            <a:endParaRPr/>
          </a:p>
        </p:txBody>
      </p:sp>
      <p:sp>
        <p:nvSpPr>
          <p:cNvPr id="4" name="Text Placeholder 3"/>
          <p:cNvSpPr>
            <a:spLocks noGrp="1"/>
          </p:cNvSpPr>
          <p:nvPr>
            <p:ph type="body" sz="half" idx="2"/>
          </p:nvPr>
        </p:nvSpPr>
        <p:spPr>
          <a:xfrm>
            <a:off x="1142107" y="3429000"/>
            <a:ext cx="2057936"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Content Placeholder 2"/>
          <p:cNvSpPr>
            <a:spLocks noGrp="1"/>
          </p:cNvSpPr>
          <p:nvPr>
            <p:ph idx="1"/>
          </p:nvPr>
        </p:nvSpPr>
        <p:spPr>
          <a:xfrm>
            <a:off x="3533436" y="1905000"/>
            <a:ext cx="4253068"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grpSp>
        <p:nvGrpSpPr>
          <p:cNvPr id="615" name="frame" descr="Box graphic"/>
          <p:cNvGrpSpPr/>
          <p:nvPr/>
        </p:nvGrpSpPr>
        <p:grpSpPr bwMode="invGray">
          <a:xfrm>
            <a:off x="3314242" y="1630822"/>
            <a:ext cx="4719500"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gr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8/15/18</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2108" y="274638"/>
            <a:ext cx="6859785" cy="1020762"/>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309719" y="1884311"/>
            <a:ext cx="4253068"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grpSp>
        <p:nvGrpSpPr>
          <p:cNvPr id="614" name="frame" descr="Box graphic"/>
          <p:cNvGrpSpPr/>
          <p:nvPr/>
        </p:nvGrpSpPr>
        <p:grpSpPr bwMode="invGray">
          <a:xfrm flipH="1">
            <a:off x="1085908" y="1630822"/>
            <a:ext cx="4719500"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grpSp>
      <p:sp>
        <p:nvSpPr>
          <p:cNvPr id="4" name="Text Placeholder 3"/>
          <p:cNvSpPr>
            <a:spLocks noGrp="1"/>
          </p:cNvSpPr>
          <p:nvPr>
            <p:ph type="body" sz="half" idx="2"/>
          </p:nvPr>
        </p:nvSpPr>
        <p:spPr>
          <a:xfrm>
            <a:off x="5931014" y="3411748"/>
            <a:ext cx="2057936"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8/15/18</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2108" y="274638"/>
            <a:ext cx="6859785"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42108" y="1905000"/>
            <a:ext cx="6859786" cy="4267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142107" y="6400801"/>
            <a:ext cx="4744685" cy="276226"/>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6058287" y="6400801"/>
            <a:ext cx="933137"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9AFE8FB1-0A7A-443E-AAF7-31D4FA1AA312}" type="datetimeFigureOut">
              <a:rPr lang="en-US" smtClean="0"/>
              <a:pPr/>
              <a:t>8/15/18</a:t>
            </a:fld>
            <a:endParaRPr lang="en-US" dirty="0"/>
          </a:p>
        </p:txBody>
      </p:sp>
      <p:sp>
        <p:nvSpPr>
          <p:cNvPr id="6" name="Slide Number Placeholder 5"/>
          <p:cNvSpPr>
            <a:spLocks noGrp="1"/>
          </p:cNvSpPr>
          <p:nvPr>
            <p:ph type="sldNum" sz="quarter" idx="4"/>
          </p:nvPr>
        </p:nvSpPr>
        <p:spPr>
          <a:xfrm>
            <a:off x="7144419" y="6400801"/>
            <a:ext cx="857475"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www.sublimetext.com/" TargetMode="External"/><Relationship Id="rId7" Type="http://schemas.openxmlformats.org/officeDocument/2006/relationships/hyperlink" Target="http://jupyter.or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regexcrossword.com/" TargetMode="External"/><Relationship Id="rId5" Type="http://schemas.openxmlformats.org/officeDocument/2006/relationships/hyperlink" Target="https://regexper.com/" TargetMode="External"/><Relationship Id="rId4" Type="http://schemas.openxmlformats.org/officeDocument/2006/relationships/hyperlink" Target="http://www.regexr.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Bernard MT Condensed" panose="02050806060905020404" pitchFamily="18" charset="0"/>
              </a:rPr>
              <a:t>messy data.</a:t>
            </a:r>
          </a:p>
        </p:txBody>
      </p:sp>
      <p:sp>
        <p:nvSpPr>
          <p:cNvPr id="3" name="Subtitle 2"/>
          <p:cNvSpPr>
            <a:spLocks noGrp="1"/>
          </p:cNvSpPr>
          <p:nvPr>
            <p:ph type="subTitle" idx="1"/>
          </p:nvPr>
        </p:nvSpPr>
        <p:spPr/>
        <p:txBody>
          <a:bodyPr>
            <a:normAutofit/>
          </a:bodyPr>
          <a:lstStyle/>
          <a:p>
            <a:r>
              <a:rPr lang="en-US" dirty="0"/>
              <a:t>Brown Biggers</a:t>
            </a:r>
            <a:br>
              <a:rPr lang="en-US" dirty="0"/>
            </a:br>
            <a:r>
              <a:rPr lang="en-US" dirty="0"/>
              <a:t>Data Matters NCSU 2018</a:t>
            </a:r>
            <a:endParaRPr lang="en-US" sz="1800" dirty="0"/>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Bernard MT Condensed" panose="02050806060905020404" pitchFamily="18" charset="0"/>
              </a:rPr>
              <a:t>Ranges </a:t>
            </a:r>
            <a:r>
              <a:rPr lang="en-US" sz="1400" dirty="0">
                <a:latin typeface="Bernard MT Condensed" panose="02050806060905020404" pitchFamily="18" charset="0"/>
              </a:rPr>
              <a:t>(you can’t be serious.)</a:t>
            </a:r>
          </a:p>
        </p:txBody>
      </p:sp>
      <p:sp>
        <p:nvSpPr>
          <p:cNvPr id="3" name="Content Placeholder 2"/>
          <p:cNvSpPr>
            <a:spLocks noGrp="1"/>
          </p:cNvSpPr>
          <p:nvPr>
            <p:ph idx="1"/>
          </p:nvPr>
        </p:nvSpPr>
        <p:spPr/>
        <p:txBody>
          <a:bodyPr>
            <a:normAutofit fontScale="70000" lnSpcReduction="20000"/>
          </a:bodyPr>
          <a:lstStyle/>
          <a:p>
            <a:r>
              <a:rPr lang="en-US" dirty="0"/>
              <a:t> </a:t>
            </a:r>
            <a:r>
              <a:rPr lang="en-US" dirty="0">
                <a:solidFill>
                  <a:schemeClr val="accent4"/>
                </a:solidFill>
                <a:latin typeface="+mj-lt"/>
              </a:rPr>
              <a:t>[a-z] </a:t>
            </a:r>
            <a:r>
              <a:rPr lang="en-US" dirty="0"/>
              <a:t>all lowercase letters</a:t>
            </a:r>
          </a:p>
          <a:p>
            <a:r>
              <a:rPr lang="en-US" dirty="0"/>
              <a:t> </a:t>
            </a:r>
            <a:r>
              <a:rPr lang="en-US" dirty="0">
                <a:solidFill>
                  <a:schemeClr val="accent4"/>
                </a:solidFill>
                <a:latin typeface="+mj-lt"/>
              </a:rPr>
              <a:t>[A-Z] </a:t>
            </a:r>
            <a:r>
              <a:rPr lang="en-US" dirty="0"/>
              <a:t>all uppercase letters</a:t>
            </a:r>
          </a:p>
          <a:p>
            <a:r>
              <a:rPr lang="en-US" dirty="0"/>
              <a:t> </a:t>
            </a:r>
            <a:r>
              <a:rPr lang="en-US" dirty="0">
                <a:solidFill>
                  <a:schemeClr val="accent4"/>
                </a:solidFill>
                <a:latin typeface="+mj-lt"/>
              </a:rPr>
              <a:t>[0-9] </a:t>
            </a:r>
            <a:r>
              <a:rPr lang="en-US" dirty="0"/>
              <a:t>all numbers</a:t>
            </a:r>
          </a:p>
          <a:p>
            <a:r>
              <a:rPr lang="en-US" dirty="0"/>
              <a:t> </a:t>
            </a:r>
            <a:r>
              <a:rPr lang="en-US" dirty="0">
                <a:solidFill>
                  <a:schemeClr val="accent4"/>
                </a:solidFill>
                <a:latin typeface="+mj-lt"/>
              </a:rPr>
              <a:t>[def] </a:t>
            </a:r>
            <a:r>
              <a:rPr lang="en-US" dirty="0"/>
              <a:t>the letters d, e, f only.</a:t>
            </a:r>
          </a:p>
          <a:p>
            <a:r>
              <a:rPr lang="en-US" dirty="0"/>
              <a:t> </a:t>
            </a:r>
            <a:r>
              <a:rPr lang="en-US" dirty="0">
                <a:solidFill>
                  <a:schemeClr val="accent4"/>
                </a:solidFill>
                <a:latin typeface="+mj-lt"/>
              </a:rPr>
              <a:t>[r-v] </a:t>
            </a:r>
            <a:r>
              <a:rPr lang="en-US" dirty="0"/>
              <a:t>the letters r, s, t, u, v only. The same as [</a:t>
            </a:r>
            <a:r>
              <a:rPr lang="en-US" dirty="0" err="1"/>
              <a:t>rstuv</a:t>
            </a:r>
            <a:r>
              <a:rPr lang="en-US" dirty="0"/>
              <a:t>]</a:t>
            </a:r>
          </a:p>
          <a:p>
            <a:r>
              <a:rPr lang="en-US" dirty="0"/>
              <a:t> </a:t>
            </a:r>
            <a:r>
              <a:rPr lang="en-US" dirty="0">
                <a:solidFill>
                  <a:schemeClr val="accent4"/>
                </a:solidFill>
                <a:latin typeface="+mj-lt"/>
              </a:rPr>
              <a:t>[^</a:t>
            </a:r>
            <a:r>
              <a:rPr lang="en-US" dirty="0" err="1">
                <a:solidFill>
                  <a:schemeClr val="accent4"/>
                </a:solidFill>
                <a:latin typeface="+mj-lt"/>
              </a:rPr>
              <a:t>abc</a:t>
            </a:r>
            <a:r>
              <a:rPr lang="en-US" dirty="0">
                <a:solidFill>
                  <a:schemeClr val="accent4"/>
                </a:solidFill>
                <a:latin typeface="+mj-lt"/>
              </a:rPr>
              <a:t>] </a:t>
            </a:r>
            <a:r>
              <a:rPr lang="en-US" dirty="0"/>
              <a:t>NOT the letters a, b, c.</a:t>
            </a:r>
          </a:p>
          <a:p>
            <a:r>
              <a:rPr lang="en-US" sz="2000" dirty="0"/>
              <a:t> </a:t>
            </a:r>
            <a:r>
              <a:rPr lang="en-US" dirty="0">
                <a:solidFill>
                  <a:schemeClr val="accent4"/>
                </a:solidFill>
                <a:latin typeface="Source Code Pro Black" panose="020B0809030403020204" pitchFamily="49" charset="0"/>
              </a:rPr>
              <a:t>[</a:t>
            </a:r>
            <a:r>
              <a:rPr lang="en-US" dirty="0">
                <a:solidFill>
                  <a:schemeClr val="accent4"/>
                </a:solidFill>
                <a:latin typeface="+mj-lt"/>
              </a:rPr>
              <a:t>A-Fa-f0-9] </a:t>
            </a:r>
            <a:r>
              <a:rPr lang="en-US" dirty="0"/>
              <a:t>can be combined</a:t>
            </a:r>
          </a:p>
          <a:p>
            <a:pPr lvl="1"/>
            <a:r>
              <a:rPr lang="en-US" dirty="0"/>
              <a:t>means </a:t>
            </a:r>
            <a:r>
              <a:rPr lang="en-US" sz="2400" dirty="0">
                <a:solidFill>
                  <a:schemeClr val="accent4"/>
                </a:solidFill>
                <a:latin typeface="+mj-lt"/>
              </a:rPr>
              <a:t>[ABCDEFabcdef0123456789]</a:t>
            </a:r>
          </a:p>
          <a:p>
            <a:r>
              <a:rPr lang="en-US" dirty="0"/>
              <a:t> </a:t>
            </a:r>
            <a:r>
              <a:rPr lang="en-US" dirty="0">
                <a:solidFill>
                  <a:schemeClr val="accent4"/>
                </a:solidFill>
                <a:latin typeface="+mj-lt"/>
              </a:rPr>
              <a:t>[\s\S] </a:t>
            </a:r>
            <a:r>
              <a:rPr lang="en-US" dirty="0"/>
              <a:t>means anything.</a:t>
            </a:r>
          </a:p>
          <a:p>
            <a:pPr lvl="1"/>
            <a:r>
              <a:rPr lang="en-US" dirty="0"/>
              <a:t>Either a whitespace character, or NOT a whitespace character</a:t>
            </a:r>
          </a:p>
          <a:p>
            <a:r>
              <a:rPr lang="en-US" dirty="0"/>
              <a:t>Even though these are ranges, they only represent one element at a time.</a:t>
            </a:r>
          </a:p>
          <a:p>
            <a:endParaRPr lang="en-US" dirty="0"/>
          </a:p>
          <a:p>
            <a:endParaRPr lang="en-US" dirty="0"/>
          </a:p>
        </p:txBody>
      </p:sp>
    </p:spTree>
    <p:extLst>
      <p:ext uri="{BB962C8B-B14F-4D97-AF65-F5344CB8AC3E}">
        <p14:creationId xmlns:p14="http://schemas.microsoft.com/office/powerpoint/2010/main" val="2367022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Bernard MT Condensed" panose="02050806060905020404" pitchFamily="18" charset="0"/>
              </a:rPr>
              <a:t>Quantifiers </a:t>
            </a:r>
            <a:r>
              <a:rPr lang="en-US" sz="1400" dirty="0">
                <a:latin typeface="Bernard MT Condensed" panose="02050806060905020404" pitchFamily="18" charset="0"/>
              </a:rPr>
              <a:t>(I’m freaking out, man)</a:t>
            </a:r>
          </a:p>
        </p:txBody>
      </p:sp>
      <p:sp>
        <p:nvSpPr>
          <p:cNvPr id="3" name="Content Placeholder 2"/>
          <p:cNvSpPr>
            <a:spLocks noGrp="1"/>
          </p:cNvSpPr>
          <p:nvPr>
            <p:ph idx="1"/>
          </p:nvPr>
        </p:nvSpPr>
        <p:spPr/>
        <p:txBody>
          <a:bodyPr>
            <a:normAutofit fontScale="77500" lnSpcReduction="20000"/>
          </a:bodyPr>
          <a:lstStyle/>
          <a:p>
            <a:r>
              <a:rPr lang="en-US" sz="2000" dirty="0"/>
              <a:t> </a:t>
            </a:r>
            <a:r>
              <a:rPr lang="en-US" sz="2200" dirty="0">
                <a:solidFill>
                  <a:schemeClr val="accent4"/>
                </a:solidFill>
                <a:latin typeface="Consolas" panose="020B0609020204030204" pitchFamily="49" charset="0"/>
                <a:cs typeface="Consolas" panose="020B0609020204030204" pitchFamily="49" charset="0"/>
              </a:rPr>
              <a:t>{}</a:t>
            </a:r>
            <a:r>
              <a:rPr lang="en-US" dirty="0"/>
              <a:t> allow for variable quantities</a:t>
            </a:r>
          </a:p>
          <a:p>
            <a:pPr lvl="1"/>
            <a:r>
              <a:rPr lang="en-US" dirty="0"/>
              <a:t> </a:t>
            </a:r>
            <a:r>
              <a:rPr lang="en-US" sz="2200" dirty="0">
                <a:solidFill>
                  <a:schemeClr val="accent4"/>
                </a:solidFill>
                <a:latin typeface="Consolas" panose="020B0609020204030204" pitchFamily="49" charset="0"/>
                <a:cs typeface="Consolas" panose="020B0609020204030204" pitchFamily="49" charset="0"/>
              </a:rPr>
              <a:t>{8}</a:t>
            </a:r>
            <a:r>
              <a:rPr lang="en-US" dirty="0"/>
              <a:t> means exactly eight of the preceding element</a:t>
            </a:r>
          </a:p>
          <a:p>
            <a:pPr lvl="1"/>
            <a:r>
              <a:rPr lang="en-US" sz="2100" dirty="0">
                <a:latin typeface="Corbel" panose="020B0503020204020204" pitchFamily="34" charset="0"/>
                <a:cs typeface="Consolas" panose="020B0609020204030204" pitchFamily="49" charset="0"/>
              </a:rPr>
              <a:t> </a:t>
            </a:r>
            <a:r>
              <a:rPr lang="en-US" sz="2200" dirty="0">
                <a:solidFill>
                  <a:schemeClr val="accent4"/>
                </a:solidFill>
                <a:latin typeface="Consolas" panose="020B0609020204030204" pitchFamily="49" charset="0"/>
                <a:cs typeface="Consolas" panose="020B0609020204030204" pitchFamily="49" charset="0"/>
              </a:rPr>
              <a:t>{2,}</a:t>
            </a:r>
            <a:r>
              <a:rPr lang="en-US" dirty="0"/>
              <a:t> means two or more</a:t>
            </a:r>
          </a:p>
          <a:p>
            <a:pPr lvl="1"/>
            <a:r>
              <a:rPr lang="en-US" sz="2100" dirty="0"/>
              <a:t> </a:t>
            </a:r>
            <a:r>
              <a:rPr lang="en-US" sz="2200" dirty="0">
                <a:solidFill>
                  <a:schemeClr val="accent4"/>
                </a:solidFill>
                <a:latin typeface="Consolas" panose="020B0609020204030204" pitchFamily="49" charset="0"/>
                <a:cs typeface="Consolas" panose="020B0609020204030204" pitchFamily="49" charset="0"/>
              </a:rPr>
              <a:t>{3,5}</a:t>
            </a:r>
            <a:r>
              <a:rPr lang="en-US" dirty="0"/>
              <a:t> means three, four, or five</a:t>
            </a:r>
          </a:p>
          <a:p>
            <a:r>
              <a:rPr lang="en-US" dirty="0"/>
              <a:t>An asterisk, ‘</a:t>
            </a:r>
            <a:r>
              <a:rPr lang="en-US" sz="2200" dirty="0">
                <a:solidFill>
                  <a:schemeClr val="accent4"/>
                </a:solidFill>
                <a:latin typeface="Consolas" panose="020B0609020204030204" pitchFamily="49" charset="0"/>
                <a:cs typeface="Consolas" panose="020B0609020204030204" pitchFamily="49" charset="0"/>
              </a:rPr>
              <a:t>*</a:t>
            </a:r>
            <a:r>
              <a:rPr lang="en-US" dirty="0"/>
              <a:t>’, means zero or more of the preceding element(s).</a:t>
            </a:r>
          </a:p>
          <a:p>
            <a:r>
              <a:rPr lang="en-US" dirty="0"/>
              <a:t>A plus sign, ‘</a:t>
            </a:r>
            <a:r>
              <a:rPr lang="en-US" sz="2200" dirty="0">
                <a:solidFill>
                  <a:schemeClr val="accent4"/>
                </a:solidFill>
                <a:latin typeface="Consolas" panose="020B0609020204030204" pitchFamily="49" charset="0"/>
                <a:cs typeface="Consolas" panose="020B0609020204030204" pitchFamily="49" charset="0"/>
              </a:rPr>
              <a:t>+</a:t>
            </a:r>
            <a:r>
              <a:rPr lang="en-US" dirty="0"/>
              <a:t>’, means one or more of the preceding element(s).</a:t>
            </a:r>
          </a:p>
          <a:p>
            <a:r>
              <a:rPr lang="en-US" dirty="0"/>
              <a:t>A question mark, ‘</a:t>
            </a:r>
            <a:r>
              <a:rPr lang="en-US" sz="2200" dirty="0">
                <a:solidFill>
                  <a:schemeClr val="accent4"/>
                </a:solidFill>
                <a:latin typeface="Consolas" panose="020B0609020204030204" pitchFamily="49" charset="0"/>
                <a:cs typeface="Consolas" panose="020B0609020204030204" pitchFamily="49" charset="0"/>
              </a:rPr>
              <a:t>?</a:t>
            </a:r>
            <a:r>
              <a:rPr lang="en-US" dirty="0"/>
              <a:t>’, can mean lots of things depending on where it is:</a:t>
            </a:r>
          </a:p>
          <a:p>
            <a:pPr lvl="1"/>
            <a:r>
              <a:rPr lang="en-US" dirty="0"/>
              <a:t>After an element or range, it means zero or one (basically makes the element(s) optional)</a:t>
            </a:r>
          </a:p>
          <a:p>
            <a:pPr lvl="1"/>
            <a:r>
              <a:rPr lang="en-US" dirty="0"/>
              <a:t>After another quantifier (like +), it makes that quantifier lazy (grab as little as you need to)</a:t>
            </a:r>
          </a:p>
          <a:p>
            <a:pPr lvl="1"/>
            <a:r>
              <a:rPr lang="en-US" dirty="0"/>
              <a:t>At the beginning of a group, can indicate that special processing is to occur.</a:t>
            </a:r>
          </a:p>
        </p:txBody>
      </p:sp>
    </p:spTree>
    <p:extLst>
      <p:ext uri="{BB962C8B-B14F-4D97-AF65-F5344CB8AC3E}">
        <p14:creationId xmlns:p14="http://schemas.microsoft.com/office/powerpoint/2010/main" val="4048145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Bernard MT Condensed" panose="02050806060905020404" pitchFamily="18" charset="0"/>
              </a:rPr>
              <a:t>Groups and anchors </a:t>
            </a:r>
            <a:r>
              <a:rPr lang="en-US" sz="1400" dirty="0">
                <a:latin typeface="Bernard MT Condensed" panose="02050806060905020404" pitchFamily="18" charset="0"/>
              </a:rPr>
              <a:t>(I’m out - </a:t>
            </a:r>
            <a:r>
              <a:rPr lang="en-US" sz="1400" dirty="0" err="1">
                <a:latin typeface="Bernard MT Condensed" panose="02050806060905020404" pitchFamily="18" charset="0"/>
              </a:rPr>
              <a:t>buhbye</a:t>
            </a:r>
            <a:r>
              <a:rPr lang="en-US" sz="1400" dirty="0">
                <a:latin typeface="Bernard MT Condensed" panose="02050806060905020404" pitchFamily="18" charset="0"/>
              </a:rPr>
              <a:t>.)</a:t>
            </a:r>
          </a:p>
        </p:txBody>
      </p:sp>
      <p:sp>
        <p:nvSpPr>
          <p:cNvPr id="3" name="Content Placeholder 2"/>
          <p:cNvSpPr>
            <a:spLocks noGrp="1"/>
          </p:cNvSpPr>
          <p:nvPr>
            <p:ph idx="1"/>
          </p:nvPr>
        </p:nvSpPr>
        <p:spPr/>
        <p:txBody>
          <a:bodyPr>
            <a:normAutofit fontScale="62500" lnSpcReduction="20000"/>
          </a:bodyPr>
          <a:lstStyle/>
          <a:p>
            <a:r>
              <a:rPr lang="en-US" dirty="0"/>
              <a:t> </a:t>
            </a:r>
            <a:r>
              <a:rPr lang="en-US" sz="2000" dirty="0">
                <a:solidFill>
                  <a:schemeClr val="accent4"/>
                </a:solidFill>
                <a:latin typeface="+mj-lt"/>
              </a:rPr>
              <a:t>(cat)</a:t>
            </a:r>
          </a:p>
          <a:p>
            <a:pPr lvl="1"/>
            <a:r>
              <a:rPr lang="en-US" dirty="0"/>
              <a:t>treats ‘cat’ as a group, and will be available (or captured) for other processing.</a:t>
            </a:r>
          </a:p>
          <a:p>
            <a:r>
              <a:rPr lang="en-US" dirty="0"/>
              <a:t> </a:t>
            </a:r>
            <a:r>
              <a:rPr lang="en-US" sz="2000" dirty="0">
                <a:solidFill>
                  <a:schemeClr val="accent4"/>
                </a:solidFill>
                <a:latin typeface="+mj-lt"/>
              </a:rPr>
              <a:t>(</a:t>
            </a:r>
            <a:r>
              <a:rPr lang="en-US" sz="2000" dirty="0" err="1">
                <a:solidFill>
                  <a:schemeClr val="accent4"/>
                </a:solidFill>
                <a:latin typeface="+mj-lt"/>
              </a:rPr>
              <a:t>ch|fl</a:t>
            </a:r>
            <a:r>
              <a:rPr lang="en-US" sz="2000" dirty="0">
                <a:solidFill>
                  <a:schemeClr val="accent4"/>
                </a:solidFill>
                <a:latin typeface="+mj-lt"/>
              </a:rPr>
              <a:t>)at</a:t>
            </a:r>
          </a:p>
          <a:p>
            <a:pPr lvl="1"/>
            <a:r>
              <a:rPr lang="en-US" dirty="0"/>
              <a:t>matches ‘chat’ and ‘flat’, but not ‘cat’, ’fat’, ’hat’, or ‘</a:t>
            </a:r>
            <a:r>
              <a:rPr lang="en-US" dirty="0" err="1"/>
              <a:t>lat</a:t>
            </a:r>
            <a:r>
              <a:rPr lang="en-US" dirty="0"/>
              <a:t>’</a:t>
            </a:r>
          </a:p>
          <a:p>
            <a:r>
              <a:rPr lang="en-US" dirty="0"/>
              <a:t>Captured groups can be referred to by numbers in order with </a:t>
            </a:r>
            <a:r>
              <a:rPr lang="en-US" sz="2000" dirty="0">
                <a:solidFill>
                  <a:schemeClr val="accent4"/>
                </a:solidFill>
                <a:latin typeface="+mj-lt"/>
              </a:rPr>
              <a:t>\1</a:t>
            </a:r>
            <a:r>
              <a:rPr lang="en-US" dirty="0"/>
              <a:t>, </a:t>
            </a:r>
            <a:r>
              <a:rPr lang="en-US" sz="2000" dirty="0">
                <a:solidFill>
                  <a:schemeClr val="accent4"/>
                </a:solidFill>
                <a:latin typeface="+mj-lt"/>
              </a:rPr>
              <a:t>\2</a:t>
            </a:r>
            <a:r>
              <a:rPr lang="en-US" dirty="0"/>
              <a:t>, etc.</a:t>
            </a:r>
          </a:p>
          <a:p>
            <a:pPr lvl="1"/>
            <a:r>
              <a:rPr lang="en-US" dirty="0"/>
              <a:t>Or $1, $2, etc. depending on the tool used.</a:t>
            </a:r>
          </a:p>
          <a:p>
            <a:r>
              <a:rPr lang="en-US" dirty="0"/>
              <a:t> </a:t>
            </a:r>
            <a:r>
              <a:rPr lang="en-US" sz="2000" dirty="0">
                <a:solidFill>
                  <a:schemeClr val="accent4"/>
                </a:solidFill>
                <a:latin typeface="+mj-lt"/>
              </a:rPr>
              <a:t>\b</a:t>
            </a:r>
            <a:r>
              <a:rPr lang="en-US" dirty="0"/>
              <a:t> </a:t>
            </a:r>
          </a:p>
          <a:p>
            <a:pPr lvl="1"/>
            <a:r>
              <a:rPr lang="en-US" dirty="0"/>
              <a:t>means the boundary (beginning or end) of a word.</a:t>
            </a:r>
          </a:p>
          <a:p>
            <a:r>
              <a:rPr lang="en-US" dirty="0"/>
              <a:t> </a:t>
            </a:r>
            <a:r>
              <a:rPr lang="en-US" sz="2000" dirty="0">
                <a:solidFill>
                  <a:schemeClr val="accent4"/>
                </a:solidFill>
                <a:latin typeface="+mj-lt"/>
              </a:rPr>
              <a:t>\B</a:t>
            </a:r>
          </a:p>
          <a:p>
            <a:pPr lvl="1"/>
            <a:r>
              <a:rPr lang="en-US" dirty="0"/>
              <a:t>NOT the boundary (e.g. somewhere in the middle) of the word.</a:t>
            </a:r>
          </a:p>
          <a:p>
            <a:r>
              <a:rPr lang="en-US" dirty="0"/>
              <a:t> </a:t>
            </a:r>
            <a:r>
              <a:rPr lang="en-US" sz="2000" dirty="0">
                <a:solidFill>
                  <a:schemeClr val="accent4"/>
                </a:solidFill>
                <a:latin typeface="+mj-lt"/>
              </a:rPr>
              <a:t>^</a:t>
            </a:r>
            <a:endParaRPr lang="en-US" dirty="0">
              <a:latin typeface="+mj-lt"/>
            </a:endParaRPr>
          </a:p>
          <a:p>
            <a:pPr lvl="1"/>
            <a:r>
              <a:rPr lang="en-US" dirty="0"/>
              <a:t>indicates the beginning of a line.</a:t>
            </a:r>
          </a:p>
          <a:p>
            <a:r>
              <a:rPr lang="en-US" dirty="0"/>
              <a:t> </a:t>
            </a:r>
            <a:r>
              <a:rPr lang="en-US" sz="2000" dirty="0">
                <a:solidFill>
                  <a:schemeClr val="accent4"/>
                </a:solidFill>
                <a:latin typeface="+mj-lt"/>
              </a:rPr>
              <a:t>$</a:t>
            </a:r>
            <a:endParaRPr lang="en-US" dirty="0">
              <a:latin typeface="+mj-lt"/>
            </a:endParaRPr>
          </a:p>
          <a:p>
            <a:pPr lvl="1"/>
            <a:r>
              <a:rPr lang="en-US" dirty="0"/>
              <a:t>indicates the end of a line.</a:t>
            </a:r>
          </a:p>
        </p:txBody>
      </p:sp>
    </p:spTree>
    <p:extLst>
      <p:ext uri="{BB962C8B-B14F-4D97-AF65-F5344CB8AC3E}">
        <p14:creationId xmlns:p14="http://schemas.microsoft.com/office/powerpoint/2010/main" val="2823249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F94D19-41AA-4879-89D4-6213D8A35266}"/>
              </a:ext>
            </a:extLst>
          </p:cNvPr>
          <p:cNvSpPr>
            <a:spLocks noGrp="1"/>
          </p:cNvSpPr>
          <p:nvPr>
            <p:ph type="title"/>
          </p:nvPr>
        </p:nvSpPr>
        <p:spPr/>
        <p:txBody>
          <a:bodyPr/>
          <a:lstStyle/>
          <a:p>
            <a:r>
              <a:rPr lang="en-US" dirty="0">
                <a:latin typeface="Bernard MT Condensed" panose="02050806060905020404" pitchFamily="18" charset="0"/>
              </a:rPr>
              <a:t>Toolbox!</a:t>
            </a:r>
          </a:p>
        </p:txBody>
      </p:sp>
      <p:sp>
        <p:nvSpPr>
          <p:cNvPr id="5" name="Text Placeholder 4">
            <a:extLst>
              <a:ext uri="{FF2B5EF4-FFF2-40B4-BE49-F238E27FC236}">
                <a16:creationId xmlns:a16="http://schemas.microsoft.com/office/drawing/2014/main" id="{99631D81-964B-4A6D-9D24-6C8952669BA8}"/>
              </a:ext>
            </a:extLst>
          </p:cNvPr>
          <p:cNvSpPr>
            <a:spLocks noGrp="1"/>
          </p:cNvSpPr>
          <p:nvPr>
            <p:ph type="body" idx="1"/>
          </p:nvPr>
        </p:nvSpPr>
        <p:spPr/>
        <p:txBody>
          <a:bodyPr/>
          <a:lstStyle/>
          <a:p>
            <a:r>
              <a:rPr lang="en-US" dirty="0"/>
              <a:t>Some frequently used examples:</a:t>
            </a:r>
          </a:p>
        </p:txBody>
      </p:sp>
    </p:spTree>
    <p:extLst>
      <p:ext uri="{BB962C8B-B14F-4D97-AF65-F5344CB8AC3E}">
        <p14:creationId xmlns:p14="http://schemas.microsoft.com/office/powerpoint/2010/main" val="1412955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272E4-2DDB-4716-B6A8-3613F7670DC2}"/>
              </a:ext>
            </a:extLst>
          </p:cNvPr>
          <p:cNvSpPr>
            <a:spLocks noGrp="1"/>
          </p:cNvSpPr>
          <p:nvPr>
            <p:ph type="title"/>
          </p:nvPr>
        </p:nvSpPr>
        <p:spPr/>
        <p:txBody>
          <a:bodyPr/>
          <a:lstStyle/>
          <a:p>
            <a:pPr algn="ctr"/>
            <a:r>
              <a:rPr lang="en-US" sz="3600" dirty="0">
                <a:solidFill>
                  <a:schemeClr val="accent4"/>
                </a:solidFill>
              </a:rPr>
              <a:t>[A-Z]</a:t>
            </a:r>
          </a:p>
        </p:txBody>
      </p:sp>
      <p:sp>
        <p:nvSpPr>
          <p:cNvPr id="3" name="Text Placeholder 2">
            <a:extLst>
              <a:ext uri="{FF2B5EF4-FFF2-40B4-BE49-F238E27FC236}">
                <a16:creationId xmlns:a16="http://schemas.microsoft.com/office/drawing/2014/main" id="{A87B207D-CA82-4A51-99DE-CA7393AD8820}"/>
              </a:ext>
            </a:extLst>
          </p:cNvPr>
          <p:cNvSpPr>
            <a:spLocks noGrp="1"/>
          </p:cNvSpPr>
          <p:nvPr>
            <p:ph type="body" idx="1"/>
          </p:nvPr>
        </p:nvSpPr>
        <p:spPr/>
        <p:txBody>
          <a:bodyPr/>
          <a:lstStyle/>
          <a:p>
            <a:pPr algn="ctr"/>
            <a:r>
              <a:rPr lang="en-US" dirty="0"/>
              <a:t>A single capital letter</a:t>
            </a:r>
          </a:p>
          <a:p>
            <a:pPr algn="ctr"/>
            <a:endParaRPr lang="en-US" dirty="0"/>
          </a:p>
        </p:txBody>
      </p:sp>
    </p:spTree>
    <p:extLst>
      <p:ext uri="{BB962C8B-B14F-4D97-AF65-F5344CB8AC3E}">
        <p14:creationId xmlns:p14="http://schemas.microsoft.com/office/powerpoint/2010/main" val="3977460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272E4-2DDB-4716-B6A8-3613F7670DC2}"/>
              </a:ext>
            </a:extLst>
          </p:cNvPr>
          <p:cNvSpPr>
            <a:spLocks noGrp="1"/>
          </p:cNvSpPr>
          <p:nvPr>
            <p:ph type="title"/>
          </p:nvPr>
        </p:nvSpPr>
        <p:spPr/>
        <p:txBody>
          <a:bodyPr/>
          <a:lstStyle/>
          <a:p>
            <a:pPr algn="ctr"/>
            <a:r>
              <a:rPr lang="en-US" sz="3600" dirty="0">
                <a:solidFill>
                  <a:schemeClr val="accent4"/>
                </a:solidFill>
              </a:rPr>
              <a:t>[A-Z][a-z]+</a:t>
            </a:r>
          </a:p>
        </p:txBody>
      </p:sp>
      <p:sp>
        <p:nvSpPr>
          <p:cNvPr id="3" name="Text Placeholder 2">
            <a:extLst>
              <a:ext uri="{FF2B5EF4-FFF2-40B4-BE49-F238E27FC236}">
                <a16:creationId xmlns:a16="http://schemas.microsoft.com/office/drawing/2014/main" id="{A87B207D-CA82-4A51-99DE-CA7393AD8820}"/>
              </a:ext>
            </a:extLst>
          </p:cNvPr>
          <p:cNvSpPr>
            <a:spLocks noGrp="1"/>
          </p:cNvSpPr>
          <p:nvPr>
            <p:ph type="body" idx="1"/>
          </p:nvPr>
        </p:nvSpPr>
        <p:spPr/>
        <p:txBody>
          <a:bodyPr/>
          <a:lstStyle/>
          <a:p>
            <a:pPr algn="ctr"/>
            <a:r>
              <a:rPr lang="en-US" dirty="0"/>
              <a:t>A single capitalized letter, followed by one or more lowercase letters.</a:t>
            </a:r>
          </a:p>
          <a:p>
            <a:pPr algn="ctr"/>
            <a:endParaRPr lang="en-US" dirty="0"/>
          </a:p>
        </p:txBody>
      </p:sp>
    </p:spTree>
    <p:extLst>
      <p:ext uri="{BB962C8B-B14F-4D97-AF65-F5344CB8AC3E}">
        <p14:creationId xmlns:p14="http://schemas.microsoft.com/office/powerpoint/2010/main" val="3959312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272E4-2DDB-4716-B6A8-3613F7670DC2}"/>
              </a:ext>
            </a:extLst>
          </p:cNvPr>
          <p:cNvSpPr>
            <a:spLocks noGrp="1"/>
          </p:cNvSpPr>
          <p:nvPr>
            <p:ph type="title"/>
          </p:nvPr>
        </p:nvSpPr>
        <p:spPr/>
        <p:txBody>
          <a:bodyPr/>
          <a:lstStyle/>
          <a:p>
            <a:pPr algn="ctr"/>
            <a:r>
              <a:rPr lang="en-US" sz="3600" dirty="0">
                <a:solidFill>
                  <a:schemeClr val="accent4"/>
                </a:solidFill>
              </a:rPr>
              <a:t>[A-Z][a-z]*</a:t>
            </a:r>
          </a:p>
        </p:txBody>
      </p:sp>
      <p:sp>
        <p:nvSpPr>
          <p:cNvPr id="3" name="Text Placeholder 2">
            <a:extLst>
              <a:ext uri="{FF2B5EF4-FFF2-40B4-BE49-F238E27FC236}">
                <a16:creationId xmlns:a16="http://schemas.microsoft.com/office/drawing/2014/main" id="{A87B207D-CA82-4A51-99DE-CA7393AD8820}"/>
              </a:ext>
            </a:extLst>
          </p:cNvPr>
          <p:cNvSpPr>
            <a:spLocks noGrp="1"/>
          </p:cNvSpPr>
          <p:nvPr>
            <p:ph type="body" idx="1"/>
          </p:nvPr>
        </p:nvSpPr>
        <p:spPr/>
        <p:txBody>
          <a:bodyPr/>
          <a:lstStyle/>
          <a:p>
            <a:pPr algn="ctr"/>
            <a:r>
              <a:rPr lang="en-US" dirty="0"/>
              <a:t>A single capitalized letter, followed by </a:t>
            </a:r>
            <a:r>
              <a:rPr lang="en-US" i="1" dirty="0"/>
              <a:t>zero</a:t>
            </a:r>
            <a:r>
              <a:rPr lang="en-US" dirty="0"/>
              <a:t> or more lowercase letters.</a:t>
            </a:r>
          </a:p>
          <a:p>
            <a:pPr algn="ctr"/>
            <a:endParaRPr lang="en-US" dirty="0"/>
          </a:p>
        </p:txBody>
      </p:sp>
    </p:spTree>
    <p:extLst>
      <p:ext uri="{BB962C8B-B14F-4D97-AF65-F5344CB8AC3E}">
        <p14:creationId xmlns:p14="http://schemas.microsoft.com/office/powerpoint/2010/main" val="1322216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272E4-2DDB-4716-B6A8-3613F7670DC2}"/>
              </a:ext>
            </a:extLst>
          </p:cNvPr>
          <p:cNvSpPr>
            <a:spLocks noGrp="1"/>
          </p:cNvSpPr>
          <p:nvPr>
            <p:ph type="title"/>
          </p:nvPr>
        </p:nvSpPr>
        <p:spPr/>
        <p:txBody>
          <a:bodyPr/>
          <a:lstStyle/>
          <a:p>
            <a:pPr algn="ctr"/>
            <a:r>
              <a:rPr lang="en-US" sz="3600" dirty="0">
                <a:solidFill>
                  <a:schemeClr val="accent4"/>
                </a:solidFill>
              </a:rPr>
              <a:t>\b[A-Z][a-z]*\b</a:t>
            </a:r>
          </a:p>
        </p:txBody>
      </p:sp>
      <p:sp>
        <p:nvSpPr>
          <p:cNvPr id="3" name="Text Placeholder 2">
            <a:extLst>
              <a:ext uri="{FF2B5EF4-FFF2-40B4-BE49-F238E27FC236}">
                <a16:creationId xmlns:a16="http://schemas.microsoft.com/office/drawing/2014/main" id="{A87B207D-CA82-4A51-99DE-CA7393AD8820}"/>
              </a:ext>
            </a:extLst>
          </p:cNvPr>
          <p:cNvSpPr>
            <a:spLocks noGrp="1"/>
          </p:cNvSpPr>
          <p:nvPr>
            <p:ph type="body" idx="1"/>
          </p:nvPr>
        </p:nvSpPr>
        <p:spPr/>
        <p:txBody>
          <a:bodyPr/>
          <a:lstStyle/>
          <a:p>
            <a:pPr algn="ctr"/>
            <a:r>
              <a:rPr lang="en-US" dirty="0"/>
              <a:t>A capitalized word.</a:t>
            </a:r>
          </a:p>
        </p:txBody>
      </p:sp>
    </p:spTree>
    <p:extLst>
      <p:ext uri="{BB962C8B-B14F-4D97-AF65-F5344CB8AC3E}">
        <p14:creationId xmlns:p14="http://schemas.microsoft.com/office/powerpoint/2010/main" val="390206792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272E4-2DDB-4716-B6A8-3613F7670DC2}"/>
              </a:ext>
            </a:extLst>
          </p:cNvPr>
          <p:cNvSpPr>
            <a:spLocks noGrp="1"/>
          </p:cNvSpPr>
          <p:nvPr>
            <p:ph type="title"/>
          </p:nvPr>
        </p:nvSpPr>
        <p:spPr/>
        <p:txBody>
          <a:bodyPr/>
          <a:lstStyle/>
          <a:p>
            <a:pPr algn="ctr"/>
            <a:r>
              <a:rPr lang="en-US" sz="3600" dirty="0">
                <a:solidFill>
                  <a:schemeClr val="accent4"/>
                </a:solidFill>
              </a:rPr>
              <a:t>\s{2,}</a:t>
            </a:r>
          </a:p>
        </p:txBody>
      </p:sp>
      <p:sp>
        <p:nvSpPr>
          <p:cNvPr id="3" name="Text Placeholder 2">
            <a:extLst>
              <a:ext uri="{FF2B5EF4-FFF2-40B4-BE49-F238E27FC236}">
                <a16:creationId xmlns:a16="http://schemas.microsoft.com/office/drawing/2014/main" id="{A87B207D-CA82-4A51-99DE-CA7393AD8820}"/>
              </a:ext>
            </a:extLst>
          </p:cNvPr>
          <p:cNvSpPr>
            <a:spLocks noGrp="1"/>
          </p:cNvSpPr>
          <p:nvPr>
            <p:ph type="body" idx="1"/>
          </p:nvPr>
        </p:nvSpPr>
        <p:spPr/>
        <p:txBody>
          <a:bodyPr/>
          <a:lstStyle/>
          <a:p>
            <a:pPr algn="ctr"/>
            <a:r>
              <a:rPr lang="en-US" dirty="0"/>
              <a:t>Two or more whitespace characters together.</a:t>
            </a:r>
          </a:p>
          <a:p>
            <a:pPr algn="ctr"/>
            <a:endParaRPr lang="en-US" dirty="0"/>
          </a:p>
        </p:txBody>
      </p:sp>
    </p:spTree>
    <p:extLst>
      <p:ext uri="{BB962C8B-B14F-4D97-AF65-F5344CB8AC3E}">
        <p14:creationId xmlns:p14="http://schemas.microsoft.com/office/powerpoint/2010/main" val="712926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272E4-2DDB-4716-B6A8-3613F7670DC2}"/>
              </a:ext>
            </a:extLst>
          </p:cNvPr>
          <p:cNvSpPr>
            <a:spLocks noGrp="1"/>
          </p:cNvSpPr>
          <p:nvPr>
            <p:ph type="title"/>
          </p:nvPr>
        </p:nvSpPr>
        <p:spPr/>
        <p:txBody>
          <a:bodyPr/>
          <a:lstStyle/>
          <a:p>
            <a:pPr algn="ctr"/>
            <a:r>
              <a:rPr lang="en-US" sz="3600" dirty="0">
                <a:solidFill>
                  <a:schemeClr val="accent4"/>
                </a:solidFill>
              </a:rPr>
              <a:t>\s+$</a:t>
            </a:r>
          </a:p>
        </p:txBody>
      </p:sp>
      <p:sp>
        <p:nvSpPr>
          <p:cNvPr id="3" name="Text Placeholder 2">
            <a:extLst>
              <a:ext uri="{FF2B5EF4-FFF2-40B4-BE49-F238E27FC236}">
                <a16:creationId xmlns:a16="http://schemas.microsoft.com/office/drawing/2014/main" id="{A87B207D-CA82-4A51-99DE-CA7393AD8820}"/>
              </a:ext>
            </a:extLst>
          </p:cNvPr>
          <p:cNvSpPr>
            <a:spLocks noGrp="1"/>
          </p:cNvSpPr>
          <p:nvPr>
            <p:ph type="body" idx="1"/>
          </p:nvPr>
        </p:nvSpPr>
        <p:spPr/>
        <p:txBody>
          <a:bodyPr/>
          <a:lstStyle/>
          <a:p>
            <a:pPr algn="ctr"/>
            <a:r>
              <a:rPr lang="en-US" dirty="0"/>
              <a:t>one or more contiguous whitespace characters</a:t>
            </a:r>
            <a:br>
              <a:rPr lang="en-US" dirty="0"/>
            </a:br>
            <a:r>
              <a:rPr lang="en-US" dirty="0"/>
              <a:t>at the end of a line.</a:t>
            </a:r>
          </a:p>
          <a:p>
            <a:pPr algn="ctr"/>
            <a:endParaRPr lang="en-US" dirty="0"/>
          </a:p>
        </p:txBody>
      </p:sp>
    </p:spTree>
    <p:extLst>
      <p:ext uri="{BB962C8B-B14F-4D97-AF65-F5344CB8AC3E}">
        <p14:creationId xmlns:p14="http://schemas.microsoft.com/office/powerpoint/2010/main" val="2546533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Bernard MT Condensed" panose="02050806060905020404" pitchFamily="18" charset="77"/>
              </a:rPr>
              <a:t>Tools</a:t>
            </a:r>
          </a:p>
        </p:txBody>
      </p:sp>
      <p:sp>
        <p:nvSpPr>
          <p:cNvPr id="3" name="Content Placeholder 2"/>
          <p:cNvSpPr>
            <a:spLocks noGrp="1"/>
          </p:cNvSpPr>
          <p:nvPr>
            <p:ph idx="1"/>
          </p:nvPr>
        </p:nvSpPr>
        <p:spPr/>
        <p:txBody>
          <a:bodyPr anchor="t">
            <a:normAutofit/>
          </a:bodyPr>
          <a:lstStyle/>
          <a:p>
            <a:r>
              <a:rPr lang="en-US" dirty="0"/>
              <a:t>Sublime Text: </a:t>
            </a:r>
            <a:r>
              <a:rPr lang="en-US" dirty="0">
                <a:solidFill>
                  <a:schemeClr val="tx1">
                    <a:lumMod val="95000"/>
                  </a:schemeClr>
                </a:solidFill>
                <a:hlinkClick r:id="rId3"/>
              </a:rPr>
              <a:t>https://www.sublimetext.com/</a:t>
            </a:r>
            <a:endParaRPr lang="en-US" dirty="0">
              <a:solidFill>
                <a:schemeClr val="tx1">
                  <a:lumMod val="95000"/>
                </a:schemeClr>
              </a:solidFill>
            </a:endParaRPr>
          </a:p>
          <a:p>
            <a:r>
              <a:rPr lang="en-US" dirty="0" err="1"/>
              <a:t>RegExr</a:t>
            </a:r>
            <a:r>
              <a:rPr lang="en-US" dirty="0"/>
              <a:t>: </a:t>
            </a:r>
            <a:r>
              <a:rPr lang="en-US" dirty="0">
                <a:hlinkClick r:id="rId4"/>
              </a:rPr>
              <a:t>http://www.regexr.com</a:t>
            </a:r>
            <a:endParaRPr lang="en-US" dirty="0"/>
          </a:p>
          <a:p>
            <a:r>
              <a:rPr lang="en-US" dirty="0" err="1"/>
              <a:t>Regexpr</a:t>
            </a:r>
            <a:r>
              <a:rPr lang="en-US" dirty="0"/>
              <a:t>: </a:t>
            </a:r>
            <a:r>
              <a:rPr lang="en-US" dirty="0">
                <a:hlinkClick r:id="rId5"/>
              </a:rPr>
              <a:t>https://regexper.com/</a:t>
            </a:r>
            <a:endParaRPr lang="en-US" dirty="0"/>
          </a:p>
          <a:p>
            <a:r>
              <a:rPr lang="en-US" dirty="0"/>
              <a:t>Regex Crossword: </a:t>
            </a:r>
            <a:r>
              <a:rPr lang="en-US" dirty="0">
                <a:hlinkClick r:id="rId6"/>
              </a:rPr>
              <a:t>https://regexcrossword.com/</a:t>
            </a:r>
            <a:endParaRPr lang="en-US" dirty="0"/>
          </a:p>
          <a:p>
            <a:r>
              <a:rPr lang="en-US" dirty="0"/>
              <a:t>Regex Scraper &amp; Word Replacer II</a:t>
            </a:r>
          </a:p>
          <a:p>
            <a:r>
              <a:rPr lang="en-US" dirty="0"/>
              <a:t>Anaconda: https://</a:t>
            </a:r>
            <a:r>
              <a:rPr lang="en-US" dirty="0" err="1"/>
              <a:t>www.anaconda.com</a:t>
            </a:r>
            <a:r>
              <a:rPr lang="en-US" dirty="0"/>
              <a:t>/download/</a:t>
            </a:r>
          </a:p>
          <a:p>
            <a:pPr lvl="1"/>
            <a:r>
              <a:rPr lang="en-US" dirty="0"/>
              <a:t>Python 2.7</a:t>
            </a:r>
          </a:p>
          <a:p>
            <a:pPr lvl="1"/>
            <a:r>
              <a:rPr lang="en-US" dirty="0" err="1"/>
              <a:t>Jupyter</a:t>
            </a:r>
            <a:r>
              <a:rPr lang="en-US" dirty="0"/>
              <a:t> Notebook </a:t>
            </a:r>
            <a:r>
              <a:rPr lang="en-US" dirty="0">
                <a:hlinkClick r:id="rId7"/>
              </a:rPr>
              <a:t>http://jupyter.org</a:t>
            </a:r>
            <a:endParaRPr lang="en-US" dirty="0"/>
          </a:p>
        </p:txBody>
      </p:sp>
    </p:spTree>
    <p:extLst>
      <p:ext uri="{BB962C8B-B14F-4D97-AF65-F5344CB8AC3E}">
        <p14:creationId xmlns:p14="http://schemas.microsoft.com/office/powerpoint/2010/main" val="3930462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272E4-2DDB-4716-B6A8-3613F7670DC2}"/>
              </a:ext>
            </a:extLst>
          </p:cNvPr>
          <p:cNvSpPr>
            <a:spLocks noGrp="1"/>
          </p:cNvSpPr>
          <p:nvPr>
            <p:ph type="title"/>
          </p:nvPr>
        </p:nvSpPr>
        <p:spPr/>
        <p:txBody>
          <a:bodyPr/>
          <a:lstStyle/>
          <a:p>
            <a:pPr algn="ctr"/>
            <a:r>
              <a:rPr lang="en-US" sz="3600" dirty="0">
                <a:solidFill>
                  <a:schemeClr val="accent4"/>
                </a:solidFill>
              </a:rPr>
              <a:t>^\d+</a:t>
            </a:r>
          </a:p>
        </p:txBody>
      </p:sp>
      <p:sp>
        <p:nvSpPr>
          <p:cNvPr id="3" name="Text Placeholder 2">
            <a:extLst>
              <a:ext uri="{FF2B5EF4-FFF2-40B4-BE49-F238E27FC236}">
                <a16:creationId xmlns:a16="http://schemas.microsoft.com/office/drawing/2014/main" id="{A87B207D-CA82-4A51-99DE-CA7393AD8820}"/>
              </a:ext>
            </a:extLst>
          </p:cNvPr>
          <p:cNvSpPr>
            <a:spLocks noGrp="1"/>
          </p:cNvSpPr>
          <p:nvPr>
            <p:ph type="body" idx="1"/>
          </p:nvPr>
        </p:nvSpPr>
        <p:spPr/>
        <p:txBody>
          <a:bodyPr/>
          <a:lstStyle/>
          <a:p>
            <a:pPr algn="ctr"/>
            <a:r>
              <a:rPr lang="en-US" dirty="0"/>
              <a:t>one or more contiguous numbers</a:t>
            </a:r>
            <a:br>
              <a:rPr lang="en-US" dirty="0"/>
            </a:br>
            <a:r>
              <a:rPr lang="en-US" dirty="0"/>
              <a:t>at the beginning of a line.</a:t>
            </a:r>
          </a:p>
          <a:p>
            <a:pPr algn="ctr"/>
            <a:endParaRPr lang="en-US" dirty="0"/>
          </a:p>
        </p:txBody>
      </p:sp>
    </p:spTree>
    <p:extLst>
      <p:ext uri="{BB962C8B-B14F-4D97-AF65-F5344CB8AC3E}">
        <p14:creationId xmlns:p14="http://schemas.microsoft.com/office/powerpoint/2010/main" val="1800897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272E4-2DDB-4716-B6A8-3613F7670DC2}"/>
              </a:ext>
            </a:extLst>
          </p:cNvPr>
          <p:cNvSpPr>
            <a:spLocks noGrp="1"/>
          </p:cNvSpPr>
          <p:nvPr>
            <p:ph type="title"/>
          </p:nvPr>
        </p:nvSpPr>
        <p:spPr/>
        <p:txBody>
          <a:bodyPr/>
          <a:lstStyle/>
          <a:p>
            <a:pPr algn="ctr"/>
            <a:r>
              <a:rPr lang="en-US" sz="3600" dirty="0">
                <a:solidFill>
                  <a:schemeClr val="accent4"/>
                </a:solidFill>
              </a:rPr>
              <a:t>\d{3}-?\d{4}</a:t>
            </a:r>
          </a:p>
        </p:txBody>
      </p:sp>
      <p:sp>
        <p:nvSpPr>
          <p:cNvPr id="3" name="Text Placeholder 2">
            <a:extLst>
              <a:ext uri="{FF2B5EF4-FFF2-40B4-BE49-F238E27FC236}">
                <a16:creationId xmlns:a16="http://schemas.microsoft.com/office/drawing/2014/main" id="{A87B207D-CA82-4A51-99DE-CA7393AD8820}"/>
              </a:ext>
            </a:extLst>
          </p:cNvPr>
          <p:cNvSpPr>
            <a:spLocks noGrp="1"/>
          </p:cNvSpPr>
          <p:nvPr>
            <p:ph type="body" idx="1"/>
          </p:nvPr>
        </p:nvSpPr>
        <p:spPr/>
        <p:txBody>
          <a:bodyPr/>
          <a:lstStyle/>
          <a:p>
            <a:pPr algn="ctr"/>
            <a:r>
              <a:rPr lang="en-US" dirty="0"/>
              <a:t>A seven digit phone number, with an optional dash.</a:t>
            </a:r>
          </a:p>
          <a:p>
            <a:pPr algn="ctr"/>
            <a:endParaRPr lang="en-US" dirty="0"/>
          </a:p>
        </p:txBody>
      </p:sp>
    </p:spTree>
    <p:extLst>
      <p:ext uri="{BB962C8B-B14F-4D97-AF65-F5344CB8AC3E}">
        <p14:creationId xmlns:p14="http://schemas.microsoft.com/office/powerpoint/2010/main" val="4216605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272E4-2DDB-4716-B6A8-3613F7670DC2}"/>
              </a:ext>
            </a:extLst>
          </p:cNvPr>
          <p:cNvSpPr>
            <a:spLocks noGrp="1"/>
          </p:cNvSpPr>
          <p:nvPr>
            <p:ph type="title"/>
          </p:nvPr>
        </p:nvSpPr>
        <p:spPr/>
        <p:txBody>
          <a:bodyPr/>
          <a:lstStyle/>
          <a:p>
            <a:pPr algn="ctr"/>
            <a:r>
              <a:rPr lang="en-US" sz="3600" dirty="0">
                <a:solidFill>
                  <a:schemeClr val="accent4"/>
                </a:solidFill>
              </a:rPr>
              <a:t>(\d{3}-?)?\d{3}-?\d{4}</a:t>
            </a:r>
          </a:p>
        </p:txBody>
      </p:sp>
      <p:sp>
        <p:nvSpPr>
          <p:cNvPr id="3" name="Text Placeholder 2">
            <a:extLst>
              <a:ext uri="{FF2B5EF4-FFF2-40B4-BE49-F238E27FC236}">
                <a16:creationId xmlns:a16="http://schemas.microsoft.com/office/drawing/2014/main" id="{A87B207D-CA82-4A51-99DE-CA7393AD8820}"/>
              </a:ext>
            </a:extLst>
          </p:cNvPr>
          <p:cNvSpPr>
            <a:spLocks noGrp="1"/>
          </p:cNvSpPr>
          <p:nvPr>
            <p:ph type="body" idx="1"/>
          </p:nvPr>
        </p:nvSpPr>
        <p:spPr/>
        <p:txBody>
          <a:bodyPr/>
          <a:lstStyle/>
          <a:p>
            <a:pPr algn="ctr"/>
            <a:r>
              <a:rPr lang="en-US" dirty="0"/>
              <a:t>A seven digit phone number, with an optional dash and an optional three digit area code.</a:t>
            </a:r>
          </a:p>
          <a:p>
            <a:pPr algn="ctr"/>
            <a:endParaRPr lang="en-US" dirty="0"/>
          </a:p>
        </p:txBody>
      </p:sp>
    </p:spTree>
    <p:extLst>
      <p:ext uri="{BB962C8B-B14F-4D97-AF65-F5344CB8AC3E}">
        <p14:creationId xmlns:p14="http://schemas.microsoft.com/office/powerpoint/2010/main" val="440415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272E4-2DDB-4716-B6A8-3613F7670DC2}"/>
              </a:ext>
            </a:extLst>
          </p:cNvPr>
          <p:cNvSpPr>
            <a:spLocks noGrp="1"/>
          </p:cNvSpPr>
          <p:nvPr>
            <p:ph type="title"/>
          </p:nvPr>
        </p:nvSpPr>
        <p:spPr/>
        <p:txBody>
          <a:bodyPr/>
          <a:lstStyle/>
          <a:p>
            <a:pPr algn="ctr"/>
            <a:r>
              <a:rPr lang="en-US" sz="3600" dirty="0">
                <a:solidFill>
                  <a:schemeClr val="accent4"/>
                </a:solidFill>
              </a:rPr>
              <a:t>\d{1,2}-\d{1,2}-\d{4}</a:t>
            </a:r>
          </a:p>
        </p:txBody>
      </p:sp>
      <p:sp>
        <p:nvSpPr>
          <p:cNvPr id="3" name="Text Placeholder 2">
            <a:extLst>
              <a:ext uri="{FF2B5EF4-FFF2-40B4-BE49-F238E27FC236}">
                <a16:creationId xmlns:a16="http://schemas.microsoft.com/office/drawing/2014/main" id="{A87B207D-CA82-4A51-99DE-CA7393AD8820}"/>
              </a:ext>
            </a:extLst>
          </p:cNvPr>
          <p:cNvSpPr>
            <a:spLocks noGrp="1"/>
          </p:cNvSpPr>
          <p:nvPr>
            <p:ph type="body" idx="1"/>
          </p:nvPr>
        </p:nvSpPr>
        <p:spPr/>
        <p:txBody>
          <a:bodyPr>
            <a:normAutofit lnSpcReduction="10000"/>
          </a:bodyPr>
          <a:lstStyle/>
          <a:p>
            <a:pPr algn="ctr"/>
            <a:r>
              <a:rPr lang="en-US" dirty="0"/>
              <a:t>A date, in </a:t>
            </a:r>
            <a:r>
              <a:rPr lang="en-US" i="1" dirty="0"/>
              <a:t>mm-</a:t>
            </a:r>
            <a:r>
              <a:rPr lang="en-US" i="1" dirty="0" err="1"/>
              <a:t>dd</a:t>
            </a:r>
            <a:r>
              <a:rPr lang="en-US" i="1" dirty="0"/>
              <a:t>-</a:t>
            </a:r>
            <a:r>
              <a:rPr lang="en-US" i="1" dirty="0" err="1"/>
              <a:t>yyyy</a:t>
            </a:r>
            <a:r>
              <a:rPr lang="en-US" dirty="0"/>
              <a:t> format</a:t>
            </a:r>
          </a:p>
          <a:p>
            <a:pPr algn="ctr"/>
            <a:r>
              <a:rPr lang="en-US" dirty="0"/>
              <a:t>Allowing for 1 or 2 digit day and month</a:t>
            </a:r>
          </a:p>
          <a:p>
            <a:pPr algn="ctr"/>
            <a:r>
              <a:rPr lang="en-US" dirty="0"/>
              <a:t>and 4 digit year.</a:t>
            </a:r>
          </a:p>
        </p:txBody>
      </p:sp>
    </p:spTree>
    <p:extLst>
      <p:ext uri="{BB962C8B-B14F-4D97-AF65-F5344CB8AC3E}">
        <p14:creationId xmlns:p14="http://schemas.microsoft.com/office/powerpoint/2010/main" val="2349813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272E4-2DDB-4716-B6A8-3613F7670DC2}"/>
              </a:ext>
            </a:extLst>
          </p:cNvPr>
          <p:cNvSpPr>
            <a:spLocks noGrp="1"/>
          </p:cNvSpPr>
          <p:nvPr>
            <p:ph type="title"/>
          </p:nvPr>
        </p:nvSpPr>
        <p:spPr/>
        <p:txBody>
          <a:bodyPr/>
          <a:lstStyle/>
          <a:p>
            <a:pPr algn="ctr"/>
            <a:r>
              <a:rPr lang="en-US" sz="3600" dirty="0">
                <a:solidFill>
                  <a:schemeClr val="accent4"/>
                </a:solidFill>
              </a:rPr>
              <a:t>.</a:t>
            </a:r>
            <a:r>
              <a:rPr lang="en-US" sz="3600" dirty="0">
                <a:solidFill>
                  <a:schemeClr val="accent4"/>
                </a:solidFill>
                <a:latin typeface="Source Code Pro Black" panose="020B0809030403020204" pitchFamily="49" charset="0"/>
              </a:rPr>
              <a:t> </a:t>
            </a:r>
            <a:r>
              <a:rPr lang="en-US" sz="3600" dirty="0">
                <a:latin typeface="+mn-lt"/>
              </a:rPr>
              <a:t>or</a:t>
            </a:r>
            <a:r>
              <a:rPr lang="en-US" sz="3600" dirty="0">
                <a:solidFill>
                  <a:schemeClr val="accent4"/>
                </a:solidFill>
                <a:latin typeface="Source Code Pro Black" panose="020B0809030403020204" pitchFamily="49" charset="0"/>
              </a:rPr>
              <a:t> </a:t>
            </a:r>
            <a:r>
              <a:rPr lang="en-US" sz="3600" dirty="0">
                <a:solidFill>
                  <a:schemeClr val="accent4"/>
                </a:solidFill>
              </a:rPr>
              <a:t>[\s\S]</a:t>
            </a:r>
          </a:p>
        </p:txBody>
      </p:sp>
      <p:sp>
        <p:nvSpPr>
          <p:cNvPr id="3" name="Text Placeholder 2">
            <a:extLst>
              <a:ext uri="{FF2B5EF4-FFF2-40B4-BE49-F238E27FC236}">
                <a16:creationId xmlns:a16="http://schemas.microsoft.com/office/drawing/2014/main" id="{A87B207D-CA82-4A51-99DE-CA7393AD8820}"/>
              </a:ext>
            </a:extLst>
          </p:cNvPr>
          <p:cNvSpPr>
            <a:spLocks noGrp="1"/>
          </p:cNvSpPr>
          <p:nvPr>
            <p:ph type="body" idx="1"/>
          </p:nvPr>
        </p:nvSpPr>
        <p:spPr/>
        <p:txBody>
          <a:bodyPr>
            <a:normAutofit/>
          </a:bodyPr>
          <a:lstStyle/>
          <a:p>
            <a:pPr algn="ctr"/>
            <a:r>
              <a:rPr lang="en-US" dirty="0"/>
              <a:t>Any character.</a:t>
            </a:r>
          </a:p>
        </p:txBody>
      </p:sp>
    </p:spTree>
    <p:extLst>
      <p:ext uri="{BB962C8B-B14F-4D97-AF65-F5344CB8AC3E}">
        <p14:creationId xmlns:p14="http://schemas.microsoft.com/office/powerpoint/2010/main" val="504126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BEFE1-4C8A-4F26-99A9-CF31373EF601}"/>
              </a:ext>
            </a:extLst>
          </p:cNvPr>
          <p:cNvSpPr>
            <a:spLocks noGrp="1"/>
          </p:cNvSpPr>
          <p:nvPr>
            <p:ph type="title"/>
          </p:nvPr>
        </p:nvSpPr>
        <p:spPr/>
        <p:txBody>
          <a:bodyPr/>
          <a:lstStyle/>
          <a:p>
            <a:r>
              <a:rPr lang="en-US" sz="3600" dirty="0">
                <a:solidFill>
                  <a:schemeClr val="accent4"/>
                </a:solidFill>
              </a:rPr>
              <a:t>[\s\S] </a:t>
            </a:r>
            <a:r>
              <a:rPr lang="en-US" dirty="0">
                <a:latin typeface="Bernard MT Condensed" panose="02050806060905020404" pitchFamily="18" charset="0"/>
              </a:rPr>
              <a:t>– what does it mean?</a:t>
            </a:r>
          </a:p>
        </p:txBody>
      </p:sp>
      <p:pic>
        <p:nvPicPr>
          <p:cNvPr id="5" name="Content Placeholder 4">
            <a:extLst>
              <a:ext uri="{FF2B5EF4-FFF2-40B4-BE49-F238E27FC236}">
                <a16:creationId xmlns:a16="http://schemas.microsoft.com/office/drawing/2014/main" id="{AA2B829A-DA8B-4CB4-97E4-5171980A3C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40609" y="1905000"/>
            <a:ext cx="4062783" cy="4267200"/>
          </a:xfrm>
        </p:spPr>
      </p:pic>
    </p:spTree>
    <p:extLst>
      <p:ext uri="{BB962C8B-B14F-4D97-AF65-F5344CB8AC3E}">
        <p14:creationId xmlns:p14="http://schemas.microsoft.com/office/powerpoint/2010/main" val="585754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272E4-2DDB-4716-B6A8-3613F7670DC2}"/>
              </a:ext>
            </a:extLst>
          </p:cNvPr>
          <p:cNvSpPr>
            <a:spLocks noGrp="1"/>
          </p:cNvSpPr>
          <p:nvPr>
            <p:ph type="title"/>
          </p:nvPr>
        </p:nvSpPr>
        <p:spPr/>
        <p:txBody>
          <a:bodyPr/>
          <a:lstStyle/>
          <a:p>
            <a:pPr algn="ctr"/>
            <a:r>
              <a:rPr lang="en-US" sz="3600" dirty="0">
                <a:solidFill>
                  <a:schemeClr val="accent4"/>
                </a:solidFill>
              </a:rPr>
              <a:t>.+</a:t>
            </a:r>
            <a:r>
              <a:rPr lang="en-US" sz="3600" dirty="0">
                <a:solidFill>
                  <a:schemeClr val="accent4"/>
                </a:solidFill>
                <a:latin typeface="Source Code Pro Black" panose="020B0809030403020204" pitchFamily="49" charset="0"/>
              </a:rPr>
              <a:t> </a:t>
            </a:r>
            <a:r>
              <a:rPr lang="en-US" sz="3600" dirty="0">
                <a:latin typeface="+mn-lt"/>
              </a:rPr>
              <a:t>or</a:t>
            </a:r>
            <a:r>
              <a:rPr lang="en-US" sz="3600" dirty="0">
                <a:solidFill>
                  <a:schemeClr val="accent4"/>
                </a:solidFill>
                <a:latin typeface="Source Code Pro Black" panose="020B0809030403020204" pitchFamily="49" charset="0"/>
              </a:rPr>
              <a:t> </a:t>
            </a:r>
            <a:r>
              <a:rPr lang="en-US" sz="3600" dirty="0">
                <a:solidFill>
                  <a:schemeClr val="accent4"/>
                </a:solidFill>
              </a:rPr>
              <a:t>[\s\S]+</a:t>
            </a:r>
          </a:p>
        </p:txBody>
      </p:sp>
      <p:sp>
        <p:nvSpPr>
          <p:cNvPr id="3" name="Text Placeholder 2">
            <a:extLst>
              <a:ext uri="{FF2B5EF4-FFF2-40B4-BE49-F238E27FC236}">
                <a16:creationId xmlns:a16="http://schemas.microsoft.com/office/drawing/2014/main" id="{A87B207D-CA82-4A51-99DE-CA7393AD8820}"/>
              </a:ext>
            </a:extLst>
          </p:cNvPr>
          <p:cNvSpPr>
            <a:spLocks noGrp="1"/>
          </p:cNvSpPr>
          <p:nvPr>
            <p:ph type="body" idx="1"/>
          </p:nvPr>
        </p:nvSpPr>
        <p:spPr/>
        <p:txBody>
          <a:bodyPr>
            <a:normAutofit/>
          </a:bodyPr>
          <a:lstStyle/>
          <a:p>
            <a:pPr algn="ctr"/>
            <a:r>
              <a:rPr lang="en-US" dirty="0"/>
              <a:t>One or more of any character.</a:t>
            </a:r>
          </a:p>
        </p:txBody>
      </p:sp>
    </p:spTree>
    <p:extLst>
      <p:ext uri="{BB962C8B-B14F-4D97-AF65-F5344CB8AC3E}">
        <p14:creationId xmlns:p14="http://schemas.microsoft.com/office/powerpoint/2010/main" val="839226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272E4-2DDB-4716-B6A8-3613F7670DC2}"/>
              </a:ext>
            </a:extLst>
          </p:cNvPr>
          <p:cNvSpPr>
            <a:spLocks noGrp="1"/>
          </p:cNvSpPr>
          <p:nvPr>
            <p:ph type="title"/>
          </p:nvPr>
        </p:nvSpPr>
        <p:spPr/>
        <p:txBody>
          <a:bodyPr/>
          <a:lstStyle/>
          <a:p>
            <a:pPr algn="ctr"/>
            <a:r>
              <a:rPr lang="en-US" sz="3600" dirty="0">
                <a:solidFill>
                  <a:schemeClr val="accent4"/>
                </a:solidFill>
              </a:rPr>
              <a:t>.+?</a:t>
            </a:r>
            <a:r>
              <a:rPr lang="en-US" sz="3600" dirty="0">
                <a:solidFill>
                  <a:schemeClr val="accent4"/>
                </a:solidFill>
                <a:latin typeface="Source Code Pro Black" panose="020B0809030403020204" pitchFamily="49" charset="0"/>
              </a:rPr>
              <a:t> </a:t>
            </a:r>
            <a:r>
              <a:rPr lang="en-US" sz="3600" dirty="0">
                <a:latin typeface="+mn-lt"/>
              </a:rPr>
              <a:t>or</a:t>
            </a:r>
            <a:r>
              <a:rPr lang="en-US" sz="3600" dirty="0">
                <a:solidFill>
                  <a:schemeClr val="accent4"/>
                </a:solidFill>
                <a:latin typeface="Source Code Pro Black" panose="020B0809030403020204" pitchFamily="49" charset="0"/>
              </a:rPr>
              <a:t> </a:t>
            </a:r>
            <a:r>
              <a:rPr lang="en-US" sz="3600" dirty="0">
                <a:solidFill>
                  <a:schemeClr val="accent4"/>
                </a:solidFill>
              </a:rPr>
              <a:t>[\s\S]+?</a:t>
            </a:r>
          </a:p>
        </p:txBody>
      </p:sp>
      <p:sp>
        <p:nvSpPr>
          <p:cNvPr id="3" name="Text Placeholder 2">
            <a:extLst>
              <a:ext uri="{FF2B5EF4-FFF2-40B4-BE49-F238E27FC236}">
                <a16:creationId xmlns:a16="http://schemas.microsoft.com/office/drawing/2014/main" id="{A87B207D-CA82-4A51-99DE-CA7393AD8820}"/>
              </a:ext>
            </a:extLst>
          </p:cNvPr>
          <p:cNvSpPr>
            <a:spLocks noGrp="1"/>
          </p:cNvSpPr>
          <p:nvPr>
            <p:ph type="body" idx="1"/>
          </p:nvPr>
        </p:nvSpPr>
        <p:spPr/>
        <p:txBody>
          <a:bodyPr>
            <a:normAutofit/>
          </a:bodyPr>
          <a:lstStyle/>
          <a:p>
            <a:pPr algn="ctr"/>
            <a:r>
              <a:rPr lang="en-US" dirty="0"/>
              <a:t>One or more of any character, but be </a:t>
            </a:r>
            <a:r>
              <a:rPr lang="en-US" i="1" dirty="0"/>
              <a:t>lazy</a:t>
            </a:r>
            <a:r>
              <a:rPr lang="en-US" dirty="0"/>
              <a:t> about it.</a:t>
            </a:r>
          </a:p>
        </p:txBody>
      </p:sp>
    </p:spTree>
    <p:extLst>
      <p:ext uri="{BB962C8B-B14F-4D97-AF65-F5344CB8AC3E}">
        <p14:creationId xmlns:p14="http://schemas.microsoft.com/office/powerpoint/2010/main" val="3514690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272E4-2DDB-4716-B6A8-3613F7670DC2}"/>
              </a:ext>
            </a:extLst>
          </p:cNvPr>
          <p:cNvSpPr>
            <a:spLocks noGrp="1"/>
          </p:cNvSpPr>
          <p:nvPr>
            <p:ph type="title"/>
          </p:nvPr>
        </p:nvSpPr>
        <p:spPr/>
        <p:txBody>
          <a:bodyPr/>
          <a:lstStyle/>
          <a:p>
            <a:pPr algn="ctr"/>
            <a:r>
              <a:rPr lang="en-US" sz="3600" dirty="0">
                <a:solidFill>
                  <a:schemeClr val="accent4"/>
                </a:solidFill>
              </a:rPr>
              <a:t>\b[\w\.]+@[\w\.]+\b</a:t>
            </a:r>
          </a:p>
        </p:txBody>
      </p:sp>
      <p:sp>
        <p:nvSpPr>
          <p:cNvPr id="3" name="Text Placeholder 2">
            <a:extLst>
              <a:ext uri="{FF2B5EF4-FFF2-40B4-BE49-F238E27FC236}">
                <a16:creationId xmlns:a16="http://schemas.microsoft.com/office/drawing/2014/main" id="{A87B207D-CA82-4A51-99DE-CA7393AD8820}"/>
              </a:ext>
            </a:extLst>
          </p:cNvPr>
          <p:cNvSpPr>
            <a:spLocks noGrp="1"/>
          </p:cNvSpPr>
          <p:nvPr>
            <p:ph type="body" idx="1"/>
          </p:nvPr>
        </p:nvSpPr>
        <p:spPr/>
        <p:txBody>
          <a:bodyPr>
            <a:normAutofit/>
          </a:bodyPr>
          <a:lstStyle/>
          <a:p>
            <a:pPr algn="ctr"/>
            <a:r>
              <a:rPr lang="en-US" dirty="0"/>
              <a:t>An email address, where there can</a:t>
            </a:r>
            <a:br>
              <a:rPr lang="en-US" dirty="0"/>
            </a:br>
            <a:r>
              <a:rPr lang="en-US" dirty="0"/>
              <a:t>be a period ‘.’ in the username.</a:t>
            </a:r>
          </a:p>
        </p:txBody>
      </p:sp>
    </p:spTree>
    <p:extLst>
      <p:ext uri="{BB962C8B-B14F-4D97-AF65-F5344CB8AC3E}">
        <p14:creationId xmlns:p14="http://schemas.microsoft.com/office/powerpoint/2010/main" val="1416240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272E4-2DDB-4716-B6A8-3613F7670DC2}"/>
              </a:ext>
            </a:extLst>
          </p:cNvPr>
          <p:cNvSpPr>
            <a:spLocks noGrp="1"/>
          </p:cNvSpPr>
          <p:nvPr>
            <p:ph type="title"/>
          </p:nvPr>
        </p:nvSpPr>
        <p:spPr/>
        <p:txBody>
          <a:bodyPr/>
          <a:lstStyle/>
          <a:p>
            <a:pPr algn="ctr"/>
            <a:r>
              <a:rPr lang="en-US" sz="3600" dirty="0">
                <a:solidFill>
                  <a:schemeClr val="accent4"/>
                </a:solidFill>
              </a:rPr>
              <a:t>(\d)\d*\1</a:t>
            </a:r>
          </a:p>
        </p:txBody>
      </p:sp>
      <p:sp>
        <p:nvSpPr>
          <p:cNvPr id="3" name="Text Placeholder 2">
            <a:extLst>
              <a:ext uri="{FF2B5EF4-FFF2-40B4-BE49-F238E27FC236}">
                <a16:creationId xmlns:a16="http://schemas.microsoft.com/office/drawing/2014/main" id="{A87B207D-CA82-4A51-99DE-CA7393AD8820}"/>
              </a:ext>
            </a:extLst>
          </p:cNvPr>
          <p:cNvSpPr>
            <a:spLocks noGrp="1"/>
          </p:cNvSpPr>
          <p:nvPr>
            <p:ph type="body" idx="1"/>
          </p:nvPr>
        </p:nvSpPr>
        <p:spPr/>
        <p:txBody>
          <a:bodyPr>
            <a:normAutofit/>
          </a:bodyPr>
          <a:lstStyle/>
          <a:p>
            <a:pPr algn="ctr"/>
            <a:r>
              <a:rPr lang="en-US" dirty="0"/>
              <a:t>A number that begins and ends with the same digit.</a:t>
            </a:r>
            <a:br>
              <a:rPr lang="en-US" dirty="0"/>
            </a:br>
            <a:r>
              <a:rPr lang="en-US" dirty="0"/>
              <a:t>Ex: 1021,  43564, 22</a:t>
            </a:r>
          </a:p>
        </p:txBody>
      </p:sp>
    </p:spTree>
    <p:extLst>
      <p:ext uri="{BB962C8B-B14F-4D97-AF65-F5344CB8AC3E}">
        <p14:creationId xmlns:p14="http://schemas.microsoft.com/office/powerpoint/2010/main" val="2072233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Bernard MT Condensed" panose="02050806060905020404" pitchFamily="18" charset="77"/>
              </a:rPr>
              <a:t>What is </a:t>
            </a:r>
            <a:r>
              <a:rPr lang="en-US" i="1" dirty="0">
                <a:latin typeface="Bernard MT Condensed" panose="02050806060905020404" pitchFamily="18" charset="77"/>
              </a:rPr>
              <a:t>messy data?</a:t>
            </a:r>
            <a:r>
              <a:rPr lang="en-US" dirty="0">
                <a:latin typeface="Bernard MT Condensed" panose="02050806060905020404" pitchFamily="18" charset="77"/>
              </a:rPr>
              <a:t> </a:t>
            </a:r>
          </a:p>
        </p:txBody>
      </p:sp>
      <p:sp>
        <p:nvSpPr>
          <p:cNvPr id="3" name="Content Placeholder 2"/>
          <p:cNvSpPr>
            <a:spLocks noGrp="1"/>
          </p:cNvSpPr>
          <p:nvPr>
            <p:ph idx="1"/>
          </p:nvPr>
        </p:nvSpPr>
        <p:spPr/>
        <p:txBody>
          <a:bodyPr anchor="t"/>
          <a:lstStyle/>
          <a:p>
            <a:r>
              <a:rPr lang="en-US" dirty="0"/>
              <a:t>Anything that makes the importing or processing of data difficult, e.g.:</a:t>
            </a:r>
          </a:p>
          <a:p>
            <a:pPr lvl="1"/>
            <a:r>
              <a:rPr lang="en-US" dirty="0"/>
              <a:t>Extra spaces</a:t>
            </a:r>
          </a:p>
          <a:p>
            <a:pPr lvl="1"/>
            <a:r>
              <a:rPr lang="en-US" dirty="0"/>
              <a:t>Unordered columns</a:t>
            </a:r>
          </a:p>
          <a:p>
            <a:pPr lvl="1"/>
            <a:r>
              <a:rPr lang="en-US" dirty="0"/>
              <a:t>Extraneous lines</a:t>
            </a:r>
          </a:p>
          <a:p>
            <a:pPr lvl="1"/>
            <a:r>
              <a:rPr lang="en-US" dirty="0"/>
              <a:t>Unexpected formatting</a:t>
            </a:r>
          </a:p>
          <a:p>
            <a:pPr lvl="1"/>
            <a:r>
              <a:rPr lang="en-US" dirty="0"/>
              <a:t>Lack of a controlled vocabulary</a:t>
            </a:r>
          </a:p>
          <a:p>
            <a:r>
              <a:rPr lang="en-US" dirty="0"/>
              <a:t>Can we find a pattern?</a:t>
            </a:r>
          </a:p>
        </p:txBody>
      </p:sp>
    </p:spTree>
    <p:extLst>
      <p:ext uri="{BB962C8B-B14F-4D97-AF65-F5344CB8AC3E}">
        <p14:creationId xmlns:p14="http://schemas.microsoft.com/office/powerpoint/2010/main" val="748869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272E4-2DDB-4716-B6A8-3613F7670DC2}"/>
              </a:ext>
            </a:extLst>
          </p:cNvPr>
          <p:cNvSpPr>
            <a:spLocks noGrp="1"/>
          </p:cNvSpPr>
          <p:nvPr>
            <p:ph type="title"/>
          </p:nvPr>
        </p:nvSpPr>
        <p:spPr/>
        <p:txBody>
          <a:bodyPr/>
          <a:lstStyle/>
          <a:p>
            <a:pPr algn="ctr"/>
            <a:r>
              <a:rPr lang="en-US" sz="3600" dirty="0">
                <a:latin typeface="+mn-lt"/>
              </a:rPr>
              <a:t>Find: </a:t>
            </a:r>
            <a:r>
              <a:rPr lang="en-US" sz="3600" dirty="0">
                <a:solidFill>
                  <a:schemeClr val="accent4"/>
                </a:solidFill>
              </a:rPr>
              <a:t>(\w+)\s(\w+)</a:t>
            </a:r>
            <a:br>
              <a:rPr lang="en-US" sz="3600" dirty="0">
                <a:solidFill>
                  <a:schemeClr val="accent4"/>
                </a:solidFill>
              </a:rPr>
            </a:br>
            <a:r>
              <a:rPr lang="en-US" sz="3600" dirty="0">
                <a:latin typeface="+mn-lt"/>
              </a:rPr>
              <a:t>Replace:</a:t>
            </a:r>
            <a:r>
              <a:rPr lang="en-US" sz="3600" dirty="0">
                <a:solidFill>
                  <a:schemeClr val="accent4"/>
                </a:solidFill>
              </a:rPr>
              <a:t>\2, \1</a:t>
            </a:r>
          </a:p>
        </p:txBody>
      </p:sp>
      <p:sp>
        <p:nvSpPr>
          <p:cNvPr id="3" name="Text Placeholder 2">
            <a:extLst>
              <a:ext uri="{FF2B5EF4-FFF2-40B4-BE49-F238E27FC236}">
                <a16:creationId xmlns:a16="http://schemas.microsoft.com/office/drawing/2014/main" id="{A87B207D-CA82-4A51-99DE-CA7393AD8820}"/>
              </a:ext>
            </a:extLst>
          </p:cNvPr>
          <p:cNvSpPr>
            <a:spLocks noGrp="1"/>
          </p:cNvSpPr>
          <p:nvPr>
            <p:ph type="body" idx="1"/>
          </p:nvPr>
        </p:nvSpPr>
        <p:spPr/>
        <p:txBody>
          <a:bodyPr>
            <a:normAutofit lnSpcReduction="10000"/>
          </a:bodyPr>
          <a:lstStyle/>
          <a:p>
            <a:pPr algn="ctr"/>
            <a:r>
              <a:rPr lang="en-US" dirty="0"/>
              <a:t>Finds two words separated by a single whitespace character, reverses their order, and puts a comma and space between. (think first and last names)</a:t>
            </a:r>
          </a:p>
        </p:txBody>
      </p:sp>
    </p:spTree>
    <p:extLst>
      <p:ext uri="{BB962C8B-B14F-4D97-AF65-F5344CB8AC3E}">
        <p14:creationId xmlns:p14="http://schemas.microsoft.com/office/powerpoint/2010/main" val="3967345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8440A-C8C1-4BDE-8DD5-1DA3285F2E6E}"/>
              </a:ext>
            </a:extLst>
          </p:cNvPr>
          <p:cNvSpPr>
            <a:spLocks noGrp="1"/>
          </p:cNvSpPr>
          <p:nvPr>
            <p:ph type="title"/>
          </p:nvPr>
        </p:nvSpPr>
        <p:spPr/>
        <p:txBody>
          <a:bodyPr/>
          <a:lstStyle/>
          <a:p>
            <a:pPr algn="ctr"/>
            <a:r>
              <a:rPr lang="en-US" dirty="0">
                <a:latin typeface="Bernard MT Condensed" panose="02050806060905020404" pitchFamily="18" charset="0"/>
              </a:rPr>
              <a:t>Let’s build something</a:t>
            </a:r>
            <a:br>
              <a:rPr lang="en-US" dirty="0">
                <a:latin typeface="Bernard MT Condensed" panose="02050806060905020404" pitchFamily="18" charset="0"/>
              </a:rPr>
            </a:br>
            <a:r>
              <a:rPr lang="en-US" dirty="0">
                <a:latin typeface="Bernard MT Condensed" panose="02050806060905020404" pitchFamily="18" charset="0"/>
              </a:rPr>
              <a:t>with our tools!</a:t>
            </a:r>
          </a:p>
        </p:txBody>
      </p:sp>
    </p:spTree>
    <p:extLst>
      <p:ext uri="{BB962C8B-B14F-4D97-AF65-F5344CB8AC3E}">
        <p14:creationId xmlns:p14="http://schemas.microsoft.com/office/powerpoint/2010/main" val="2797912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Bernard MT Condensed" panose="02050806060905020404" pitchFamily="18" charset="77"/>
              </a:rPr>
              <a:t>universal terms</a:t>
            </a:r>
          </a:p>
        </p:txBody>
      </p:sp>
      <p:sp>
        <p:nvSpPr>
          <p:cNvPr id="5" name="Text Placeholder 4"/>
          <p:cNvSpPr>
            <a:spLocks noGrp="1"/>
          </p:cNvSpPr>
          <p:nvPr>
            <p:ph type="body" idx="1"/>
          </p:nvPr>
        </p:nvSpPr>
        <p:spPr/>
        <p:txBody>
          <a:bodyPr/>
          <a:lstStyle/>
          <a:p>
            <a:r>
              <a:rPr lang="en-US" dirty="0"/>
              <a:t>Objects, arrays, strings, oh my!</a:t>
            </a:r>
          </a:p>
        </p:txBody>
      </p:sp>
    </p:spTree>
    <p:extLst>
      <p:ext uri="{BB962C8B-B14F-4D97-AF65-F5344CB8AC3E}">
        <p14:creationId xmlns:p14="http://schemas.microsoft.com/office/powerpoint/2010/main" val="2321061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Bernard MT Condensed" panose="02050806060905020404" pitchFamily="18" charset="77"/>
              </a:rPr>
              <a:t>strings</a:t>
            </a:r>
          </a:p>
        </p:txBody>
      </p:sp>
      <p:sp>
        <p:nvSpPr>
          <p:cNvPr id="3" name="Content Placeholder 2"/>
          <p:cNvSpPr>
            <a:spLocks noGrp="1"/>
          </p:cNvSpPr>
          <p:nvPr>
            <p:ph idx="1"/>
          </p:nvPr>
        </p:nvSpPr>
        <p:spPr/>
        <p:txBody>
          <a:bodyPr anchor="t"/>
          <a:lstStyle/>
          <a:p>
            <a:r>
              <a:rPr lang="en-US" dirty="0"/>
              <a:t>Strings are an arrangement of characters. </a:t>
            </a:r>
            <a:r>
              <a:rPr lang="en-US" i="1" dirty="0"/>
              <a:t>Such as:</a:t>
            </a:r>
          </a:p>
          <a:p>
            <a:pPr lvl="1"/>
            <a:r>
              <a:rPr lang="en-US" dirty="0"/>
              <a:t>“a”</a:t>
            </a:r>
          </a:p>
          <a:p>
            <a:pPr lvl="1"/>
            <a:r>
              <a:rPr lang="en-US" dirty="0"/>
              <a:t>“screwdriver”</a:t>
            </a:r>
          </a:p>
          <a:p>
            <a:pPr lvl="1"/>
            <a:r>
              <a:rPr lang="en-US" dirty="0"/>
              <a:t>“a screwdriver was left on the floor, and since I stepped on it, I hurt my foot.”</a:t>
            </a:r>
          </a:p>
          <a:p>
            <a:pPr lvl="1"/>
            <a:r>
              <a:rPr lang="en-US" dirty="0"/>
              <a:t>“I know I have done this at least 42 times before.”</a:t>
            </a:r>
          </a:p>
          <a:p>
            <a:r>
              <a:rPr lang="en-US" dirty="0"/>
              <a:t>Usually surrounded by single or double quotes</a:t>
            </a:r>
          </a:p>
          <a:p>
            <a:pPr lvl="1"/>
            <a:r>
              <a:rPr lang="en-US" dirty="0"/>
              <a:t>‘my foot is probably broken’ is </a:t>
            </a:r>
            <a:r>
              <a:rPr lang="en-US" i="1" dirty="0"/>
              <a:t>likely</a:t>
            </a:r>
            <a:r>
              <a:rPr lang="en-US" dirty="0"/>
              <a:t> the same thing as</a:t>
            </a:r>
            <a:br>
              <a:rPr lang="en-US" dirty="0"/>
            </a:br>
            <a:r>
              <a:rPr lang="en-US" dirty="0"/>
              <a:t>“my foot is probably broken”</a:t>
            </a:r>
          </a:p>
        </p:txBody>
      </p:sp>
    </p:spTree>
    <p:extLst>
      <p:ext uri="{BB962C8B-B14F-4D97-AF65-F5344CB8AC3E}">
        <p14:creationId xmlns:p14="http://schemas.microsoft.com/office/powerpoint/2010/main" val="1556054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Bernard MT Condensed" panose="02050806060905020404" pitchFamily="18" charset="77"/>
              </a:rPr>
              <a:t>arrays</a:t>
            </a:r>
            <a:endParaRPr lang="en-US" sz="1800" i="1" dirty="0">
              <a:latin typeface="Bernard MT Condensed" panose="02050806060905020404" pitchFamily="18" charset="77"/>
            </a:endParaRPr>
          </a:p>
        </p:txBody>
      </p:sp>
      <p:sp>
        <p:nvSpPr>
          <p:cNvPr id="3" name="Content Placeholder 2"/>
          <p:cNvSpPr>
            <a:spLocks noGrp="1"/>
          </p:cNvSpPr>
          <p:nvPr>
            <p:ph idx="1"/>
          </p:nvPr>
        </p:nvSpPr>
        <p:spPr/>
        <p:txBody>
          <a:bodyPr anchor="t">
            <a:normAutofit fontScale="85000" lnSpcReduction="10000"/>
          </a:bodyPr>
          <a:lstStyle/>
          <a:p>
            <a:r>
              <a:rPr lang="en-US" dirty="0">
                <a:latin typeface="+mj-lt"/>
                <a:cs typeface="Consolas" panose="020B0609020204030204" pitchFamily="49" charset="0"/>
              </a:rPr>
              <a:t>are a list of related </a:t>
            </a:r>
            <a:r>
              <a:rPr lang="en-US" i="1" dirty="0">
                <a:latin typeface="+mj-lt"/>
                <a:cs typeface="Consolas" panose="020B0609020204030204" pitchFamily="49" charset="0"/>
              </a:rPr>
              <a:t>elements.</a:t>
            </a:r>
          </a:p>
          <a:p>
            <a:r>
              <a:rPr lang="en-US" dirty="0">
                <a:latin typeface="+mj-lt"/>
              </a:rPr>
              <a:t>A one-dimensional array might look like one of these:</a:t>
            </a:r>
            <a:br>
              <a:rPr lang="en-US" dirty="0">
                <a:latin typeface="+mj-lt"/>
              </a:rPr>
            </a:br>
            <a:r>
              <a:rPr lang="en-US" dirty="0">
                <a:latin typeface="Consolas" panose="020B0609020204030204" pitchFamily="49" charset="0"/>
              </a:rPr>
              <a:t>[0,1,2,3,4,5]</a:t>
            </a:r>
            <a:br>
              <a:rPr lang="en-US" dirty="0">
                <a:latin typeface="Consolas" panose="020B0609020204030204" pitchFamily="49" charset="0"/>
              </a:rPr>
            </a:br>
            <a:r>
              <a:rPr lang="en-US" dirty="0">
                <a:latin typeface="Consolas" panose="020B0609020204030204" pitchFamily="49" charset="0"/>
              </a:rPr>
              <a:t>[“A”, “B”, “C”]</a:t>
            </a:r>
            <a:br>
              <a:rPr lang="en-US" dirty="0">
                <a:latin typeface="Consolas" panose="020B0609020204030204" pitchFamily="49" charset="0"/>
              </a:rPr>
            </a:br>
            <a:r>
              <a:rPr lang="en-US" dirty="0">
                <a:latin typeface="Consolas" panose="020B0609020204030204" pitchFamily="49" charset="0"/>
              </a:rPr>
              <a:t>[“bread”, ”banana”, ”peanut butter”, ”honey”]</a:t>
            </a:r>
          </a:p>
          <a:p>
            <a:r>
              <a:rPr lang="en-US" dirty="0">
                <a:latin typeface="+mj-lt"/>
              </a:rPr>
              <a:t>Elements are typically the same type (integer, string, etc.)</a:t>
            </a:r>
          </a:p>
          <a:p>
            <a:r>
              <a:rPr lang="en-US" dirty="0">
                <a:latin typeface="+mj-lt"/>
              </a:rPr>
              <a:t>(technically, a </a:t>
            </a:r>
            <a:r>
              <a:rPr lang="en-US" i="1" dirty="0">
                <a:latin typeface="+mj-lt"/>
              </a:rPr>
              <a:t>string</a:t>
            </a:r>
            <a:r>
              <a:rPr lang="en-US" dirty="0">
                <a:latin typeface="+mj-lt"/>
              </a:rPr>
              <a:t> is an </a:t>
            </a:r>
            <a:r>
              <a:rPr lang="en-US" i="1" dirty="0">
                <a:latin typeface="+mj-lt"/>
              </a:rPr>
              <a:t>array </a:t>
            </a:r>
            <a:r>
              <a:rPr lang="en-US" dirty="0">
                <a:latin typeface="+mj-lt"/>
              </a:rPr>
              <a:t>of characters)</a:t>
            </a:r>
          </a:p>
          <a:p>
            <a:r>
              <a:rPr lang="en-US" dirty="0">
                <a:latin typeface="+mj-lt"/>
              </a:rPr>
              <a:t>Are usually </a:t>
            </a:r>
            <a:r>
              <a:rPr lang="en-US" i="1" dirty="0">
                <a:latin typeface="+mj-lt"/>
              </a:rPr>
              <a:t>zero-indexed:</a:t>
            </a:r>
            <a:r>
              <a:rPr lang="en-US" dirty="0">
                <a:latin typeface="+mj-lt"/>
              </a:rPr>
              <a:t> the first element is element zero, the second element is element 1, and so on.</a:t>
            </a:r>
          </a:p>
        </p:txBody>
      </p:sp>
    </p:spTree>
    <p:extLst>
      <p:ext uri="{BB962C8B-B14F-4D97-AF65-F5344CB8AC3E}">
        <p14:creationId xmlns:p14="http://schemas.microsoft.com/office/powerpoint/2010/main" val="1611015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Bernard MT Condensed" panose="02050806060905020404" pitchFamily="18" charset="77"/>
              </a:rPr>
              <a:t>objects</a:t>
            </a:r>
            <a:endParaRPr lang="en-US" sz="1800" i="1" dirty="0">
              <a:latin typeface="Bernard MT Condensed" panose="02050806060905020404" pitchFamily="18" charset="77"/>
            </a:endParaRPr>
          </a:p>
        </p:txBody>
      </p:sp>
      <p:sp>
        <p:nvSpPr>
          <p:cNvPr id="3" name="Content Placeholder 2"/>
          <p:cNvSpPr>
            <a:spLocks noGrp="1"/>
          </p:cNvSpPr>
          <p:nvPr>
            <p:ph idx="1"/>
          </p:nvPr>
        </p:nvSpPr>
        <p:spPr/>
        <p:txBody>
          <a:bodyPr anchor="t">
            <a:normAutofit/>
          </a:bodyPr>
          <a:lstStyle/>
          <a:p>
            <a:r>
              <a:rPr lang="en-US" dirty="0">
                <a:latin typeface="+mj-lt"/>
                <a:cs typeface="Consolas" panose="020B0609020204030204" pitchFamily="49" charset="0"/>
              </a:rPr>
              <a:t>Have various attributes (sometimes called properties and methods.</a:t>
            </a:r>
          </a:p>
          <a:p>
            <a:r>
              <a:rPr lang="en-US" dirty="0">
                <a:latin typeface="+mj-lt"/>
              </a:rPr>
              <a:t>An attribute is usually a characteristic, or something </a:t>
            </a:r>
            <a:r>
              <a:rPr lang="en-US" i="1" dirty="0">
                <a:latin typeface="+mj-lt"/>
              </a:rPr>
              <a:t>about </a:t>
            </a:r>
            <a:r>
              <a:rPr lang="en-US" dirty="0">
                <a:latin typeface="+mj-lt"/>
              </a:rPr>
              <a:t>the object</a:t>
            </a:r>
          </a:p>
          <a:p>
            <a:pPr lvl="1"/>
            <a:r>
              <a:rPr lang="en-US" dirty="0">
                <a:latin typeface="+mj-lt"/>
              </a:rPr>
              <a:t>Usually in the form </a:t>
            </a:r>
            <a:r>
              <a:rPr lang="en-US" dirty="0" err="1">
                <a:latin typeface="Consolas" panose="020B0609020204030204" pitchFamily="49" charset="0"/>
              </a:rPr>
              <a:t>object.attribute</a:t>
            </a:r>
            <a:endParaRPr lang="en-US" dirty="0">
              <a:latin typeface="Consolas" panose="020B0609020204030204" pitchFamily="49" charset="0"/>
            </a:endParaRPr>
          </a:p>
          <a:p>
            <a:r>
              <a:rPr lang="en-US" dirty="0">
                <a:latin typeface="+mj-lt"/>
              </a:rPr>
              <a:t>A method is something that the object does, or has done to it.</a:t>
            </a:r>
          </a:p>
          <a:p>
            <a:pPr lvl="1"/>
            <a:r>
              <a:rPr lang="en-US" dirty="0">
                <a:latin typeface="+mj-lt"/>
              </a:rPr>
              <a:t>Usually in the form </a:t>
            </a:r>
            <a:r>
              <a:rPr lang="en-US" dirty="0" err="1">
                <a:latin typeface="Consolas" panose="020B0609020204030204" pitchFamily="49" charset="0"/>
              </a:rPr>
              <a:t>object.method</a:t>
            </a:r>
            <a:r>
              <a:rPr lang="en-US" dirty="0">
                <a:latin typeface="Consolas" panose="020B0609020204030204" pitchFamily="49" charset="0"/>
              </a:rPr>
              <a:t>()</a:t>
            </a:r>
          </a:p>
          <a:p>
            <a:pPr lvl="1"/>
            <a:r>
              <a:rPr lang="en-US" dirty="0">
                <a:latin typeface="+mj-lt"/>
              </a:rPr>
              <a:t>A method can take </a:t>
            </a:r>
            <a:r>
              <a:rPr lang="en-US" i="1" dirty="0">
                <a:latin typeface="+mj-lt"/>
              </a:rPr>
              <a:t>arguments</a:t>
            </a:r>
            <a:r>
              <a:rPr lang="en-US" dirty="0">
                <a:latin typeface="+mj-lt"/>
              </a:rPr>
              <a:t>, like</a:t>
            </a:r>
            <a:br>
              <a:rPr lang="en-US" dirty="0">
                <a:latin typeface="+mj-lt"/>
              </a:rPr>
            </a:br>
            <a:r>
              <a:rPr lang="en-US" dirty="0" err="1">
                <a:latin typeface="Consolas" panose="020B0609020204030204" pitchFamily="49" charset="0"/>
              </a:rPr>
              <a:t>object.method</a:t>
            </a:r>
            <a:r>
              <a:rPr lang="en-US" dirty="0">
                <a:latin typeface="Consolas" panose="020B0609020204030204" pitchFamily="49" charset="0"/>
              </a:rPr>
              <a:t>(argument, arg2=“other one”)</a:t>
            </a:r>
            <a:endParaRPr lang="en-US" dirty="0">
              <a:latin typeface="+mj-lt"/>
            </a:endParaRPr>
          </a:p>
        </p:txBody>
      </p:sp>
    </p:spTree>
    <p:extLst>
      <p:ext uri="{BB962C8B-B14F-4D97-AF65-F5344CB8AC3E}">
        <p14:creationId xmlns:p14="http://schemas.microsoft.com/office/powerpoint/2010/main" val="3105997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Bernard MT Condensed" panose="02050806060905020404" pitchFamily="18" charset="77"/>
              </a:rPr>
              <a:t>The pizza object</a:t>
            </a:r>
          </a:p>
        </p:txBody>
      </p:sp>
      <p:sp>
        <p:nvSpPr>
          <p:cNvPr id="3" name="Content Placeholder 2"/>
          <p:cNvSpPr>
            <a:spLocks noGrp="1"/>
          </p:cNvSpPr>
          <p:nvPr>
            <p:ph idx="1"/>
          </p:nvPr>
        </p:nvSpPr>
        <p:spPr/>
        <p:txBody>
          <a:bodyPr>
            <a:normAutofit/>
          </a:bodyPr>
          <a:lstStyle/>
          <a:p>
            <a:r>
              <a:rPr lang="en-US" dirty="0">
                <a:latin typeface="Consolas" panose="020B0609020204030204" pitchFamily="49" charset="0"/>
              </a:rPr>
              <a:t>pizza</a:t>
            </a:r>
          </a:p>
          <a:p>
            <a:pPr lvl="1"/>
            <a:r>
              <a:rPr lang="en-US" dirty="0" err="1">
                <a:latin typeface="Consolas" panose="020B0609020204030204" pitchFamily="49" charset="0"/>
              </a:rPr>
              <a:t>pizza.toppings</a:t>
            </a:r>
            <a:r>
              <a:rPr lang="en-US" dirty="0">
                <a:latin typeface="Consolas" panose="020B0609020204030204" pitchFamily="49" charset="0"/>
              </a:rPr>
              <a:t> – </a:t>
            </a:r>
            <a:r>
              <a:rPr lang="en-US" dirty="0">
                <a:latin typeface="+mj-lt"/>
              </a:rPr>
              <a:t>object attribute</a:t>
            </a:r>
            <a:endParaRPr lang="en-US" dirty="0">
              <a:latin typeface="Consolas" panose="020B0609020204030204" pitchFamily="49" charset="0"/>
            </a:endParaRPr>
          </a:p>
          <a:p>
            <a:pPr lvl="1"/>
            <a:r>
              <a:rPr lang="en-US" dirty="0" err="1">
                <a:latin typeface="Consolas" panose="020B0609020204030204" pitchFamily="49" charset="0"/>
              </a:rPr>
              <a:t>pizza.toppings.cheese.type</a:t>
            </a:r>
            <a:r>
              <a:rPr lang="en-US" dirty="0">
                <a:latin typeface="Consolas" panose="020B0609020204030204" pitchFamily="49" charset="0"/>
              </a:rPr>
              <a:t> – </a:t>
            </a:r>
            <a:r>
              <a:rPr lang="en-US" sz="1400" dirty="0"/>
              <a:t>object attribute of attribute (of attribute)</a:t>
            </a:r>
            <a:endParaRPr lang="en-US" dirty="0">
              <a:latin typeface="Consolas" panose="020B0609020204030204" pitchFamily="49" charset="0"/>
            </a:endParaRPr>
          </a:p>
          <a:p>
            <a:pPr lvl="1"/>
            <a:r>
              <a:rPr lang="en-US" dirty="0" err="1">
                <a:latin typeface="Consolas" panose="020B0609020204030204" pitchFamily="49" charset="0"/>
              </a:rPr>
              <a:t>pizza.make</a:t>
            </a:r>
            <a:r>
              <a:rPr lang="en-US" dirty="0">
                <a:latin typeface="Consolas" panose="020B0609020204030204" pitchFamily="49" charset="0"/>
              </a:rPr>
              <a:t>() – </a:t>
            </a:r>
            <a:r>
              <a:rPr lang="en-US" sz="1400" dirty="0"/>
              <a:t>object method</a:t>
            </a:r>
            <a:endParaRPr lang="en-US" dirty="0">
              <a:latin typeface="Consolas" panose="020B0609020204030204" pitchFamily="49" charset="0"/>
            </a:endParaRPr>
          </a:p>
          <a:p>
            <a:pPr lvl="1"/>
            <a:r>
              <a:rPr lang="en-US" dirty="0" err="1">
                <a:latin typeface="Consolas" panose="020B0609020204030204" pitchFamily="49" charset="0"/>
              </a:rPr>
              <a:t>pizza.make</a:t>
            </a:r>
            <a:r>
              <a:rPr lang="en-US" dirty="0">
                <a:latin typeface="Consolas" panose="020B0609020204030204" pitchFamily="49" charset="0"/>
              </a:rPr>
              <a:t>("thin") – </a:t>
            </a:r>
            <a:r>
              <a:rPr lang="en-US" sz="1400" dirty="0"/>
              <a:t>object method with argument</a:t>
            </a:r>
          </a:p>
          <a:p>
            <a:pPr lvl="1"/>
            <a:r>
              <a:rPr lang="en-US" dirty="0" err="1">
                <a:latin typeface="Consolas" panose="020B0609020204030204" pitchFamily="49" charset="0"/>
              </a:rPr>
              <a:t>pizza.make</a:t>
            </a:r>
            <a:r>
              <a:rPr lang="en-US" dirty="0">
                <a:latin typeface="Consolas" panose="020B0609020204030204" pitchFamily="49" charset="0"/>
              </a:rPr>
              <a:t>("</a:t>
            </a:r>
            <a:r>
              <a:rPr lang="en-US" dirty="0" err="1">
                <a:latin typeface="Consolas" panose="020B0609020204030204" pitchFamily="49" charset="0"/>
              </a:rPr>
              <a:t>thin",sauce</a:t>
            </a:r>
            <a:r>
              <a:rPr lang="en-US" dirty="0">
                <a:latin typeface="Consolas" panose="020B0609020204030204" pitchFamily="49" charset="0"/>
              </a:rPr>
              <a:t>="</a:t>
            </a:r>
            <a:r>
              <a:rPr lang="en-US" dirty="0" err="1">
                <a:latin typeface="Consolas" panose="020B0609020204030204" pitchFamily="49" charset="0"/>
              </a:rPr>
              <a:t>red",cheese</a:t>
            </a:r>
            <a:r>
              <a:rPr lang="en-US" dirty="0">
                <a:latin typeface="Consolas" panose="020B0609020204030204" pitchFamily="49" charset="0"/>
              </a:rPr>
              <a:t>="mozzarella")</a:t>
            </a:r>
            <a:br>
              <a:rPr lang="en-US" dirty="0">
                <a:latin typeface="Consolas" panose="020B0609020204030204" pitchFamily="49" charset="0"/>
              </a:rPr>
            </a:br>
            <a:r>
              <a:rPr lang="en-US" sz="1400" dirty="0"/>
              <a:t>object method with argument (</a:t>
            </a:r>
            <a:r>
              <a:rPr lang="en-US" sz="1400" dirty="0" err="1"/>
              <a:t>arg</a:t>
            </a:r>
            <a:r>
              <a:rPr lang="en-US" sz="1400" dirty="0"/>
              <a:t>) and keyword argument (</a:t>
            </a:r>
            <a:r>
              <a:rPr lang="en-US" sz="1400" dirty="0" err="1"/>
              <a:t>kwarg</a:t>
            </a:r>
            <a:r>
              <a:rPr lang="en-US" sz="1400" dirty="0"/>
              <a:t>)</a:t>
            </a:r>
            <a:endParaRPr lang="en-US" sz="1400" dirty="0">
              <a:latin typeface="Consolas" panose="020B0609020204030204" pitchFamily="49" charset="0"/>
            </a:endParaRPr>
          </a:p>
          <a:p>
            <a:pPr lvl="1"/>
            <a:r>
              <a:rPr lang="en-US" dirty="0" err="1">
                <a:latin typeface="Consolas" panose="020B0609020204030204" pitchFamily="49" charset="0"/>
              </a:rPr>
              <a:t>pizza.order</a:t>
            </a:r>
            <a:r>
              <a:rPr lang="en-US" dirty="0">
                <a:latin typeface="Consolas" panose="020B0609020204030204" pitchFamily="49" charset="0"/>
              </a:rPr>
              <a:t>()</a:t>
            </a:r>
          </a:p>
          <a:p>
            <a:pPr lvl="1"/>
            <a:r>
              <a:rPr lang="en-US" dirty="0" err="1">
                <a:latin typeface="Consolas" panose="020B0609020204030204" pitchFamily="49" charset="0"/>
              </a:rPr>
              <a:t>pizza.eat</a:t>
            </a:r>
            <a:r>
              <a:rPr lang="en-US" dirty="0">
                <a:latin typeface="Consolas" panose="020B0609020204030204" pitchFamily="49" charset="0"/>
              </a:rPr>
              <a:t>()</a:t>
            </a:r>
          </a:p>
          <a:p>
            <a:pPr lvl="1"/>
            <a:r>
              <a:rPr lang="en-US" dirty="0" err="1">
                <a:latin typeface="Consolas" panose="020B0609020204030204" pitchFamily="49" charset="0"/>
              </a:rPr>
              <a:t>pizza.toppings.cheese.double</a:t>
            </a:r>
            <a:r>
              <a:rPr lang="en-US" dirty="0">
                <a:latin typeface="Consolas" panose="020B0609020204030204" pitchFamily="49" charset="0"/>
              </a:rPr>
              <a:t>() object attribute with method.</a:t>
            </a:r>
          </a:p>
          <a:p>
            <a:endParaRPr lang="en-US" dirty="0"/>
          </a:p>
        </p:txBody>
      </p:sp>
    </p:spTree>
    <p:extLst>
      <p:ext uri="{BB962C8B-B14F-4D97-AF65-F5344CB8AC3E}">
        <p14:creationId xmlns:p14="http://schemas.microsoft.com/office/powerpoint/2010/main" val="994606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latin typeface="Bernard MT Condensed" panose="02050806060905020404" pitchFamily="18" charset="0"/>
              </a:rPr>
              <a:t>CSV – comma separated values</a:t>
            </a:r>
          </a:p>
        </p:txBody>
      </p:sp>
      <p:sp>
        <p:nvSpPr>
          <p:cNvPr id="3" name="Content Placeholder 2"/>
          <p:cNvSpPr>
            <a:spLocks noGrp="1"/>
          </p:cNvSpPr>
          <p:nvPr>
            <p:ph idx="1"/>
          </p:nvPr>
        </p:nvSpPr>
        <p:spPr/>
        <p:txBody>
          <a:bodyPr>
            <a:normAutofit/>
          </a:bodyPr>
          <a:lstStyle/>
          <a:p>
            <a:r>
              <a:rPr lang="en-US" dirty="0"/>
              <a:t>Simply put, it is a text file.</a:t>
            </a:r>
          </a:p>
          <a:p>
            <a:r>
              <a:rPr lang="en-US" dirty="0"/>
              <a:t>Most often, look like the following:</a:t>
            </a:r>
            <a:br>
              <a:rPr lang="en-US" dirty="0"/>
            </a:br>
            <a:r>
              <a:rPr lang="en-US" sz="1800" dirty="0" err="1">
                <a:solidFill>
                  <a:schemeClr val="accent4"/>
                </a:solidFill>
                <a:latin typeface="+mj-lt"/>
              </a:rPr>
              <a:t>lastName,firstName,DOB,ZIP,email</a:t>
            </a:r>
            <a:br>
              <a:rPr lang="en-US" sz="1800" dirty="0">
                <a:solidFill>
                  <a:schemeClr val="accent4"/>
                </a:solidFill>
                <a:latin typeface="+mj-lt"/>
              </a:rPr>
            </a:br>
            <a:r>
              <a:rPr lang="en-US" sz="1800" dirty="0">
                <a:solidFill>
                  <a:schemeClr val="accent4"/>
                </a:solidFill>
                <a:latin typeface="+mj-lt"/>
              </a:rPr>
              <a:t>smith,john,8/12/81,28211,jsmith1@abc.com</a:t>
            </a:r>
            <a:br>
              <a:rPr lang="en-US" sz="1800" dirty="0">
                <a:solidFill>
                  <a:schemeClr val="accent4"/>
                </a:solidFill>
                <a:latin typeface="+mj-lt"/>
              </a:rPr>
            </a:br>
            <a:r>
              <a:rPr lang="en-US" sz="1800" dirty="0">
                <a:solidFill>
                  <a:schemeClr val="accent4"/>
                </a:solidFill>
                <a:latin typeface="+mj-lt"/>
              </a:rPr>
              <a:t>jones,hannah,7/6/83,27514,hjones@abc.com</a:t>
            </a:r>
            <a:br>
              <a:rPr lang="en-US" sz="1800" dirty="0">
                <a:solidFill>
                  <a:schemeClr val="accent4"/>
                </a:solidFill>
                <a:latin typeface="+mj-lt"/>
              </a:rPr>
            </a:br>
            <a:r>
              <a:rPr lang="en-US" sz="1800" dirty="0">
                <a:solidFill>
                  <a:schemeClr val="accent4"/>
                </a:solidFill>
                <a:latin typeface="+mj-lt"/>
              </a:rPr>
              <a:t>larson,gary,11/5/79,09852,glarson@abc.com</a:t>
            </a:r>
          </a:p>
          <a:p>
            <a:r>
              <a:rPr lang="en-US" dirty="0"/>
              <a:t>The first line (usually) determines</a:t>
            </a:r>
            <a:br>
              <a:rPr lang="en-US" dirty="0"/>
            </a:br>
            <a:r>
              <a:rPr lang="en-US" dirty="0"/>
              <a:t>the column heads.</a:t>
            </a:r>
          </a:p>
          <a:p>
            <a:r>
              <a:rPr lang="en-US" dirty="0"/>
              <a:t>Every line has content separated by the delimiter.</a:t>
            </a:r>
          </a:p>
          <a:p>
            <a:pPr lvl="1"/>
            <a:r>
              <a:rPr lang="en-US" dirty="0"/>
              <a:t>Can be a comma (,) but this is not mandatory.</a:t>
            </a:r>
          </a:p>
          <a:p>
            <a:endParaRPr lang="en-US" dirty="0"/>
          </a:p>
        </p:txBody>
      </p:sp>
    </p:spTree>
    <p:extLst>
      <p:ext uri="{BB962C8B-B14F-4D97-AF65-F5344CB8AC3E}">
        <p14:creationId xmlns:p14="http://schemas.microsoft.com/office/powerpoint/2010/main" val="3342988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Bernard MT Condensed" panose="02050806060905020404" pitchFamily="18" charset="0"/>
              </a:rPr>
              <a:t>Why CSV?</a:t>
            </a:r>
          </a:p>
        </p:txBody>
      </p:sp>
      <p:sp>
        <p:nvSpPr>
          <p:cNvPr id="3" name="Content Placeholder 2"/>
          <p:cNvSpPr>
            <a:spLocks noGrp="1"/>
          </p:cNvSpPr>
          <p:nvPr>
            <p:ph idx="1"/>
          </p:nvPr>
        </p:nvSpPr>
        <p:spPr/>
        <p:txBody>
          <a:bodyPr/>
          <a:lstStyle/>
          <a:p>
            <a:r>
              <a:rPr lang="en-US" dirty="0"/>
              <a:t>Supported by many formats and programs:</a:t>
            </a:r>
          </a:p>
          <a:p>
            <a:pPr lvl="1"/>
            <a:r>
              <a:rPr lang="en-US" dirty="0"/>
              <a:t>SQL (Microsoft SQL Server &amp; MySQL)</a:t>
            </a:r>
          </a:p>
          <a:p>
            <a:pPr lvl="1"/>
            <a:r>
              <a:rPr lang="en-US" dirty="0"/>
              <a:t> Python &amp; Pandas</a:t>
            </a:r>
          </a:p>
          <a:p>
            <a:pPr lvl="1"/>
            <a:r>
              <a:rPr lang="en-US" dirty="0"/>
              <a:t>.NET &amp; </a:t>
            </a:r>
            <a:r>
              <a:rPr lang="en-US" dirty="0" err="1"/>
              <a:t>Powershell</a:t>
            </a:r>
            <a:endParaRPr lang="en-US" dirty="0"/>
          </a:p>
          <a:p>
            <a:pPr lvl="1"/>
            <a:r>
              <a:rPr lang="en-US" dirty="0"/>
              <a:t>Office Programs (Excel)</a:t>
            </a:r>
          </a:p>
          <a:p>
            <a:pPr lvl="1"/>
            <a:r>
              <a:rPr lang="en-US" dirty="0"/>
              <a:t>Statistics programs (SAS &amp; SPSS)</a:t>
            </a:r>
          </a:p>
          <a:p>
            <a:pPr lvl="1"/>
            <a:r>
              <a:rPr lang="en-US" dirty="0"/>
              <a:t>Many others</a:t>
            </a:r>
          </a:p>
        </p:txBody>
      </p:sp>
    </p:spTree>
    <p:extLst>
      <p:ext uri="{BB962C8B-B14F-4D97-AF65-F5344CB8AC3E}">
        <p14:creationId xmlns:p14="http://schemas.microsoft.com/office/powerpoint/2010/main" val="83606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Bernard MT Condensed" panose="02050806060905020404" pitchFamily="18" charset="77"/>
              </a:rPr>
              <a:t>delimiters</a:t>
            </a:r>
          </a:p>
        </p:txBody>
      </p:sp>
      <p:sp>
        <p:nvSpPr>
          <p:cNvPr id="3" name="Content Placeholder 2"/>
          <p:cNvSpPr>
            <a:spLocks noGrp="1"/>
          </p:cNvSpPr>
          <p:nvPr>
            <p:ph idx="1"/>
          </p:nvPr>
        </p:nvSpPr>
        <p:spPr/>
        <p:txBody>
          <a:bodyPr anchor="t"/>
          <a:lstStyle/>
          <a:p>
            <a:r>
              <a:rPr lang="en-US" dirty="0"/>
              <a:t>Very frequently a comma, </a:t>
            </a:r>
            <a:r>
              <a:rPr lang="en-US" i="1" dirty="0"/>
              <a:t>but it doesn’t have to be.</a:t>
            </a:r>
            <a:endParaRPr lang="en-US" dirty="0"/>
          </a:p>
          <a:p>
            <a:r>
              <a:rPr lang="en-US" dirty="0"/>
              <a:t>Usually defined either by the exporting program, or by choice at point of creation.</a:t>
            </a:r>
          </a:p>
          <a:p>
            <a:r>
              <a:rPr lang="en-US" dirty="0"/>
              <a:t>Can be one of the following:</a:t>
            </a:r>
          </a:p>
          <a:p>
            <a:pPr lvl="1"/>
            <a:r>
              <a:rPr lang="en-US" dirty="0"/>
              <a:t>| (pipe delimited)</a:t>
            </a:r>
          </a:p>
          <a:p>
            <a:pPr lvl="1"/>
            <a:r>
              <a:rPr lang="en-US" dirty="0"/>
              <a:t>\t (tab delimited)</a:t>
            </a:r>
          </a:p>
          <a:p>
            <a:pPr lvl="1"/>
            <a:r>
              <a:rPr lang="en-US" dirty="0"/>
              <a:t>One (or more) spaces.</a:t>
            </a:r>
          </a:p>
          <a:p>
            <a:pPr lvl="1"/>
            <a:r>
              <a:rPr lang="en-US" dirty="0"/>
              <a:t>But just about anything, really. (provided it isn’t in your content somewhere)</a:t>
            </a:r>
          </a:p>
        </p:txBody>
      </p:sp>
    </p:spTree>
    <p:extLst>
      <p:ext uri="{BB962C8B-B14F-4D97-AF65-F5344CB8AC3E}">
        <p14:creationId xmlns:p14="http://schemas.microsoft.com/office/powerpoint/2010/main" val="3308216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Bernard MT Condensed" panose="02050806060905020404" pitchFamily="18" charset="0"/>
              </a:rPr>
              <a:t>Regular expressions</a:t>
            </a:r>
          </a:p>
        </p:txBody>
      </p:sp>
      <p:sp>
        <p:nvSpPr>
          <p:cNvPr id="5" name="Content Placeholder 4"/>
          <p:cNvSpPr>
            <a:spLocks noGrp="1"/>
          </p:cNvSpPr>
          <p:nvPr>
            <p:ph idx="1"/>
          </p:nvPr>
        </p:nvSpPr>
        <p:spPr/>
        <p:txBody>
          <a:bodyPr/>
          <a:lstStyle/>
          <a:p>
            <a:r>
              <a:rPr lang="en-US" dirty="0"/>
              <a:t>Look like this:</a:t>
            </a:r>
            <a:br>
              <a:rPr lang="en-US" dirty="0"/>
            </a:br>
            <a:r>
              <a:rPr lang="en-US" dirty="0">
                <a:solidFill>
                  <a:schemeClr val="accent4"/>
                </a:solidFill>
                <a:latin typeface="+mj-lt"/>
              </a:rPr>
              <a:t>\b([\w\.]+@[\w\.]+)\b</a:t>
            </a:r>
          </a:p>
          <a:p>
            <a:r>
              <a:rPr lang="en-US" dirty="0"/>
              <a:t>By the end of this segment,  you should know what all of that means.</a:t>
            </a:r>
          </a:p>
          <a:p>
            <a:r>
              <a:rPr lang="en-US" dirty="0"/>
              <a:t>And, more importantly, what it does.</a:t>
            </a:r>
          </a:p>
        </p:txBody>
      </p:sp>
    </p:spTree>
    <p:extLst>
      <p:ext uri="{BB962C8B-B14F-4D97-AF65-F5344CB8AC3E}">
        <p14:creationId xmlns:p14="http://schemas.microsoft.com/office/powerpoint/2010/main" val="1817035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Bernard MT Condensed" panose="02050806060905020404" pitchFamily="18" charset="0"/>
              </a:rPr>
              <a:t>Ok, that’s scary.</a:t>
            </a:r>
          </a:p>
        </p:txBody>
      </p:sp>
      <p:sp>
        <p:nvSpPr>
          <p:cNvPr id="3" name="Content Placeholder 2"/>
          <p:cNvSpPr>
            <a:spLocks noGrp="1"/>
          </p:cNvSpPr>
          <p:nvPr>
            <p:ph idx="1"/>
          </p:nvPr>
        </p:nvSpPr>
        <p:spPr/>
        <p:txBody>
          <a:bodyPr>
            <a:normAutofit/>
          </a:bodyPr>
          <a:lstStyle/>
          <a:p>
            <a:r>
              <a:rPr lang="en-US" sz="2000" dirty="0"/>
              <a:t>Take it one piece (or character) at a time.</a:t>
            </a:r>
          </a:p>
          <a:p>
            <a:r>
              <a:rPr lang="en-US" sz="2000" dirty="0"/>
              <a:t>Go for the simplest rule that works.</a:t>
            </a:r>
          </a:p>
          <a:p>
            <a:r>
              <a:rPr lang="en-US" sz="2000" dirty="0"/>
              <a:t>Regular Expressions are (usually) case-sensitive.</a:t>
            </a:r>
          </a:p>
          <a:p>
            <a:r>
              <a:rPr lang="en-US" sz="2000" dirty="0"/>
              <a:t>Exclude the stuff you don’t need.</a:t>
            </a:r>
          </a:p>
          <a:p>
            <a:r>
              <a:rPr lang="en-US" sz="2000" dirty="0"/>
              <a:t>Take it one piece (or character) at a time.</a:t>
            </a:r>
          </a:p>
        </p:txBody>
      </p:sp>
    </p:spTree>
    <p:extLst>
      <p:ext uri="{BB962C8B-B14F-4D97-AF65-F5344CB8AC3E}">
        <p14:creationId xmlns:p14="http://schemas.microsoft.com/office/powerpoint/2010/main" val="2814133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Bernard MT Condensed" panose="02050806060905020404" pitchFamily="18" charset="0"/>
              </a:rPr>
              <a:t>Pieces </a:t>
            </a:r>
            <a:r>
              <a:rPr lang="en-US" sz="1400" dirty="0">
                <a:latin typeface="Bernard MT Condensed" panose="02050806060905020404" pitchFamily="18" charset="0"/>
              </a:rPr>
              <a:t>(</a:t>
            </a:r>
            <a:r>
              <a:rPr lang="en-US" sz="1400" dirty="0" err="1">
                <a:latin typeface="Bernard MT Condensed" panose="02050806060905020404" pitchFamily="18" charset="0"/>
              </a:rPr>
              <a:t>oookay</a:t>
            </a:r>
            <a:r>
              <a:rPr lang="en-US" sz="1400" dirty="0">
                <a:latin typeface="Bernard MT Condensed" panose="02050806060905020404" pitchFamily="18" charset="0"/>
              </a:rPr>
              <a:t>?)</a:t>
            </a:r>
          </a:p>
        </p:txBody>
      </p:sp>
      <p:sp>
        <p:nvSpPr>
          <p:cNvPr id="3" name="Content Placeholder 2"/>
          <p:cNvSpPr>
            <a:spLocks noGrp="1"/>
          </p:cNvSpPr>
          <p:nvPr>
            <p:ph idx="1"/>
          </p:nvPr>
        </p:nvSpPr>
        <p:spPr/>
        <p:txBody>
          <a:bodyPr>
            <a:normAutofit fontScale="77500" lnSpcReduction="20000"/>
          </a:bodyPr>
          <a:lstStyle/>
          <a:p>
            <a:r>
              <a:rPr lang="en-US" dirty="0"/>
              <a:t>Letters and Numbers are (for the most part) themselves.</a:t>
            </a:r>
          </a:p>
          <a:p>
            <a:r>
              <a:rPr lang="en-US" dirty="0"/>
              <a:t>Some special characters:</a:t>
            </a:r>
          </a:p>
          <a:p>
            <a:pPr lvl="1"/>
            <a:r>
              <a:rPr lang="en-US" dirty="0"/>
              <a:t> </a:t>
            </a:r>
            <a:r>
              <a:rPr lang="en-US" sz="1700" dirty="0">
                <a:solidFill>
                  <a:schemeClr val="accent4"/>
                </a:solidFill>
                <a:latin typeface="+mj-lt"/>
              </a:rPr>
              <a:t>\</a:t>
            </a:r>
            <a:endParaRPr lang="en-US" dirty="0">
              <a:latin typeface="+mj-lt"/>
            </a:endParaRPr>
          </a:p>
          <a:p>
            <a:pPr lvl="2"/>
            <a:r>
              <a:rPr lang="en-US" dirty="0"/>
              <a:t>the escape character, changing the ‘meaning’ of the character that follows.</a:t>
            </a:r>
          </a:p>
          <a:p>
            <a:pPr lvl="2"/>
            <a:r>
              <a:rPr lang="en-US" dirty="0"/>
              <a:t>Either by giving it a special purpose, or simply interpreting the character as it is.</a:t>
            </a:r>
          </a:p>
          <a:p>
            <a:pPr lvl="1"/>
            <a:r>
              <a:rPr lang="en-US" dirty="0"/>
              <a:t> </a:t>
            </a:r>
            <a:r>
              <a:rPr lang="en-US" sz="1700" dirty="0">
                <a:solidFill>
                  <a:schemeClr val="accent4"/>
                </a:solidFill>
                <a:latin typeface="+mj-lt"/>
              </a:rPr>
              <a:t>\s</a:t>
            </a:r>
            <a:endParaRPr lang="en-US" dirty="0">
              <a:solidFill>
                <a:schemeClr val="accent4"/>
              </a:solidFill>
              <a:latin typeface="+mj-lt"/>
            </a:endParaRPr>
          </a:p>
          <a:p>
            <a:pPr lvl="2"/>
            <a:r>
              <a:rPr lang="en-US" dirty="0"/>
              <a:t>space character (space,  tab,  end-of-line,  etc.)</a:t>
            </a:r>
          </a:p>
          <a:p>
            <a:pPr lvl="1"/>
            <a:r>
              <a:rPr lang="en-US" dirty="0"/>
              <a:t> </a:t>
            </a:r>
            <a:r>
              <a:rPr lang="en-US" sz="1700" dirty="0">
                <a:solidFill>
                  <a:schemeClr val="accent4"/>
                </a:solidFill>
                <a:latin typeface="+mj-lt"/>
              </a:rPr>
              <a:t>\d</a:t>
            </a:r>
          </a:p>
          <a:p>
            <a:pPr lvl="2"/>
            <a:r>
              <a:rPr lang="en-US" dirty="0"/>
              <a:t>digit (0, 1, 2, 3, 4, 5, 6, 7, 8, 9)</a:t>
            </a:r>
          </a:p>
          <a:p>
            <a:pPr lvl="1"/>
            <a:r>
              <a:rPr lang="en-US" dirty="0"/>
              <a:t> </a:t>
            </a:r>
            <a:r>
              <a:rPr lang="en-US" sz="1700" dirty="0">
                <a:solidFill>
                  <a:schemeClr val="accent4"/>
                </a:solidFill>
                <a:latin typeface="+mj-lt"/>
              </a:rPr>
              <a:t>\w</a:t>
            </a:r>
          </a:p>
          <a:p>
            <a:pPr lvl="2"/>
            <a:r>
              <a:rPr lang="en-US" dirty="0"/>
              <a:t>word character (a, b, c, A, B, C, 0, 1, 2, _, etc.)</a:t>
            </a:r>
          </a:p>
          <a:p>
            <a:pPr lvl="1"/>
            <a:r>
              <a:rPr lang="en-US" dirty="0"/>
              <a:t> </a:t>
            </a:r>
            <a:r>
              <a:rPr lang="en-US" sz="1700" dirty="0">
                <a:solidFill>
                  <a:schemeClr val="accent4"/>
                </a:solidFill>
                <a:latin typeface="+mj-lt"/>
              </a:rPr>
              <a:t>\S</a:t>
            </a:r>
          </a:p>
          <a:p>
            <a:pPr lvl="2"/>
            <a:r>
              <a:rPr lang="en-US" dirty="0"/>
              <a:t>NOT a space character</a:t>
            </a:r>
          </a:p>
          <a:p>
            <a:pPr lvl="1"/>
            <a:r>
              <a:rPr lang="en-US" dirty="0"/>
              <a:t> </a:t>
            </a:r>
            <a:r>
              <a:rPr lang="en-US" sz="1700" dirty="0">
                <a:solidFill>
                  <a:schemeClr val="accent4"/>
                </a:solidFill>
                <a:latin typeface="+mj-lt"/>
              </a:rPr>
              <a:t>\D</a:t>
            </a:r>
          </a:p>
          <a:p>
            <a:pPr lvl="2"/>
            <a:r>
              <a:rPr lang="en-US" dirty="0"/>
              <a:t>NOT a digit.</a:t>
            </a:r>
          </a:p>
          <a:p>
            <a:pPr lvl="1"/>
            <a:r>
              <a:rPr lang="en-US" dirty="0"/>
              <a:t> </a:t>
            </a:r>
            <a:r>
              <a:rPr lang="en-US" sz="1700" dirty="0">
                <a:solidFill>
                  <a:schemeClr val="accent4"/>
                </a:solidFill>
                <a:latin typeface="+mj-lt"/>
              </a:rPr>
              <a:t>\W</a:t>
            </a:r>
          </a:p>
          <a:p>
            <a:pPr lvl="2"/>
            <a:r>
              <a:rPr lang="en-US" dirty="0"/>
              <a:t>NOT a word character.</a:t>
            </a:r>
          </a:p>
          <a:p>
            <a:endParaRPr lang="en-US" dirty="0"/>
          </a:p>
        </p:txBody>
      </p:sp>
    </p:spTree>
    <p:extLst>
      <p:ext uri="{BB962C8B-B14F-4D97-AF65-F5344CB8AC3E}">
        <p14:creationId xmlns:p14="http://schemas.microsoft.com/office/powerpoint/2010/main" val="1892153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4" end="14"/>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5" end="15"/>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0001018.potx" id="{D19C2884-2C55-4C1A-A5C2-5D03FF1F35A4}" vid="{5F7A9C6A-558C-4654-B762-2F22BC904FAE}"/>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themeOverride>
</file>

<file path=docProps/app.xml><?xml version="1.0" encoding="utf-8"?>
<Properties xmlns="http://schemas.openxmlformats.org/officeDocument/2006/extended-properties" xmlns:vt="http://schemas.openxmlformats.org/officeDocument/2006/docPropsVTypes">
  <Template/>
  <TotalTime>7547</TotalTime>
  <Words>2354</Words>
  <Application>Microsoft Macintosh PowerPoint</Application>
  <PresentationFormat>On-screen Show (4:3)</PresentationFormat>
  <Paragraphs>217</Paragraphs>
  <Slides>36</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Bernard MT Condensed</vt:lpstr>
      <vt:lpstr>Consolas</vt:lpstr>
      <vt:lpstr>Corbel</vt:lpstr>
      <vt:lpstr>Source Code Pro Black</vt:lpstr>
      <vt:lpstr>Chalkboard 16x9</vt:lpstr>
      <vt:lpstr>messy data.</vt:lpstr>
      <vt:lpstr>Tools</vt:lpstr>
      <vt:lpstr>What is messy data? </vt:lpstr>
      <vt:lpstr>CSV – comma separated values</vt:lpstr>
      <vt:lpstr>Why CSV?</vt:lpstr>
      <vt:lpstr>delimiters</vt:lpstr>
      <vt:lpstr>Regular expressions</vt:lpstr>
      <vt:lpstr>Ok, that’s scary.</vt:lpstr>
      <vt:lpstr>Pieces (oookay?)</vt:lpstr>
      <vt:lpstr>Ranges (you can’t be serious.)</vt:lpstr>
      <vt:lpstr>Quantifiers (I’m freaking out, man)</vt:lpstr>
      <vt:lpstr>Groups and anchors (I’m out - buhbye.)</vt:lpstr>
      <vt:lpstr>Toolbox!</vt:lpstr>
      <vt:lpstr>[A-Z]</vt:lpstr>
      <vt:lpstr>[A-Z][a-z]+</vt:lpstr>
      <vt:lpstr>[A-Z][a-z]*</vt:lpstr>
      <vt:lpstr>\b[A-Z][a-z]*\b</vt:lpstr>
      <vt:lpstr>\s{2,}</vt:lpstr>
      <vt:lpstr>\s+$</vt:lpstr>
      <vt:lpstr>^\d+</vt:lpstr>
      <vt:lpstr>\d{3}-?\d{4}</vt:lpstr>
      <vt:lpstr>(\d{3}-?)?\d{3}-?\d{4}</vt:lpstr>
      <vt:lpstr>\d{1,2}-\d{1,2}-\d{4}</vt:lpstr>
      <vt:lpstr>. or [\s\S]</vt:lpstr>
      <vt:lpstr>[\s\S] – what does it mean?</vt:lpstr>
      <vt:lpstr>.+ or [\s\S]+</vt:lpstr>
      <vt:lpstr>.+? or [\s\S]+?</vt:lpstr>
      <vt:lpstr>\b[\w\.]+@[\w\.]+\b</vt:lpstr>
      <vt:lpstr>(\d)\d*\1</vt:lpstr>
      <vt:lpstr>Find: (\w+)\s(\w+) Replace:\2, \1</vt:lpstr>
      <vt:lpstr>Let’s build something with our tools!</vt:lpstr>
      <vt:lpstr>universal terms</vt:lpstr>
      <vt:lpstr>strings</vt:lpstr>
      <vt:lpstr>arrays</vt:lpstr>
      <vt:lpstr>objects</vt:lpstr>
      <vt:lpstr>The pizza object</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keepin’ it regular:</dc:title>
  <dc:creator>Frederick B Biggers</dc:creator>
  <cp:lastModifiedBy>Frederick B Biggers</cp:lastModifiedBy>
  <cp:revision>28</cp:revision>
  <dcterms:created xsi:type="dcterms:W3CDTF">2017-09-26T11:58:06Z</dcterms:created>
  <dcterms:modified xsi:type="dcterms:W3CDTF">2018-08-16T02:23:20Z</dcterms:modified>
</cp:coreProperties>
</file>