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7" r:id="rId3"/>
    <p:sldId id="259" r:id="rId4"/>
    <p:sldId id="298" r:id="rId5"/>
    <p:sldId id="299" r:id="rId6"/>
    <p:sldId id="304" r:id="rId7"/>
    <p:sldId id="269" r:id="rId8"/>
    <p:sldId id="300" r:id="rId9"/>
    <p:sldId id="301" r:id="rId10"/>
    <p:sldId id="302" r:id="rId11"/>
    <p:sldId id="303" r:id="rId12"/>
    <p:sldId id="305" r:id="rId13"/>
    <p:sldId id="261" r:id="rId14"/>
    <p:sldId id="258" r:id="rId15"/>
    <p:sldId id="260" r:id="rId16"/>
  </p:sldIdLst>
  <p:sldSz cx="9144000" cy="5143500" type="screen16x9"/>
  <p:notesSz cx="6858000" cy="9144000"/>
  <p:embeddedFontLst>
    <p:embeddedFont>
      <p:font typeface="Advent Pro SemiBold" pitchFamily="2" charset="77"/>
      <p:regular r:id="rId18"/>
      <p:bold r:id="rId19"/>
      <p:italic r:id="rId20"/>
      <p:boldItalic r:id="rId21"/>
    </p:embeddedFont>
    <p:embeddedFont>
      <p:font typeface="Fira Sans Condensed Medium" panose="020F0502020204030204" pitchFamily="34" charset="0"/>
      <p:regular r:id="rId22"/>
      <p:bold r:id="rId23"/>
      <p:italic r:id="rId24"/>
      <p:boldItalic r:id="rId25"/>
    </p:embeddedFont>
    <p:embeddedFont>
      <p:font typeface="Fira Sans Extra Condensed Medium" panose="020B0603050000020004" pitchFamily="34" charset="0"/>
      <p:regular r:id="rId26"/>
      <p:bold r:id="rId27"/>
      <p:italic r:id="rId28"/>
      <p:boldItalic r:id="rId29"/>
    </p:embeddedFont>
    <p:embeddedFont>
      <p:font typeface="Livvic Light" panose="020F0302020204030204" pitchFamily="34" charset="0"/>
      <p:regular r:id="rId30"/>
      <p:italic r:id="rId31"/>
    </p:embeddedFont>
    <p:embeddedFont>
      <p:font typeface="Maven Pro" pitchFamily="2" charset="77"/>
      <p:regular r:id="rId32"/>
      <p:bold r:id="rId33"/>
    </p:embeddedFont>
    <p:embeddedFont>
      <p:font typeface="Nunito Light" panose="020F0302020204030204" pitchFamily="34" charset="0"/>
      <p:regular r:id="rId34"/>
      <p:italic r:id="rId35"/>
    </p:embeddedFont>
    <p:embeddedFont>
      <p:font typeface="Share Tech" pitchFamily="2" charset="77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F4E5E9-CED3-4A87-8C90-6B8E253A2979}">
  <a:tblStyle styleId="{74F4E5E9-CED3-4A87-8C90-6B8E253A29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8"/>
    <p:restoredTop sz="94640"/>
  </p:normalViewPr>
  <p:slideViewPr>
    <p:cSldViewPr snapToGrid="0">
      <p:cViewPr varScale="1">
        <p:scale>
          <a:sx n="142" d="100"/>
          <a:sy n="142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909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94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144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41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64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21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3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72200" y="3118872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Zoe Brown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197470" y="1054849"/>
            <a:ext cx="655006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WICSE </a:t>
            </a:r>
            <a:r>
              <a:rPr lang="en" dirty="0">
                <a:solidFill>
                  <a:schemeClr val="accent2"/>
                </a:solidFill>
              </a:rPr>
              <a:t>SHADOWING</a:t>
            </a:r>
            <a:r>
              <a:rPr lang="en" dirty="0"/>
              <a:t> MIDTERM PRESENTATION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4D32795-B36A-141D-1B5F-EF103A8A4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75" y="3690669"/>
            <a:ext cx="1317073" cy="1317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043C9D-29F6-6D22-1A67-08BD5CFE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409" y="1297164"/>
            <a:ext cx="926301" cy="9263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NEPTUNE</a:t>
            </a:r>
            <a:endParaRPr sz="180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JUPITER</a:t>
            </a:r>
            <a:endParaRPr sz="1800"/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Set up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Syncing</a:t>
            </a:r>
            <a:endParaRPr sz="2400" dirty="0">
              <a:solidFill>
                <a:schemeClr val="accent4"/>
              </a:solidFill>
            </a:endParaRPr>
          </a:p>
        </p:txBody>
      </p:sp>
      <p:grpSp>
        <p:nvGrpSpPr>
          <p:cNvPr id="52" name="Google Shape;528;p28">
            <a:extLst>
              <a:ext uri="{FF2B5EF4-FFF2-40B4-BE49-F238E27FC236}">
                <a16:creationId xmlns:a16="http://schemas.microsoft.com/office/drawing/2014/main" id="{EEB18D63-8FA3-1E98-A55B-6FB9F8E75216}"/>
              </a:ext>
            </a:extLst>
          </p:cNvPr>
          <p:cNvGrpSpPr/>
          <p:nvPr/>
        </p:nvGrpSpPr>
        <p:grpSpPr>
          <a:xfrm>
            <a:off x="5815972" y="-341376"/>
            <a:ext cx="2291257" cy="2922300"/>
            <a:chOff x="4882900" y="-64350"/>
            <a:chExt cx="2493750" cy="2922300"/>
          </a:xfrm>
        </p:grpSpPr>
        <p:sp>
          <p:nvSpPr>
            <p:cNvPr id="53" name="Google Shape;529;p28">
              <a:extLst>
                <a:ext uri="{FF2B5EF4-FFF2-40B4-BE49-F238E27FC236}">
                  <a16:creationId xmlns:a16="http://schemas.microsoft.com/office/drawing/2014/main" id="{2FA49CD4-0747-D202-7A56-4F2BFD65FF5D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0;p28">
              <a:extLst>
                <a:ext uri="{FF2B5EF4-FFF2-40B4-BE49-F238E27FC236}">
                  <a16:creationId xmlns:a16="http://schemas.microsoft.com/office/drawing/2014/main" id="{BC15FD27-4362-47C0-74EF-3452498D0ACA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1;p28">
              <a:extLst>
                <a:ext uri="{FF2B5EF4-FFF2-40B4-BE49-F238E27FC236}">
                  <a16:creationId xmlns:a16="http://schemas.microsoft.com/office/drawing/2014/main" id="{D24BD23A-E9D0-D49D-7230-F7775F77F213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2;p28">
              <a:extLst>
                <a:ext uri="{FF2B5EF4-FFF2-40B4-BE49-F238E27FC236}">
                  <a16:creationId xmlns:a16="http://schemas.microsoft.com/office/drawing/2014/main" id="{8FBB08F8-B3EF-D2DE-9E43-2749DB8F581C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33;p28">
              <a:extLst>
                <a:ext uri="{FF2B5EF4-FFF2-40B4-BE49-F238E27FC236}">
                  <a16:creationId xmlns:a16="http://schemas.microsoft.com/office/drawing/2014/main" id="{7E34DF78-9930-FCA4-2826-835B064138A0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543CF31-19EF-ACF2-0F40-28A094D923A4}"/>
              </a:ext>
            </a:extLst>
          </p:cNvPr>
          <p:cNvSpPr/>
          <p:nvPr/>
        </p:nvSpPr>
        <p:spPr>
          <a:xfrm>
            <a:off x="2982675" y="1223088"/>
            <a:ext cx="5409992" cy="321398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oogle Shape;508;p28">
            <a:extLst>
              <a:ext uri="{FF2B5EF4-FFF2-40B4-BE49-F238E27FC236}">
                <a16:creationId xmlns:a16="http://schemas.microsoft.com/office/drawing/2014/main" id="{CC4DCB86-5441-F9CA-6227-751335E3BA19}"/>
              </a:ext>
            </a:extLst>
          </p:cNvPr>
          <p:cNvGrpSpPr/>
          <p:nvPr/>
        </p:nvGrpSpPr>
        <p:grpSpPr>
          <a:xfrm>
            <a:off x="2369607" y="1215706"/>
            <a:ext cx="5953835" cy="3213988"/>
            <a:chOff x="2501950" y="1507050"/>
            <a:chExt cx="2392350" cy="2696525"/>
          </a:xfrm>
        </p:grpSpPr>
        <p:sp>
          <p:nvSpPr>
            <p:cNvPr id="33" name="Google Shape;509;p28">
              <a:extLst>
                <a:ext uri="{FF2B5EF4-FFF2-40B4-BE49-F238E27FC236}">
                  <a16:creationId xmlns:a16="http://schemas.microsoft.com/office/drawing/2014/main" id="{FC1B92AF-E66B-938F-D2AA-9DA80374E5E3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0;p28">
              <a:extLst>
                <a:ext uri="{FF2B5EF4-FFF2-40B4-BE49-F238E27FC236}">
                  <a16:creationId xmlns:a16="http://schemas.microsoft.com/office/drawing/2014/main" id="{FF64B6EF-D9B4-CFE1-DA6A-AE0CE3C71305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1;p28">
              <a:extLst>
                <a:ext uri="{FF2B5EF4-FFF2-40B4-BE49-F238E27FC236}">
                  <a16:creationId xmlns:a16="http://schemas.microsoft.com/office/drawing/2014/main" id="{40019FBC-9ACE-D157-7E6A-A4D5173CD34C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2;p28">
              <a:extLst>
                <a:ext uri="{FF2B5EF4-FFF2-40B4-BE49-F238E27FC236}">
                  <a16:creationId xmlns:a16="http://schemas.microsoft.com/office/drawing/2014/main" id="{E0BB481A-A1D4-2FDC-5259-B7581E525B19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3;p28">
              <a:extLst>
                <a:ext uri="{FF2B5EF4-FFF2-40B4-BE49-F238E27FC236}">
                  <a16:creationId xmlns:a16="http://schemas.microsoft.com/office/drawing/2014/main" id="{B7A9A512-486E-1007-56C7-955329F729B3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4;p28">
              <a:extLst>
                <a:ext uri="{FF2B5EF4-FFF2-40B4-BE49-F238E27FC236}">
                  <a16:creationId xmlns:a16="http://schemas.microsoft.com/office/drawing/2014/main" id="{12CE118C-A467-AD62-57A4-9354D106F5C8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5;p28">
              <a:extLst>
                <a:ext uri="{FF2B5EF4-FFF2-40B4-BE49-F238E27FC236}">
                  <a16:creationId xmlns:a16="http://schemas.microsoft.com/office/drawing/2014/main" id="{B5D7CB96-A965-56A7-EF6B-8E92BF3A2112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6;p28">
              <a:extLst>
                <a:ext uri="{FF2B5EF4-FFF2-40B4-BE49-F238E27FC236}">
                  <a16:creationId xmlns:a16="http://schemas.microsoft.com/office/drawing/2014/main" id="{C8F190C6-68E0-6072-081C-B9865A7A0BDD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7;p28">
              <a:extLst>
                <a:ext uri="{FF2B5EF4-FFF2-40B4-BE49-F238E27FC236}">
                  <a16:creationId xmlns:a16="http://schemas.microsoft.com/office/drawing/2014/main" id="{EB248E86-95EB-C4A9-68CF-E1CD3137A35F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8;p28">
              <a:extLst>
                <a:ext uri="{FF2B5EF4-FFF2-40B4-BE49-F238E27FC236}">
                  <a16:creationId xmlns:a16="http://schemas.microsoft.com/office/drawing/2014/main" id="{BA4A3067-08D1-017C-F487-6618B4B229A7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9;p28">
              <a:extLst>
                <a:ext uri="{FF2B5EF4-FFF2-40B4-BE49-F238E27FC236}">
                  <a16:creationId xmlns:a16="http://schemas.microsoft.com/office/drawing/2014/main" id="{6434ECBC-CB75-87EE-232C-C812F3996CAF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20;p28">
              <a:extLst>
                <a:ext uri="{FF2B5EF4-FFF2-40B4-BE49-F238E27FC236}">
                  <a16:creationId xmlns:a16="http://schemas.microsoft.com/office/drawing/2014/main" id="{7D682817-F968-42AC-6CC2-917F57E16650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21;p28">
              <a:extLst>
                <a:ext uri="{FF2B5EF4-FFF2-40B4-BE49-F238E27FC236}">
                  <a16:creationId xmlns:a16="http://schemas.microsoft.com/office/drawing/2014/main" id="{5662E59D-6254-7179-ECE5-464C2CB93F31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22;p28">
              <a:extLst>
                <a:ext uri="{FF2B5EF4-FFF2-40B4-BE49-F238E27FC236}">
                  <a16:creationId xmlns:a16="http://schemas.microsoft.com/office/drawing/2014/main" id="{2EA92808-A556-3805-440D-0CD5DCE58D34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23;p28">
              <a:extLst>
                <a:ext uri="{FF2B5EF4-FFF2-40B4-BE49-F238E27FC236}">
                  <a16:creationId xmlns:a16="http://schemas.microsoft.com/office/drawing/2014/main" id="{8F04D167-BA1D-CCB8-E4DF-BA2332915FF1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4;p28">
              <a:extLst>
                <a:ext uri="{FF2B5EF4-FFF2-40B4-BE49-F238E27FC236}">
                  <a16:creationId xmlns:a16="http://schemas.microsoft.com/office/drawing/2014/main" id="{6E5CC354-1F9F-BCEC-C664-9AC07CFF682C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5;p28">
              <a:extLst>
                <a:ext uri="{FF2B5EF4-FFF2-40B4-BE49-F238E27FC236}">
                  <a16:creationId xmlns:a16="http://schemas.microsoft.com/office/drawing/2014/main" id="{F573AD2E-45C1-7B08-86DD-73B4FA052DED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26;p28">
              <a:extLst>
                <a:ext uri="{FF2B5EF4-FFF2-40B4-BE49-F238E27FC236}">
                  <a16:creationId xmlns:a16="http://schemas.microsoft.com/office/drawing/2014/main" id="{2C152A9E-A99E-1E68-E1A2-1D37468617AD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27;p28">
              <a:extLst>
                <a:ext uri="{FF2B5EF4-FFF2-40B4-BE49-F238E27FC236}">
                  <a16:creationId xmlns:a16="http://schemas.microsoft.com/office/drawing/2014/main" id="{7FD6997F-98F3-0411-A5C3-DC5C0233E0AE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" name="Google Shape;506;p28">
            <a:extLst>
              <a:ext uri="{FF2B5EF4-FFF2-40B4-BE49-F238E27FC236}">
                <a16:creationId xmlns:a16="http://schemas.microsoft.com/office/drawing/2014/main" id="{236EAA68-353E-217D-C58F-9D0AEA19713B}"/>
              </a:ext>
            </a:extLst>
          </p:cNvPr>
          <p:cNvSpPr txBox="1">
            <a:spLocks/>
          </p:cNvSpPr>
          <p:nvPr/>
        </p:nvSpPr>
        <p:spPr>
          <a:xfrm>
            <a:off x="3197130" y="1478513"/>
            <a:ext cx="3830467" cy="2688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4" name="Google Shape;506;p28">
            <a:extLst>
              <a:ext uri="{FF2B5EF4-FFF2-40B4-BE49-F238E27FC236}">
                <a16:creationId xmlns:a16="http://schemas.microsoft.com/office/drawing/2014/main" id="{D919C6D5-FBC3-380E-1FFE-05FAA0DE53B8}"/>
              </a:ext>
            </a:extLst>
          </p:cNvPr>
          <p:cNvSpPr txBox="1">
            <a:spLocks/>
          </p:cNvSpPr>
          <p:nvPr/>
        </p:nvSpPr>
        <p:spPr>
          <a:xfrm>
            <a:off x="3248046" y="1519182"/>
            <a:ext cx="3830467" cy="2688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C16FF24-8683-09F8-F369-61CE8FF9E491}"/>
              </a:ext>
            </a:extLst>
          </p:cNvPr>
          <p:cNvSpPr txBox="1"/>
          <p:nvPr/>
        </p:nvSpPr>
        <p:spPr>
          <a:xfrm>
            <a:off x="3384330" y="1552775"/>
            <a:ext cx="4563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CRUD operations for Couchbase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CRUD operations for PostgreSQL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Understanding key-value pairs/tables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Inserting CSV 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1"/>
              </a:solidFill>
              <a:latin typeface="Maven Pro" pitchFamily="2" charset="77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1"/>
              </a:solidFill>
              <a:latin typeface="Maven Pro" pitchFamily="2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CDCDFC-9B99-C0F5-5ECB-533A45C56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grpSp>
        <p:nvGrpSpPr>
          <p:cNvPr id="2" name="Google Shape;1096;p38">
            <a:extLst>
              <a:ext uri="{FF2B5EF4-FFF2-40B4-BE49-F238E27FC236}">
                <a16:creationId xmlns:a16="http://schemas.microsoft.com/office/drawing/2014/main" id="{4BC16F95-1A90-05F3-68DA-274D3EEAC38C}"/>
              </a:ext>
            </a:extLst>
          </p:cNvPr>
          <p:cNvGrpSpPr/>
          <p:nvPr/>
        </p:nvGrpSpPr>
        <p:grpSpPr>
          <a:xfrm>
            <a:off x="1376120" y="2730872"/>
            <a:ext cx="373500" cy="373500"/>
            <a:chOff x="5557850" y="1912500"/>
            <a:chExt cx="373500" cy="373500"/>
          </a:xfrm>
        </p:grpSpPr>
        <p:sp>
          <p:nvSpPr>
            <p:cNvPr id="8" name="Google Shape;1097;p38">
              <a:extLst>
                <a:ext uri="{FF2B5EF4-FFF2-40B4-BE49-F238E27FC236}">
                  <a16:creationId xmlns:a16="http://schemas.microsoft.com/office/drawing/2014/main" id="{CC83E39C-C8E0-ADE1-0B2C-15EBE4A4E596}"/>
                </a:ext>
              </a:extLst>
            </p:cNvPr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98;p38">
              <a:extLst>
                <a:ext uri="{FF2B5EF4-FFF2-40B4-BE49-F238E27FC236}">
                  <a16:creationId xmlns:a16="http://schemas.microsoft.com/office/drawing/2014/main" id="{CC0D5913-CCA5-EBD4-E210-B6BAF929F782}"/>
                </a:ext>
              </a:extLst>
            </p:cNvPr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112;p38">
            <a:extLst>
              <a:ext uri="{FF2B5EF4-FFF2-40B4-BE49-F238E27FC236}">
                <a16:creationId xmlns:a16="http://schemas.microsoft.com/office/drawing/2014/main" id="{150F7001-F22F-F6A3-2D89-37B9CC43EA2A}"/>
              </a:ext>
            </a:extLst>
          </p:cNvPr>
          <p:cNvSpPr txBox="1">
            <a:spLocks/>
          </p:cNvSpPr>
          <p:nvPr/>
        </p:nvSpPr>
        <p:spPr>
          <a:xfrm>
            <a:off x="928062" y="3281996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>
                <a:solidFill>
                  <a:schemeClr val="accent3"/>
                </a:solidFill>
              </a:rPr>
              <a:t>Learning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2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NEPTUNE</a:t>
            </a:r>
            <a:endParaRPr sz="180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JUPITER</a:t>
            </a:r>
            <a:endParaRPr sz="1800"/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Set up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Syncing</a:t>
            </a:r>
            <a:endParaRPr sz="2400" dirty="0">
              <a:solidFill>
                <a:schemeClr val="accent4"/>
              </a:solidFill>
            </a:endParaRPr>
          </a:p>
        </p:txBody>
      </p:sp>
      <p:grpSp>
        <p:nvGrpSpPr>
          <p:cNvPr id="52" name="Google Shape;528;p28">
            <a:extLst>
              <a:ext uri="{FF2B5EF4-FFF2-40B4-BE49-F238E27FC236}">
                <a16:creationId xmlns:a16="http://schemas.microsoft.com/office/drawing/2014/main" id="{EEB18D63-8FA3-1E98-A55B-6FB9F8E75216}"/>
              </a:ext>
            </a:extLst>
          </p:cNvPr>
          <p:cNvGrpSpPr/>
          <p:nvPr/>
        </p:nvGrpSpPr>
        <p:grpSpPr>
          <a:xfrm>
            <a:off x="5815972" y="-341376"/>
            <a:ext cx="2291257" cy="2922300"/>
            <a:chOff x="4882900" y="-64350"/>
            <a:chExt cx="2493750" cy="2922300"/>
          </a:xfrm>
        </p:grpSpPr>
        <p:sp>
          <p:nvSpPr>
            <p:cNvPr id="53" name="Google Shape;529;p28">
              <a:extLst>
                <a:ext uri="{FF2B5EF4-FFF2-40B4-BE49-F238E27FC236}">
                  <a16:creationId xmlns:a16="http://schemas.microsoft.com/office/drawing/2014/main" id="{2FA49CD4-0747-D202-7A56-4F2BFD65FF5D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0;p28">
              <a:extLst>
                <a:ext uri="{FF2B5EF4-FFF2-40B4-BE49-F238E27FC236}">
                  <a16:creationId xmlns:a16="http://schemas.microsoft.com/office/drawing/2014/main" id="{BC15FD27-4362-47C0-74EF-3452498D0ACA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1;p28">
              <a:extLst>
                <a:ext uri="{FF2B5EF4-FFF2-40B4-BE49-F238E27FC236}">
                  <a16:creationId xmlns:a16="http://schemas.microsoft.com/office/drawing/2014/main" id="{D24BD23A-E9D0-D49D-7230-F7775F77F213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2;p28">
              <a:extLst>
                <a:ext uri="{FF2B5EF4-FFF2-40B4-BE49-F238E27FC236}">
                  <a16:creationId xmlns:a16="http://schemas.microsoft.com/office/drawing/2014/main" id="{8FBB08F8-B3EF-D2DE-9E43-2749DB8F581C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33;p28">
              <a:extLst>
                <a:ext uri="{FF2B5EF4-FFF2-40B4-BE49-F238E27FC236}">
                  <a16:creationId xmlns:a16="http://schemas.microsoft.com/office/drawing/2014/main" id="{7E34DF78-9930-FCA4-2826-835B064138A0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543CF31-19EF-ACF2-0F40-28A094D923A4}"/>
              </a:ext>
            </a:extLst>
          </p:cNvPr>
          <p:cNvSpPr/>
          <p:nvPr/>
        </p:nvSpPr>
        <p:spPr>
          <a:xfrm>
            <a:off x="2982675" y="1223088"/>
            <a:ext cx="5409992" cy="321398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oogle Shape;508;p28">
            <a:extLst>
              <a:ext uri="{FF2B5EF4-FFF2-40B4-BE49-F238E27FC236}">
                <a16:creationId xmlns:a16="http://schemas.microsoft.com/office/drawing/2014/main" id="{CC4DCB86-5441-F9CA-6227-751335E3BA19}"/>
              </a:ext>
            </a:extLst>
          </p:cNvPr>
          <p:cNvGrpSpPr/>
          <p:nvPr/>
        </p:nvGrpSpPr>
        <p:grpSpPr>
          <a:xfrm>
            <a:off x="2369607" y="1215706"/>
            <a:ext cx="5953835" cy="3213988"/>
            <a:chOff x="2501950" y="1507050"/>
            <a:chExt cx="2392350" cy="2696525"/>
          </a:xfrm>
        </p:grpSpPr>
        <p:sp>
          <p:nvSpPr>
            <p:cNvPr id="33" name="Google Shape;509;p28">
              <a:extLst>
                <a:ext uri="{FF2B5EF4-FFF2-40B4-BE49-F238E27FC236}">
                  <a16:creationId xmlns:a16="http://schemas.microsoft.com/office/drawing/2014/main" id="{FC1B92AF-E66B-938F-D2AA-9DA80374E5E3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0;p28">
              <a:extLst>
                <a:ext uri="{FF2B5EF4-FFF2-40B4-BE49-F238E27FC236}">
                  <a16:creationId xmlns:a16="http://schemas.microsoft.com/office/drawing/2014/main" id="{FF64B6EF-D9B4-CFE1-DA6A-AE0CE3C71305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1;p28">
              <a:extLst>
                <a:ext uri="{FF2B5EF4-FFF2-40B4-BE49-F238E27FC236}">
                  <a16:creationId xmlns:a16="http://schemas.microsoft.com/office/drawing/2014/main" id="{40019FBC-9ACE-D157-7E6A-A4D5173CD34C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2;p28">
              <a:extLst>
                <a:ext uri="{FF2B5EF4-FFF2-40B4-BE49-F238E27FC236}">
                  <a16:creationId xmlns:a16="http://schemas.microsoft.com/office/drawing/2014/main" id="{E0BB481A-A1D4-2FDC-5259-B7581E525B19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3;p28">
              <a:extLst>
                <a:ext uri="{FF2B5EF4-FFF2-40B4-BE49-F238E27FC236}">
                  <a16:creationId xmlns:a16="http://schemas.microsoft.com/office/drawing/2014/main" id="{B7A9A512-486E-1007-56C7-955329F729B3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4;p28">
              <a:extLst>
                <a:ext uri="{FF2B5EF4-FFF2-40B4-BE49-F238E27FC236}">
                  <a16:creationId xmlns:a16="http://schemas.microsoft.com/office/drawing/2014/main" id="{12CE118C-A467-AD62-57A4-9354D106F5C8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5;p28">
              <a:extLst>
                <a:ext uri="{FF2B5EF4-FFF2-40B4-BE49-F238E27FC236}">
                  <a16:creationId xmlns:a16="http://schemas.microsoft.com/office/drawing/2014/main" id="{B5D7CB96-A965-56A7-EF6B-8E92BF3A2112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6;p28">
              <a:extLst>
                <a:ext uri="{FF2B5EF4-FFF2-40B4-BE49-F238E27FC236}">
                  <a16:creationId xmlns:a16="http://schemas.microsoft.com/office/drawing/2014/main" id="{C8F190C6-68E0-6072-081C-B9865A7A0BDD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7;p28">
              <a:extLst>
                <a:ext uri="{FF2B5EF4-FFF2-40B4-BE49-F238E27FC236}">
                  <a16:creationId xmlns:a16="http://schemas.microsoft.com/office/drawing/2014/main" id="{EB248E86-95EB-C4A9-68CF-E1CD3137A35F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8;p28">
              <a:extLst>
                <a:ext uri="{FF2B5EF4-FFF2-40B4-BE49-F238E27FC236}">
                  <a16:creationId xmlns:a16="http://schemas.microsoft.com/office/drawing/2014/main" id="{BA4A3067-08D1-017C-F487-6618B4B229A7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9;p28">
              <a:extLst>
                <a:ext uri="{FF2B5EF4-FFF2-40B4-BE49-F238E27FC236}">
                  <a16:creationId xmlns:a16="http://schemas.microsoft.com/office/drawing/2014/main" id="{6434ECBC-CB75-87EE-232C-C812F3996CAF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20;p28">
              <a:extLst>
                <a:ext uri="{FF2B5EF4-FFF2-40B4-BE49-F238E27FC236}">
                  <a16:creationId xmlns:a16="http://schemas.microsoft.com/office/drawing/2014/main" id="{7D682817-F968-42AC-6CC2-917F57E16650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21;p28">
              <a:extLst>
                <a:ext uri="{FF2B5EF4-FFF2-40B4-BE49-F238E27FC236}">
                  <a16:creationId xmlns:a16="http://schemas.microsoft.com/office/drawing/2014/main" id="{5662E59D-6254-7179-ECE5-464C2CB93F31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22;p28">
              <a:extLst>
                <a:ext uri="{FF2B5EF4-FFF2-40B4-BE49-F238E27FC236}">
                  <a16:creationId xmlns:a16="http://schemas.microsoft.com/office/drawing/2014/main" id="{2EA92808-A556-3805-440D-0CD5DCE58D34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23;p28">
              <a:extLst>
                <a:ext uri="{FF2B5EF4-FFF2-40B4-BE49-F238E27FC236}">
                  <a16:creationId xmlns:a16="http://schemas.microsoft.com/office/drawing/2014/main" id="{8F04D167-BA1D-CCB8-E4DF-BA2332915FF1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4;p28">
              <a:extLst>
                <a:ext uri="{FF2B5EF4-FFF2-40B4-BE49-F238E27FC236}">
                  <a16:creationId xmlns:a16="http://schemas.microsoft.com/office/drawing/2014/main" id="{6E5CC354-1F9F-BCEC-C664-9AC07CFF682C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5;p28">
              <a:extLst>
                <a:ext uri="{FF2B5EF4-FFF2-40B4-BE49-F238E27FC236}">
                  <a16:creationId xmlns:a16="http://schemas.microsoft.com/office/drawing/2014/main" id="{F573AD2E-45C1-7B08-86DD-73B4FA052DED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26;p28">
              <a:extLst>
                <a:ext uri="{FF2B5EF4-FFF2-40B4-BE49-F238E27FC236}">
                  <a16:creationId xmlns:a16="http://schemas.microsoft.com/office/drawing/2014/main" id="{2C152A9E-A99E-1E68-E1A2-1D37468617AD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27;p28">
              <a:extLst>
                <a:ext uri="{FF2B5EF4-FFF2-40B4-BE49-F238E27FC236}">
                  <a16:creationId xmlns:a16="http://schemas.microsoft.com/office/drawing/2014/main" id="{7FD6997F-98F3-0411-A5C3-DC5C0233E0AE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" name="Google Shape;506;p28">
            <a:extLst>
              <a:ext uri="{FF2B5EF4-FFF2-40B4-BE49-F238E27FC236}">
                <a16:creationId xmlns:a16="http://schemas.microsoft.com/office/drawing/2014/main" id="{236EAA68-353E-217D-C58F-9D0AEA19713B}"/>
              </a:ext>
            </a:extLst>
          </p:cNvPr>
          <p:cNvSpPr txBox="1">
            <a:spLocks/>
          </p:cNvSpPr>
          <p:nvPr/>
        </p:nvSpPr>
        <p:spPr>
          <a:xfrm>
            <a:off x="3197130" y="1478513"/>
            <a:ext cx="3830467" cy="2688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4" name="Google Shape;506;p28">
            <a:extLst>
              <a:ext uri="{FF2B5EF4-FFF2-40B4-BE49-F238E27FC236}">
                <a16:creationId xmlns:a16="http://schemas.microsoft.com/office/drawing/2014/main" id="{D919C6D5-FBC3-380E-1FFE-05FAA0DE53B8}"/>
              </a:ext>
            </a:extLst>
          </p:cNvPr>
          <p:cNvSpPr txBox="1">
            <a:spLocks/>
          </p:cNvSpPr>
          <p:nvPr/>
        </p:nvSpPr>
        <p:spPr>
          <a:xfrm>
            <a:off x="3248046" y="1519182"/>
            <a:ext cx="3830467" cy="2688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C16FF24-8683-09F8-F369-61CE8FF9E491}"/>
              </a:ext>
            </a:extLst>
          </p:cNvPr>
          <p:cNvSpPr txBox="1"/>
          <p:nvPr/>
        </p:nvSpPr>
        <p:spPr>
          <a:xfrm>
            <a:off x="3384330" y="1552775"/>
            <a:ext cx="4563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Push to CB and PG separately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Push to non-relational first then cascade to relation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Push to relation first then cascade to non relational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1"/>
              </a:solidFill>
              <a:latin typeface="Maven Pro" pitchFamily="2" charset="77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1"/>
              </a:solidFill>
              <a:latin typeface="Maven Pro" pitchFamily="2" charset="77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1"/>
              </a:solidFill>
              <a:latin typeface="Maven Pro" pitchFamily="2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CDCDFC-9B99-C0F5-5ECB-533A45C56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grpSp>
        <p:nvGrpSpPr>
          <p:cNvPr id="4" name="Google Shape;1099;p38">
            <a:extLst>
              <a:ext uri="{FF2B5EF4-FFF2-40B4-BE49-F238E27FC236}">
                <a16:creationId xmlns:a16="http://schemas.microsoft.com/office/drawing/2014/main" id="{4586C312-0843-68CF-16C5-8ED9CC420298}"/>
              </a:ext>
            </a:extLst>
          </p:cNvPr>
          <p:cNvGrpSpPr/>
          <p:nvPr/>
        </p:nvGrpSpPr>
        <p:grpSpPr>
          <a:xfrm>
            <a:off x="1371671" y="2731350"/>
            <a:ext cx="373500" cy="373500"/>
            <a:chOff x="7457825" y="1912500"/>
            <a:chExt cx="373500" cy="373500"/>
          </a:xfrm>
        </p:grpSpPr>
        <p:sp>
          <p:nvSpPr>
            <p:cNvPr id="5" name="Google Shape;1100;p38">
              <a:extLst>
                <a:ext uri="{FF2B5EF4-FFF2-40B4-BE49-F238E27FC236}">
                  <a16:creationId xmlns:a16="http://schemas.microsoft.com/office/drawing/2014/main" id="{E2624DB3-63C5-B9B5-E38C-A49E852717A1}"/>
                </a:ext>
              </a:extLst>
            </p:cNvPr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1;p38">
              <a:extLst>
                <a:ext uri="{FF2B5EF4-FFF2-40B4-BE49-F238E27FC236}">
                  <a16:creationId xmlns:a16="http://schemas.microsoft.com/office/drawing/2014/main" id="{429100F9-906B-DA66-D1F2-FC324B949FB0}"/>
                </a:ext>
              </a:extLst>
            </p:cNvPr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113;p38">
            <a:extLst>
              <a:ext uri="{FF2B5EF4-FFF2-40B4-BE49-F238E27FC236}">
                <a16:creationId xmlns:a16="http://schemas.microsoft.com/office/drawing/2014/main" id="{B0F0676D-0790-981C-B1C6-33FF85190911}"/>
              </a:ext>
            </a:extLst>
          </p:cNvPr>
          <p:cNvSpPr txBox="1">
            <a:spLocks/>
          </p:cNvSpPr>
          <p:nvPr/>
        </p:nvSpPr>
        <p:spPr>
          <a:xfrm>
            <a:off x="935845" y="3307101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>
                <a:solidFill>
                  <a:schemeClr val="accent4"/>
                </a:solidFill>
              </a:rPr>
              <a:t>Syncing</a:t>
            </a:r>
          </a:p>
        </p:txBody>
      </p:sp>
    </p:spTree>
    <p:extLst>
      <p:ext uri="{BB962C8B-B14F-4D97-AF65-F5344CB8AC3E}">
        <p14:creationId xmlns:p14="http://schemas.microsoft.com/office/powerpoint/2010/main" val="258408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9C68-AB06-FDC6-DA34-B8EA0D82F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Development Status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8D86FAB3-8AF1-4DB4-0399-5F2FF9C8D8DA}"/>
              </a:ext>
            </a:extLst>
          </p:cNvPr>
          <p:cNvSpPr txBox="1">
            <a:spLocks/>
          </p:cNvSpPr>
          <p:nvPr/>
        </p:nvSpPr>
        <p:spPr>
          <a:xfrm>
            <a:off x="618824" y="1679175"/>
            <a:ext cx="7660203" cy="2090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New understanding and appreciation of industry tools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New interest in database techniques and intricacies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Baseline knowledge increase due to research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6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SETUP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STARTING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Balancing work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time using databases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Lots of configurations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tools/information do </a:t>
            </a:r>
            <a:r>
              <a:rPr lang="en-US" dirty="0"/>
              <a:t>I</a:t>
            </a:r>
            <a:r>
              <a:rPr lang="en" dirty="0"/>
              <a:t> need?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</a:t>
            </a:r>
            <a:endParaRPr dirty="0"/>
          </a:p>
        </p:txBody>
      </p:sp>
      <p:cxnSp>
        <p:nvCxnSpPr>
          <p:cNvPr id="613" name="Google Shape;613;p30"/>
          <p:cNvCxnSpPr>
            <a:cxnSpLocks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cxnSpLocks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223D11C-5D32-1889-6AE2-4CE9FD87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258" y="2914187"/>
            <a:ext cx="1142880" cy="1142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6153E6-7687-6BC4-2C0D-65C1DA4E9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949" y="1436950"/>
            <a:ext cx="1148467" cy="1148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20AC8F-705A-D582-04ED-697E02693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534" y="1525580"/>
            <a:ext cx="939186" cy="939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AA268-E376-AD06-AE37-23CA8991E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217" y="2885980"/>
            <a:ext cx="1129213" cy="11292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1649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and Optimize  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Max latency goal of 500ms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Setup front-end (</a:t>
            </a:r>
            <a:r>
              <a:rPr lang="en" dirty="0" err="1"/>
              <a:t>Vue.js</a:t>
            </a:r>
            <a:r>
              <a:rPr lang="en" dirty="0"/>
              <a:t>)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ways to deal with latency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Kafka Connect?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app to do the push and insert data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Plans/Goals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3187083" y="2127542"/>
            <a:ext cx="2769834" cy="888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you!</a:t>
            </a:r>
            <a:endParaRPr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/>
              <a:t>Mentor: Karina Alverez Silverstein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/>
              <a:t>Year: 3</a:t>
            </a:r>
            <a:r>
              <a:rPr lang="en-US" sz="1600" baseline="30000" dirty="0"/>
              <a:t>rd</a:t>
            </a:r>
            <a:r>
              <a:rPr lang="en-US" sz="1600" dirty="0"/>
              <a:t> year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/>
              <a:t>Major: Computer Science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/>
              <a:t>Minor: Digital Arts and Science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4"/>
            <a:ext cx="3623052" cy="2390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sync data between a non-relational database and a relational database with as little time complexity as possible to be highly performant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A6584DA-CAF6-B0F9-DAF7-8541F150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450" y="1401268"/>
            <a:ext cx="2390416" cy="23904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4"/>
            <a:ext cx="3623052" cy="2688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methods / techniques to sync 2 different data stores: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Real time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0% data loss in replication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Balance and control measures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D9A5AED-6D6B-D6EE-AF0C-B63ADECB0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320" y="1308553"/>
            <a:ext cx="2497885" cy="24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4" y="1679174"/>
            <a:ext cx="3830467" cy="2688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Couchbase (Non-relational DB)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PostgreSQL (Relational DB)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Python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Vue.js</a:t>
            </a:r>
            <a:endParaRPr lang="en-US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35D50A7-296F-FC31-D56E-A560B2A8C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35" y="1782728"/>
            <a:ext cx="870168" cy="870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D6CD7-58D3-CC1F-FF26-01F399A68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735" y="2783141"/>
            <a:ext cx="939725" cy="939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93D3E0-51D2-9274-2262-E211BAE92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11" y="1771115"/>
            <a:ext cx="881781" cy="881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702BD-D497-75B1-6E38-27470555C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584" y="29167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7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A930A-8F2D-1CF9-3F91-A071F369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7660203" cy="2090100"/>
          </a:xfrm>
        </p:spPr>
        <p:txBody>
          <a:bodyPr/>
          <a:lstStyle/>
          <a:p>
            <a:r>
              <a:rPr lang="en-US" dirty="0"/>
              <a:t>No previous knowledge of databases (at  all)</a:t>
            </a:r>
          </a:p>
          <a:p>
            <a:r>
              <a:rPr lang="en-US" dirty="0"/>
              <a:t>No previous knowledge of industry implementation techniques</a:t>
            </a:r>
          </a:p>
          <a:p>
            <a:r>
              <a:rPr lang="en-US" dirty="0"/>
              <a:t>Very little web-development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81686-982C-7434-1492-A58310F2D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 Experience</a:t>
            </a:r>
          </a:p>
        </p:txBody>
      </p:sp>
    </p:spTree>
    <p:extLst>
      <p:ext uri="{BB962C8B-B14F-4D97-AF65-F5344CB8AC3E}">
        <p14:creationId xmlns:p14="http://schemas.microsoft.com/office/powerpoint/2010/main" val="145576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 Weeks</a:t>
            </a:r>
            <a:endParaRPr sz="18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 weeks</a:t>
            </a:r>
            <a:endParaRPr sz="18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 week</a:t>
            </a:r>
            <a:endParaRPr sz="18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 weeks</a:t>
            </a:r>
            <a:endParaRPr sz="18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Research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Set up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3"/>
                </a:solidFill>
              </a:rPr>
              <a:t>Learning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Syncing</a:t>
            </a:r>
            <a:endParaRPr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NEPTUNE</a:t>
            </a:r>
            <a:endParaRPr sz="180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JUPITER</a:t>
            </a:r>
            <a:endParaRPr sz="180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Research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Set up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Syncing</a:t>
            </a:r>
            <a:endParaRPr sz="2400" dirty="0">
              <a:solidFill>
                <a:schemeClr val="accent4"/>
              </a:solidFill>
            </a:endParaRPr>
          </a:p>
        </p:txBody>
      </p:sp>
      <p:grpSp>
        <p:nvGrpSpPr>
          <p:cNvPr id="52" name="Google Shape;528;p28">
            <a:extLst>
              <a:ext uri="{FF2B5EF4-FFF2-40B4-BE49-F238E27FC236}">
                <a16:creationId xmlns:a16="http://schemas.microsoft.com/office/drawing/2014/main" id="{EEB18D63-8FA3-1E98-A55B-6FB9F8E75216}"/>
              </a:ext>
            </a:extLst>
          </p:cNvPr>
          <p:cNvGrpSpPr/>
          <p:nvPr/>
        </p:nvGrpSpPr>
        <p:grpSpPr>
          <a:xfrm>
            <a:off x="5815972" y="-341376"/>
            <a:ext cx="2291257" cy="2922300"/>
            <a:chOff x="4882900" y="-64350"/>
            <a:chExt cx="2493750" cy="2922300"/>
          </a:xfrm>
        </p:grpSpPr>
        <p:sp>
          <p:nvSpPr>
            <p:cNvPr id="53" name="Google Shape;529;p28">
              <a:extLst>
                <a:ext uri="{FF2B5EF4-FFF2-40B4-BE49-F238E27FC236}">
                  <a16:creationId xmlns:a16="http://schemas.microsoft.com/office/drawing/2014/main" id="{2FA49CD4-0747-D202-7A56-4F2BFD65FF5D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0;p28">
              <a:extLst>
                <a:ext uri="{FF2B5EF4-FFF2-40B4-BE49-F238E27FC236}">
                  <a16:creationId xmlns:a16="http://schemas.microsoft.com/office/drawing/2014/main" id="{BC15FD27-4362-47C0-74EF-3452498D0ACA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1;p28">
              <a:extLst>
                <a:ext uri="{FF2B5EF4-FFF2-40B4-BE49-F238E27FC236}">
                  <a16:creationId xmlns:a16="http://schemas.microsoft.com/office/drawing/2014/main" id="{D24BD23A-E9D0-D49D-7230-F7775F77F213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2;p28">
              <a:extLst>
                <a:ext uri="{FF2B5EF4-FFF2-40B4-BE49-F238E27FC236}">
                  <a16:creationId xmlns:a16="http://schemas.microsoft.com/office/drawing/2014/main" id="{8FBB08F8-B3EF-D2DE-9E43-2749DB8F581C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33;p28">
              <a:extLst>
                <a:ext uri="{FF2B5EF4-FFF2-40B4-BE49-F238E27FC236}">
                  <a16:creationId xmlns:a16="http://schemas.microsoft.com/office/drawing/2014/main" id="{7E34DF78-9930-FCA4-2826-835B064138A0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543CF31-19EF-ACF2-0F40-28A094D923A4}"/>
              </a:ext>
            </a:extLst>
          </p:cNvPr>
          <p:cNvSpPr/>
          <p:nvPr/>
        </p:nvSpPr>
        <p:spPr>
          <a:xfrm>
            <a:off x="2982675" y="1223088"/>
            <a:ext cx="5409992" cy="321398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oogle Shape;508;p28">
            <a:extLst>
              <a:ext uri="{FF2B5EF4-FFF2-40B4-BE49-F238E27FC236}">
                <a16:creationId xmlns:a16="http://schemas.microsoft.com/office/drawing/2014/main" id="{CC4DCB86-5441-F9CA-6227-751335E3BA19}"/>
              </a:ext>
            </a:extLst>
          </p:cNvPr>
          <p:cNvGrpSpPr/>
          <p:nvPr/>
        </p:nvGrpSpPr>
        <p:grpSpPr>
          <a:xfrm>
            <a:off x="2369607" y="1215706"/>
            <a:ext cx="5953835" cy="3213988"/>
            <a:chOff x="2501950" y="1507050"/>
            <a:chExt cx="2392350" cy="2696525"/>
          </a:xfrm>
        </p:grpSpPr>
        <p:sp>
          <p:nvSpPr>
            <p:cNvPr id="33" name="Google Shape;509;p28">
              <a:extLst>
                <a:ext uri="{FF2B5EF4-FFF2-40B4-BE49-F238E27FC236}">
                  <a16:creationId xmlns:a16="http://schemas.microsoft.com/office/drawing/2014/main" id="{FC1B92AF-E66B-938F-D2AA-9DA80374E5E3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0;p28">
              <a:extLst>
                <a:ext uri="{FF2B5EF4-FFF2-40B4-BE49-F238E27FC236}">
                  <a16:creationId xmlns:a16="http://schemas.microsoft.com/office/drawing/2014/main" id="{FF64B6EF-D9B4-CFE1-DA6A-AE0CE3C71305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1;p28">
              <a:extLst>
                <a:ext uri="{FF2B5EF4-FFF2-40B4-BE49-F238E27FC236}">
                  <a16:creationId xmlns:a16="http://schemas.microsoft.com/office/drawing/2014/main" id="{40019FBC-9ACE-D157-7E6A-A4D5173CD34C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2;p28">
              <a:extLst>
                <a:ext uri="{FF2B5EF4-FFF2-40B4-BE49-F238E27FC236}">
                  <a16:creationId xmlns:a16="http://schemas.microsoft.com/office/drawing/2014/main" id="{E0BB481A-A1D4-2FDC-5259-B7581E525B19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3;p28">
              <a:extLst>
                <a:ext uri="{FF2B5EF4-FFF2-40B4-BE49-F238E27FC236}">
                  <a16:creationId xmlns:a16="http://schemas.microsoft.com/office/drawing/2014/main" id="{B7A9A512-486E-1007-56C7-955329F729B3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4;p28">
              <a:extLst>
                <a:ext uri="{FF2B5EF4-FFF2-40B4-BE49-F238E27FC236}">
                  <a16:creationId xmlns:a16="http://schemas.microsoft.com/office/drawing/2014/main" id="{12CE118C-A467-AD62-57A4-9354D106F5C8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5;p28">
              <a:extLst>
                <a:ext uri="{FF2B5EF4-FFF2-40B4-BE49-F238E27FC236}">
                  <a16:creationId xmlns:a16="http://schemas.microsoft.com/office/drawing/2014/main" id="{B5D7CB96-A965-56A7-EF6B-8E92BF3A2112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6;p28">
              <a:extLst>
                <a:ext uri="{FF2B5EF4-FFF2-40B4-BE49-F238E27FC236}">
                  <a16:creationId xmlns:a16="http://schemas.microsoft.com/office/drawing/2014/main" id="{C8F190C6-68E0-6072-081C-B9865A7A0BDD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7;p28">
              <a:extLst>
                <a:ext uri="{FF2B5EF4-FFF2-40B4-BE49-F238E27FC236}">
                  <a16:creationId xmlns:a16="http://schemas.microsoft.com/office/drawing/2014/main" id="{EB248E86-95EB-C4A9-68CF-E1CD3137A35F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8;p28">
              <a:extLst>
                <a:ext uri="{FF2B5EF4-FFF2-40B4-BE49-F238E27FC236}">
                  <a16:creationId xmlns:a16="http://schemas.microsoft.com/office/drawing/2014/main" id="{BA4A3067-08D1-017C-F487-6618B4B229A7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9;p28">
              <a:extLst>
                <a:ext uri="{FF2B5EF4-FFF2-40B4-BE49-F238E27FC236}">
                  <a16:creationId xmlns:a16="http://schemas.microsoft.com/office/drawing/2014/main" id="{6434ECBC-CB75-87EE-232C-C812F3996CAF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20;p28">
              <a:extLst>
                <a:ext uri="{FF2B5EF4-FFF2-40B4-BE49-F238E27FC236}">
                  <a16:creationId xmlns:a16="http://schemas.microsoft.com/office/drawing/2014/main" id="{7D682817-F968-42AC-6CC2-917F57E16650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21;p28">
              <a:extLst>
                <a:ext uri="{FF2B5EF4-FFF2-40B4-BE49-F238E27FC236}">
                  <a16:creationId xmlns:a16="http://schemas.microsoft.com/office/drawing/2014/main" id="{5662E59D-6254-7179-ECE5-464C2CB93F31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22;p28">
              <a:extLst>
                <a:ext uri="{FF2B5EF4-FFF2-40B4-BE49-F238E27FC236}">
                  <a16:creationId xmlns:a16="http://schemas.microsoft.com/office/drawing/2014/main" id="{2EA92808-A556-3805-440D-0CD5DCE58D34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23;p28">
              <a:extLst>
                <a:ext uri="{FF2B5EF4-FFF2-40B4-BE49-F238E27FC236}">
                  <a16:creationId xmlns:a16="http://schemas.microsoft.com/office/drawing/2014/main" id="{8F04D167-BA1D-CCB8-E4DF-BA2332915FF1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4;p28">
              <a:extLst>
                <a:ext uri="{FF2B5EF4-FFF2-40B4-BE49-F238E27FC236}">
                  <a16:creationId xmlns:a16="http://schemas.microsoft.com/office/drawing/2014/main" id="{6E5CC354-1F9F-BCEC-C664-9AC07CFF682C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5;p28">
              <a:extLst>
                <a:ext uri="{FF2B5EF4-FFF2-40B4-BE49-F238E27FC236}">
                  <a16:creationId xmlns:a16="http://schemas.microsoft.com/office/drawing/2014/main" id="{F573AD2E-45C1-7B08-86DD-73B4FA052DED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26;p28">
              <a:extLst>
                <a:ext uri="{FF2B5EF4-FFF2-40B4-BE49-F238E27FC236}">
                  <a16:creationId xmlns:a16="http://schemas.microsoft.com/office/drawing/2014/main" id="{2C152A9E-A99E-1E68-E1A2-1D37468617AD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27;p28">
              <a:extLst>
                <a:ext uri="{FF2B5EF4-FFF2-40B4-BE49-F238E27FC236}">
                  <a16:creationId xmlns:a16="http://schemas.microsoft.com/office/drawing/2014/main" id="{7FD6997F-98F3-0411-A5C3-DC5C0233E0AE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" name="Google Shape;506;p28">
            <a:extLst>
              <a:ext uri="{FF2B5EF4-FFF2-40B4-BE49-F238E27FC236}">
                <a16:creationId xmlns:a16="http://schemas.microsoft.com/office/drawing/2014/main" id="{236EAA68-353E-217D-C58F-9D0AEA19713B}"/>
              </a:ext>
            </a:extLst>
          </p:cNvPr>
          <p:cNvSpPr txBox="1">
            <a:spLocks/>
          </p:cNvSpPr>
          <p:nvPr/>
        </p:nvSpPr>
        <p:spPr>
          <a:xfrm>
            <a:off x="3197130" y="1478513"/>
            <a:ext cx="3830467" cy="2688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4" name="Google Shape;506;p28">
            <a:extLst>
              <a:ext uri="{FF2B5EF4-FFF2-40B4-BE49-F238E27FC236}">
                <a16:creationId xmlns:a16="http://schemas.microsoft.com/office/drawing/2014/main" id="{D919C6D5-FBC3-380E-1FFE-05FAA0DE53B8}"/>
              </a:ext>
            </a:extLst>
          </p:cNvPr>
          <p:cNvSpPr txBox="1">
            <a:spLocks/>
          </p:cNvSpPr>
          <p:nvPr/>
        </p:nvSpPr>
        <p:spPr>
          <a:xfrm>
            <a:off x="3248046" y="1519182"/>
            <a:ext cx="3830467" cy="2688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C16FF24-8683-09F8-F369-61CE8FF9E491}"/>
              </a:ext>
            </a:extLst>
          </p:cNvPr>
          <p:cNvSpPr txBox="1"/>
          <p:nvPr/>
        </p:nvSpPr>
        <p:spPr>
          <a:xfrm>
            <a:off x="3384330" y="1552775"/>
            <a:ext cx="4563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Difference between Non-relational and Relational databases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Load balancing and Latency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Client-Server architecture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1"/>
              </a:solidFill>
              <a:latin typeface="Maven Pro" pitchFamily="2" charset="77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1"/>
              </a:solidFill>
              <a:latin typeface="Maven Pro" pitchFamily="2" charset="77"/>
            </a:endParaRPr>
          </a:p>
        </p:txBody>
      </p:sp>
      <p:pic>
        <p:nvPicPr>
          <p:cNvPr id="1028" name="Picture 4" descr="Client Server Architecture">
            <a:extLst>
              <a:ext uri="{FF2B5EF4-FFF2-40B4-BE49-F238E27FC236}">
                <a16:creationId xmlns:a16="http://schemas.microsoft.com/office/drawing/2014/main" id="{9918A826-1244-CDF6-29F2-A690C2914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43" y="2704019"/>
            <a:ext cx="2669447" cy="15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CDCDFC-9B99-C0F5-5ECB-533A45C56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73244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NEPTUNE</a:t>
            </a:r>
            <a:endParaRPr sz="180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JUPITER</a:t>
            </a:r>
            <a:endParaRPr sz="1800"/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Set up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Syncing</a:t>
            </a:r>
            <a:endParaRPr sz="2400" dirty="0">
              <a:solidFill>
                <a:schemeClr val="accent4"/>
              </a:solidFill>
            </a:endParaRPr>
          </a:p>
        </p:txBody>
      </p:sp>
      <p:grpSp>
        <p:nvGrpSpPr>
          <p:cNvPr id="52" name="Google Shape;528;p28">
            <a:extLst>
              <a:ext uri="{FF2B5EF4-FFF2-40B4-BE49-F238E27FC236}">
                <a16:creationId xmlns:a16="http://schemas.microsoft.com/office/drawing/2014/main" id="{EEB18D63-8FA3-1E98-A55B-6FB9F8E75216}"/>
              </a:ext>
            </a:extLst>
          </p:cNvPr>
          <p:cNvGrpSpPr/>
          <p:nvPr/>
        </p:nvGrpSpPr>
        <p:grpSpPr>
          <a:xfrm>
            <a:off x="5815972" y="-341376"/>
            <a:ext cx="2291257" cy="2922300"/>
            <a:chOff x="4882900" y="-64350"/>
            <a:chExt cx="2493750" cy="2922300"/>
          </a:xfrm>
        </p:grpSpPr>
        <p:sp>
          <p:nvSpPr>
            <p:cNvPr id="53" name="Google Shape;529;p28">
              <a:extLst>
                <a:ext uri="{FF2B5EF4-FFF2-40B4-BE49-F238E27FC236}">
                  <a16:creationId xmlns:a16="http://schemas.microsoft.com/office/drawing/2014/main" id="{2FA49CD4-0747-D202-7A56-4F2BFD65FF5D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0;p28">
              <a:extLst>
                <a:ext uri="{FF2B5EF4-FFF2-40B4-BE49-F238E27FC236}">
                  <a16:creationId xmlns:a16="http://schemas.microsoft.com/office/drawing/2014/main" id="{BC15FD27-4362-47C0-74EF-3452498D0ACA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1;p28">
              <a:extLst>
                <a:ext uri="{FF2B5EF4-FFF2-40B4-BE49-F238E27FC236}">
                  <a16:creationId xmlns:a16="http://schemas.microsoft.com/office/drawing/2014/main" id="{D24BD23A-E9D0-D49D-7230-F7775F77F213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2;p28">
              <a:extLst>
                <a:ext uri="{FF2B5EF4-FFF2-40B4-BE49-F238E27FC236}">
                  <a16:creationId xmlns:a16="http://schemas.microsoft.com/office/drawing/2014/main" id="{8FBB08F8-B3EF-D2DE-9E43-2749DB8F581C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33;p28">
              <a:extLst>
                <a:ext uri="{FF2B5EF4-FFF2-40B4-BE49-F238E27FC236}">
                  <a16:creationId xmlns:a16="http://schemas.microsoft.com/office/drawing/2014/main" id="{7E34DF78-9930-FCA4-2826-835B064138A0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543CF31-19EF-ACF2-0F40-28A094D923A4}"/>
              </a:ext>
            </a:extLst>
          </p:cNvPr>
          <p:cNvSpPr/>
          <p:nvPr/>
        </p:nvSpPr>
        <p:spPr>
          <a:xfrm>
            <a:off x="2982675" y="1223088"/>
            <a:ext cx="5409992" cy="321398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oogle Shape;508;p28">
            <a:extLst>
              <a:ext uri="{FF2B5EF4-FFF2-40B4-BE49-F238E27FC236}">
                <a16:creationId xmlns:a16="http://schemas.microsoft.com/office/drawing/2014/main" id="{CC4DCB86-5441-F9CA-6227-751335E3BA19}"/>
              </a:ext>
            </a:extLst>
          </p:cNvPr>
          <p:cNvGrpSpPr/>
          <p:nvPr/>
        </p:nvGrpSpPr>
        <p:grpSpPr>
          <a:xfrm>
            <a:off x="2369607" y="1215706"/>
            <a:ext cx="5953835" cy="3213988"/>
            <a:chOff x="2501950" y="1507050"/>
            <a:chExt cx="2392350" cy="2696525"/>
          </a:xfrm>
        </p:grpSpPr>
        <p:sp>
          <p:nvSpPr>
            <p:cNvPr id="33" name="Google Shape;509;p28">
              <a:extLst>
                <a:ext uri="{FF2B5EF4-FFF2-40B4-BE49-F238E27FC236}">
                  <a16:creationId xmlns:a16="http://schemas.microsoft.com/office/drawing/2014/main" id="{FC1B92AF-E66B-938F-D2AA-9DA80374E5E3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0;p28">
              <a:extLst>
                <a:ext uri="{FF2B5EF4-FFF2-40B4-BE49-F238E27FC236}">
                  <a16:creationId xmlns:a16="http://schemas.microsoft.com/office/drawing/2014/main" id="{FF64B6EF-D9B4-CFE1-DA6A-AE0CE3C71305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1;p28">
              <a:extLst>
                <a:ext uri="{FF2B5EF4-FFF2-40B4-BE49-F238E27FC236}">
                  <a16:creationId xmlns:a16="http://schemas.microsoft.com/office/drawing/2014/main" id="{40019FBC-9ACE-D157-7E6A-A4D5173CD34C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2;p28">
              <a:extLst>
                <a:ext uri="{FF2B5EF4-FFF2-40B4-BE49-F238E27FC236}">
                  <a16:creationId xmlns:a16="http://schemas.microsoft.com/office/drawing/2014/main" id="{E0BB481A-A1D4-2FDC-5259-B7581E525B19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3;p28">
              <a:extLst>
                <a:ext uri="{FF2B5EF4-FFF2-40B4-BE49-F238E27FC236}">
                  <a16:creationId xmlns:a16="http://schemas.microsoft.com/office/drawing/2014/main" id="{B7A9A512-486E-1007-56C7-955329F729B3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4;p28">
              <a:extLst>
                <a:ext uri="{FF2B5EF4-FFF2-40B4-BE49-F238E27FC236}">
                  <a16:creationId xmlns:a16="http://schemas.microsoft.com/office/drawing/2014/main" id="{12CE118C-A467-AD62-57A4-9354D106F5C8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5;p28">
              <a:extLst>
                <a:ext uri="{FF2B5EF4-FFF2-40B4-BE49-F238E27FC236}">
                  <a16:creationId xmlns:a16="http://schemas.microsoft.com/office/drawing/2014/main" id="{B5D7CB96-A965-56A7-EF6B-8E92BF3A2112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6;p28">
              <a:extLst>
                <a:ext uri="{FF2B5EF4-FFF2-40B4-BE49-F238E27FC236}">
                  <a16:creationId xmlns:a16="http://schemas.microsoft.com/office/drawing/2014/main" id="{C8F190C6-68E0-6072-081C-B9865A7A0BDD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7;p28">
              <a:extLst>
                <a:ext uri="{FF2B5EF4-FFF2-40B4-BE49-F238E27FC236}">
                  <a16:creationId xmlns:a16="http://schemas.microsoft.com/office/drawing/2014/main" id="{EB248E86-95EB-C4A9-68CF-E1CD3137A35F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8;p28">
              <a:extLst>
                <a:ext uri="{FF2B5EF4-FFF2-40B4-BE49-F238E27FC236}">
                  <a16:creationId xmlns:a16="http://schemas.microsoft.com/office/drawing/2014/main" id="{BA4A3067-08D1-017C-F487-6618B4B229A7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9;p28">
              <a:extLst>
                <a:ext uri="{FF2B5EF4-FFF2-40B4-BE49-F238E27FC236}">
                  <a16:creationId xmlns:a16="http://schemas.microsoft.com/office/drawing/2014/main" id="{6434ECBC-CB75-87EE-232C-C812F3996CAF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20;p28">
              <a:extLst>
                <a:ext uri="{FF2B5EF4-FFF2-40B4-BE49-F238E27FC236}">
                  <a16:creationId xmlns:a16="http://schemas.microsoft.com/office/drawing/2014/main" id="{7D682817-F968-42AC-6CC2-917F57E16650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21;p28">
              <a:extLst>
                <a:ext uri="{FF2B5EF4-FFF2-40B4-BE49-F238E27FC236}">
                  <a16:creationId xmlns:a16="http://schemas.microsoft.com/office/drawing/2014/main" id="{5662E59D-6254-7179-ECE5-464C2CB93F31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22;p28">
              <a:extLst>
                <a:ext uri="{FF2B5EF4-FFF2-40B4-BE49-F238E27FC236}">
                  <a16:creationId xmlns:a16="http://schemas.microsoft.com/office/drawing/2014/main" id="{2EA92808-A556-3805-440D-0CD5DCE58D34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23;p28">
              <a:extLst>
                <a:ext uri="{FF2B5EF4-FFF2-40B4-BE49-F238E27FC236}">
                  <a16:creationId xmlns:a16="http://schemas.microsoft.com/office/drawing/2014/main" id="{8F04D167-BA1D-CCB8-E4DF-BA2332915FF1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4;p28">
              <a:extLst>
                <a:ext uri="{FF2B5EF4-FFF2-40B4-BE49-F238E27FC236}">
                  <a16:creationId xmlns:a16="http://schemas.microsoft.com/office/drawing/2014/main" id="{6E5CC354-1F9F-BCEC-C664-9AC07CFF682C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5;p28">
              <a:extLst>
                <a:ext uri="{FF2B5EF4-FFF2-40B4-BE49-F238E27FC236}">
                  <a16:creationId xmlns:a16="http://schemas.microsoft.com/office/drawing/2014/main" id="{F573AD2E-45C1-7B08-86DD-73B4FA052DED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26;p28">
              <a:extLst>
                <a:ext uri="{FF2B5EF4-FFF2-40B4-BE49-F238E27FC236}">
                  <a16:creationId xmlns:a16="http://schemas.microsoft.com/office/drawing/2014/main" id="{2C152A9E-A99E-1E68-E1A2-1D37468617AD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27;p28">
              <a:extLst>
                <a:ext uri="{FF2B5EF4-FFF2-40B4-BE49-F238E27FC236}">
                  <a16:creationId xmlns:a16="http://schemas.microsoft.com/office/drawing/2014/main" id="{7FD6997F-98F3-0411-A5C3-DC5C0233E0AE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" name="Google Shape;506;p28">
            <a:extLst>
              <a:ext uri="{FF2B5EF4-FFF2-40B4-BE49-F238E27FC236}">
                <a16:creationId xmlns:a16="http://schemas.microsoft.com/office/drawing/2014/main" id="{236EAA68-353E-217D-C58F-9D0AEA19713B}"/>
              </a:ext>
            </a:extLst>
          </p:cNvPr>
          <p:cNvSpPr txBox="1">
            <a:spLocks/>
          </p:cNvSpPr>
          <p:nvPr/>
        </p:nvSpPr>
        <p:spPr>
          <a:xfrm>
            <a:off x="3197130" y="1478513"/>
            <a:ext cx="3830467" cy="2688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4" name="Google Shape;506;p28">
            <a:extLst>
              <a:ext uri="{FF2B5EF4-FFF2-40B4-BE49-F238E27FC236}">
                <a16:creationId xmlns:a16="http://schemas.microsoft.com/office/drawing/2014/main" id="{D919C6D5-FBC3-380E-1FFE-05FAA0DE53B8}"/>
              </a:ext>
            </a:extLst>
          </p:cNvPr>
          <p:cNvSpPr txBox="1">
            <a:spLocks/>
          </p:cNvSpPr>
          <p:nvPr/>
        </p:nvSpPr>
        <p:spPr>
          <a:xfrm>
            <a:off x="3248046" y="1519182"/>
            <a:ext cx="3830467" cy="2688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C16FF24-8683-09F8-F369-61CE8FF9E491}"/>
              </a:ext>
            </a:extLst>
          </p:cNvPr>
          <p:cNvSpPr txBox="1"/>
          <p:nvPr/>
        </p:nvSpPr>
        <p:spPr>
          <a:xfrm>
            <a:off x="3384330" y="1552775"/>
            <a:ext cx="4563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Install Couchbase as a local server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Install PostgreSQL as a local server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Set up python for scripting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Maven Pro" pitchFamily="2" charset="77"/>
              </a:rPr>
              <a:t>Connect to both servers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endParaRPr lang="en-US" sz="1800" dirty="0">
              <a:solidFill>
                <a:schemeClr val="bg1"/>
              </a:solidFill>
              <a:latin typeface="Maven Pro" pitchFamily="2" charset="77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1"/>
              </a:solidFill>
              <a:latin typeface="Maven Pro" pitchFamily="2" charset="77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1"/>
              </a:solidFill>
              <a:latin typeface="Maven Pro" pitchFamily="2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CDCDFC-9B99-C0F5-5ECB-533A45C56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grpSp>
        <p:nvGrpSpPr>
          <p:cNvPr id="4" name="Google Shape;1093;p38">
            <a:extLst>
              <a:ext uri="{FF2B5EF4-FFF2-40B4-BE49-F238E27FC236}">
                <a16:creationId xmlns:a16="http://schemas.microsoft.com/office/drawing/2014/main" id="{B843F2A9-B17B-A084-AD58-74AD16ED5DF1}"/>
              </a:ext>
            </a:extLst>
          </p:cNvPr>
          <p:cNvGrpSpPr/>
          <p:nvPr/>
        </p:nvGrpSpPr>
        <p:grpSpPr>
          <a:xfrm>
            <a:off x="1376120" y="2733255"/>
            <a:ext cx="373500" cy="373500"/>
            <a:chOff x="3212675" y="1912500"/>
            <a:chExt cx="373500" cy="373500"/>
          </a:xfrm>
        </p:grpSpPr>
        <p:sp>
          <p:nvSpPr>
            <p:cNvPr id="5" name="Google Shape;1094;p38">
              <a:extLst>
                <a:ext uri="{FF2B5EF4-FFF2-40B4-BE49-F238E27FC236}">
                  <a16:creationId xmlns:a16="http://schemas.microsoft.com/office/drawing/2014/main" id="{7BEA89AA-5CCA-2E59-1F0E-87DA54C55B64}"/>
                </a:ext>
              </a:extLst>
            </p:cNvPr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95;p38">
              <a:extLst>
                <a:ext uri="{FF2B5EF4-FFF2-40B4-BE49-F238E27FC236}">
                  <a16:creationId xmlns:a16="http://schemas.microsoft.com/office/drawing/2014/main" id="{938C669F-89EA-92EE-6B72-9A23B3385664}"/>
                </a:ext>
              </a:extLst>
            </p:cNvPr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111;p38">
            <a:extLst>
              <a:ext uri="{FF2B5EF4-FFF2-40B4-BE49-F238E27FC236}">
                <a16:creationId xmlns:a16="http://schemas.microsoft.com/office/drawing/2014/main" id="{A6477580-2B5B-7AB8-D755-83FB396676E0}"/>
              </a:ext>
            </a:extLst>
          </p:cNvPr>
          <p:cNvSpPr txBox="1">
            <a:spLocks/>
          </p:cNvSpPr>
          <p:nvPr/>
        </p:nvSpPr>
        <p:spPr>
          <a:xfrm>
            <a:off x="919670" y="3307101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>
                <a:solidFill>
                  <a:schemeClr val="accent1"/>
                </a:solidFill>
              </a:rPr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89035972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320</Words>
  <Application>Microsoft Macintosh PowerPoint</Application>
  <PresentationFormat>On-screen Show (16:9)</PresentationFormat>
  <Paragraphs>103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Courier New</vt:lpstr>
      <vt:lpstr>Fira Sans Condensed Medium</vt:lpstr>
      <vt:lpstr>Nunito Light</vt:lpstr>
      <vt:lpstr>Share Tech</vt:lpstr>
      <vt:lpstr>Livvic Light</vt:lpstr>
      <vt:lpstr>Arial</vt:lpstr>
      <vt:lpstr>Fira Sans Extra Condensed Medium</vt:lpstr>
      <vt:lpstr>Maven Pro</vt:lpstr>
      <vt:lpstr>Advent Pro SemiBold</vt:lpstr>
      <vt:lpstr>Data Science Consulting by Slidesgo</vt:lpstr>
      <vt:lpstr>WICSE SHADOWING MIDTERM PRESENTATION</vt:lpstr>
      <vt:lpstr>Introduction</vt:lpstr>
      <vt:lpstr>Overview</vt:lpstr>
      <vt:lpstr>Overview</vt:lpstr>
      <vt:lpstr>Overview</vt:lpstr>
      <vt:lpstr>Prior Experience</vt:lpstr>
      <vt:lpstr>Progress</vt:lpstr>
      <vt:lpstr>NEPTUNE</vt:lpstr>
      <vt:lpstr>NEPTUNE</vt:lpstr>
      <vt:lpstr>NEPTUNE</vt:lpstr>
      <vt:lpstr>NEPTUNE</vt:lpstr>
      <vt:lpstr>Personal Development Status</vt:lpstr>
      <vt:lpstr>Challenges</vt:lpstr>
      <vt:lpstr>Test and Optimize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WICSE SHADOWING MIDTERM PRESENTATION</dc:title>
  <cp:lastModifiedBy>Brown, Zoe M.</cp:lastModifiedBy>
  <cp:revision>4</cp:revision>
  <dcterms:modified xsi:type="dcterms:W3CDTF">2023-03-11T03:24:10Z</dcterms:modified>
</cp:coreProperties>
</file>