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2"/>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48F17-ECD7-2545-88EF-C325C4EFD14F}"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362732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48F17-ECD7-2545-88EF-C325C4EFD14F}"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267829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48F17-ECD7-2545-88EF-C325C4EFD14F}"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238227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48F17-ECD7-2545-88EF-C325C4EFD14F}"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301179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48F17-ECD7-2545-88EF-C325C4EFD14F}"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230093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48F17-ECD7-2545-88EF-C325C4EFD14F}"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24997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48F17-ECD7-2545-88EF-C325C4EFD14F}" type="datetimeFigureOut">
              <a:rPr lang="en-US" smtClean="0"/>
              <a:t>4/14/23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323354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48F17-ECD7-2545-88EF-C325C4EFD14F}" type="datetimeFigureOut">
              <a:rPr lang="en-US" smtClean="0"/>
              <a:t>4/14/23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396879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48F17-ECD7-2545-88EF-C325C4EFD14F}" type="datetimeFigureOut">
              <a:rPr lang="en-US" smtClean="0"/>
              <a:t>4/14/23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403410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48F17-ECD7-2545-88EF-C325C4EFD14F}"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16003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48F17-ECD7-2545-88EF-C325C4EFD14F}"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99977-98D7-4D40-8DFD-E6F7BE260A7C}" type="slidenum">
              <a:rPr lang="en-US" smtClean="0"/>
              <a:t>‹#›</a:t>
            </a:fld>
            <a:endParaRPr lang="en-US"/>
          </a:p>
        </p:txBody>
      </p:sp>
    </p:spTree>
    <p:extLst>
      <p:ext uri="{BB962C8B-B14F-4D97-AF65-F5344CB8AC3E}">
        <p14:creationId xmlns:p14="http://schemas.microsoft.com/office/powerpoint/2010/main" val="175832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48F17-ECD7-2545-88EF-C325C4EFD14F}" type="datetimeFigureOut">
              <a:rPr lang="en-US" smtClean="0"/>
              <a:t>4/14/23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99977-98D7-4D40-8DFD-E6F7BE260A7C}" type="slidenum">
              <a:rPr lang="en-US" smtClean="0"/>
              <a:t>‹#›</a:t>
            </a:fld>
            <a:endParaRPr lang="en-US"/>
          </a:p>
        </p:txBody>
      </p:sp>
    </p:spTree>
    <p:extLst>
      <p:ext uri="{BB962C8B-B14F-4D97-AF65-F5344CB8AC3E}">
        <p14:creationId xmlns:p14="http://schemas.microsoft.com/office/powerpoint/2010/main" val="16789484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0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57CC-6BE5-9D34-32E9-297A6DC956E1}"/>
              </a:ext>
            </a:extLst>
          </p:cNvPr>
          <p:cNvSpPr>
            <a:spLocks noGrp="1"/>
          </p:cNvSpPr>
          <p:nvPr>
            <p:ph type="ctrTitle"/>
          </p:nvPr>
        </p:nvSpPr>
        <p:spPr>
          <a:xfrm>
            <a:off x="0" y="4650583"/>
            <a:ext cx="12192000" cy="716754"/>
          </a:xfrm>
        </p:spPr>
        <p:txBody>
          <a:bodyPr>
            <a:normAutofit/>
          </a:bodyPr>
          <a:lstStyle/>
          <a:p>
            <a:r>
              <a:rPr lang="en-US" sz="3200" dirty="0">
                <a:solidFill>
                  <a:schemeClr val="tx2"/>
                </a:solidFill>
                <a:latin typeface="Times New Roman" panose="02020603050405020304" pitchFamily="18" charset="0"/>
                <a:cs typeface="Times New Roman" panose="02020603050405020304" pitchFamily="18" charset="0"/>
              </a:rPr>
              <a:t>Neural Collaborative Filtering for a Music Recommendation System</a:t>
            </a:r>
          </a:p>
        </p:txBody>
      </p:sp>
      <p:pic>
        <p:nvPicPr>
          <p:cNvPr id="1026" name="Picture 2" descr="Western Governors University - Wikipedia">
            <a:extLst>
              <a:ext uri="{FF2B5EF4-FFF2-40B4-BE49-F238E27FC236}">
                <a16:creationId xmlns:a16="http://schemas.microsoft.com/office/drawing/2014/main" id="{F4E0F50B-5CDD-3072-F367-775C06196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426" y="263125"/>
            <a:ext cx="4223147" cy="422314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FB2A6EB-E371-DC51-17ED-BA7DE93F23AF}"/>
              </a:ext>
            </a:extLst>
          </p:cNvPr>
          <p:cNvSpPr txBox="1">
            <a:spLocks/>
          </p:cNvSpPr>
          <p:nvPr/>
        </p:nvSpPr>
        <p:spPr>
          <a:xfrm>
            <a:off x="0" y="5367337"/>
            <a:ext cx="12192000" cy="7167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dirty="0">
                <a:solidFill>
                  <a:schemeClr val="tx2"/>
                </a:solidFill>
                <a:latin typeface="Times New Roman" panose="02020603050405020304" pitchFamily="18" charset="0"/>
                <a:cs typeface="Times New Roman" panose="02020603050405020304" pitchFamily="18" charset="0"/>
              </a:rPr>
              <a:t>Bratislav Petkovic – M.S. Data Analytics 2023</a:t>
            </a:r>
          </a:p>
        </p:txBody>
      </p:sp>
    </p:spTree>
    <p:extLst>
      <p:ext uri="{BB962C8B-B14F-4D97-AF65-F5344CB8AC3E}">
        <p14:creationId xmlns:p14="http://schemas.microsoft.com/office/powerpoint/2010/main" val="71952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0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BC8-72AD-BC78-1943-DFABA8BED1C1}"/>
              </a:ext>
            </a:extLst>
          </p:cNvPr>
          <p:cNvSpPr>
            <a:spLocks noGrp="1"/>
          </p:cNvSpPr>
          <p:nvPr>
            <p:ph type="title"/>
          </p:nvPr>
        </p:nvSpPr>
        <p:spPr>
          <a:xfrm>
            <a:off x="838200" y="1"/>
            <a:ext cx="10515600" cy="1214438"/>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Problem and Hypothesis</a:t>
            </a:r>
          </a:p>
        </p:txBody>
      </p:sp>
      <p:sp>
        <p:nvSpPr>
          <p:cNvPr id="3" name="Content Placeholder 2">
            <a:extLst>
              <a:ext uri="{FF2B5EF4-FFF2-40B4-BE49-F238E27FC236}">
                <a16:creationId xmlns:a16="http://schemas.microsoft.com/office/drawing/2014/main" id="{2B8F94A7-E598-4E1A-7DC3-8DEE6FA93753}"/>
              </a:ext>
            </a:extLst>
          </p:cNvPr>
          <p:cNvSpPr>
            <a:spLocks noGrp="1"/>
          </p:cNvSpPr>
          <p:nvPr>
            <p:ph idx="1"/>
          </p:nvPr>
        </p:nvSpPr>
        <p:spPr>
          <a:xfrm>
            <a:off x="838200" y="3010555"/>
            <a:ext cx="10515600" cy="3565527"/>
          </a:xfrm>
        </p:spPr>
        <p:txBody>
          <a:bodyPr>
            <a:normAutofit/>
          </a:bodyPr>
          <a:lstStyle/>
          <a:p>
            <a:pPr marL="0" indent="0">
              <a:buNone/>
            </a:pPr>
            <a:r>
              <a:rPr lang="en-US" sz="3200" b="1" dirty="0">
                <a:solidFill>
                  <a:schemeClr val="tx2"/>
                </a:solidFill>
                <a:latin typeface="Times New Roman" panose="02020603050405020304" pitchFamily="18" charset="0"/>
                <a:cs typeface="Times New Roman" panose="02020603050405020304" pitchFamily="18" charset="0"/>
              </a:rPr>
              <a:t>Problem</a:t>
            </a:r>
            <a:r>
              <a:rPr lang="en-US" sz="3200" dirty="0">
                <a:solidFill>
                  <a:schemeClr val="tx2"/>
                </a:solidFill>
                <a:latin typeface="Times New Roman" panose="02020603050405020304" pitchFamily="18" charset="0"/>
                <a:cs typeface="Times New Roman" panose="02020603050405020304" pitchFamily="18" charset="0"/>
              </a:rPr>
              <a:t>: How can a Neural Collaborative Filtering model be used to create a music recommendation system?</a:t>
            </a:r>
          </a:p>
          <a:p>
            <a:pPr marL="0" indent="0">
              <a:buNone/>
            </a:pPr>
            <a:r>
              <a:rPr lang="en-US" sz="3200" b="1" dirty="0">
                <a:solidFill>
                  <a:schemeClr val="tx2"/>
                </a:solidFill>
                <a:latin typeface="Times New Roman" panose="02020603050405020304" pitchFamily="18" charset="0"/>
                <a:cs typeface="Times New Roman" panose="02020603050405020304" pitchFamily="18" charset="0"/>
              </a:rPr>
              <a:t>Hypothesis: </a:t>
            </a:r>
          </a:p>
          <a:p>
            <a:pPr marL="457200" lvl="1" indent="0">
              <a:buNone/>
            </a:pP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H</a:t>
            </a:r>
            <a:r>
              <a:rPr lang="en-US" sz="2800" baseline="-250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0</a:t>
            </a:r>
            <a:r>
              <a:rPr lang="en-US" sz="2800" spc="13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a:t>
            </a:r>
            <a:r>
              <a:rPr lang="en-US" sz="2800" spc="-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An</a:t>
            </a:r>
            <a:r>
              <a:rPr lang="en-US" sz="2800" spc="-1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NCF</a:t>
            </a:r>
            <a:r>
              <a:rPr lang="en-US" sz="2800" spc="-1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music</a:t>
            </a:r>
            <a:r>
              <a:rPr lang="en-US" sz="2800" spc="-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recommendation</a:t>
            </a:r>
            <a:r>
              <a:rPr lang="en-US" sz="2800" spc="-1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system cannot</a:t>
            </a:r>
            <a:r>
              <a:rPr lang="en-US" sz="2800" spc="-1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be</a:t>
            </a:r>
            <a:r>
              <a:rPr lang="en-US" sz="2800" spc="-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designed</a:t>
            </a:r>
            <a:r>
              <a:rPr lang="en-US" sz="2800" spc="-2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with</a:t>
            </a:r>
            <a:r>
              <a:rPr lang="en-US" sz="2800" spc="-1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an</a:t>
            </a:r>
            <a:r>
              <a:rPr lang="en-US" sz="2800" spc="-1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accuracy</a:t>
            </a:r>
            <a:r>
              <a:rPr lang="en-US" sz="2800" spc="-1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of</a:t>
            </a:r>
            <a:r>
              <a:rPr lang="en-US" sz="2800" spc="-1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90%</a:t>
            </a:r>
            <a:r>
              <a:rPr lang="en-US" sz="2800" spc="-5"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or</a:t>
            </a:r>
            <a:r>
              <a:rPr lang="en-US" sz="2800" spc="-1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higher. </a:t>
            </a:r>
          </a:p>
          <a:p>
            <a:pPr marL="457200" lvl="1" indent="0">
              <a:buNone/>
            </a:pP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H</a:t>
            </a:r>
            <a:r>
              <a:rPr lang="en-US" sz="2800" baseline="-250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1</a:t>
            </a:r>
            <a:r>
              <a:rPr lang="en-US" sz="2800" dirty="0">
                <a:solidFill>
                  <a:schemeClr val="tx2"/>
                </a:solidFill>
                <a:effectLst/>
                <a:latin typeface="Times New Roman" panose="02020603050405020304" pitchFamily="18" charset="0"/>
                <a:ea typeface="Verdana" panose="020B0604030504040204" pitchFamily="34" charset="0"/>
                <a:cs typeface="Times New Roman" panose="02020603050405020304" pitchFamily="18" charset="0"/>
              </a:rPr>
              <a:t> : An NCF music recommendation system can be designed with an accuracy of 90% or higher.</a:t>
            </a:r>
          </a:p>
          <a:p>
            <a:pPr marL="0" indent="0">
              <a:buNone/>
            </a:pP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AC18A2-5B95-4D70-6A50-469B71E1E6FF}"/>
              </a:ext>
            </a:extLst>
          </p:cNvPr>
          <p:cNvSpPr txBox="1"/>
          <p:nvPr/>
        </p:nvSpPr>
        <p:spPr>
          <a:xfrm>
            <a:off x="1471613" y="1071563"/>
            <a:ext cx="9615487" cy="1631216"/>
          </a:xfrm>
          <a:prstGeom prst="rect">
            <a:avLst/>
          </a:prstGeom>
          <a:solidFill>
            <a:schemeClr val="bg1">
              <a:lumMod val="60000"/>
              <a:lumOff val="40000"/>
            </a:schemeClr>
          </a:solidFill>
        </p:spPr>
        <p:txBody>
          <a:bodyPr wrap="square" rtlCol="0">
            <a:spAutoFit/>
          </a:bodyPr>
          <a:lstStyle/>
          <a:p>
            <a:pPr algn="ctr"/>
            <a:r>
              <a:rPr lang="en-US" sz="2000" b="0" i="1" dirty="0">
                <a:solidFill>
                  <a:schemeClr val="tx2"/>
                </a:solidFill>
                <a:effectLst/>
                <a:latin typeface="benton-sans"/>
              </a:rPr>
              <a:t>Recommendation engines have been essential to the success of digital platforms Alibaba, Amazon, Netflix, and Spotify, according to their founders and CEOs. For companies such as these, recommendation engines aren’t merely marketing or sales tools but drivers of insight, innovation, and engagement … they amplify customer lifetime value. Computing compelling recommendations profitably reshapes human behavior. (MIT Sloan, 2020)</a:t>
            </a:r>
            <a:endParaRPr lang="en-US" sz="2000" i="1" dirty="0">
              <a:solidFill>
                <a:schemeClr val="tx2"/>
              </a:solidFill>
            </a:endParaRPr>
          </a:p>
        </p:txBody>
      </p:sp>
    </p:spTree>
    <p:extLst>
      <p:ext uri="{BB962C8B-B14F-4D97-AF65-F5344CB8AC3E}">
        <p14:creationId xmlns:p14="http://schemas.microsoft.com/office/powerpoint/2010/main" val="67474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0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BC8-72AD-BC78-1943-DFABA8BED1C1}"/>
              </a:ext>
            </a:extLst>
          </p:cNvPr>
          <p:cNvSpPr>
            <a:spLocks noGrp="1"/>
          </p:cNvSpPr>
          <p:nvPr>
            <p:ph type="title"/>
          </p:nvPr>
        </p:nvSpPr>
        <p:spPr>
          <a:xfrm>
            <a:off x="838200" y="1"/>
            <a:ext cx="10515600" cy="900113"/>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2B8F94A7-E598-4E1A-7DC3-8DEE6FA93753}"/>
              </a:ext>
            </a:extLst>
          </p:cNvPr>
          <p:cNvSpPr>
            <a:spLocks noGrp="1"/>
          </p:cNvSpPr>
          <p:nvPr>
            <p:ph idx="1"/>
          </p:nvPr>
        </p:nvSpPr>
        <p:spPr>
          <a:xfrm>
            <a:off x="180974" y="900114"/>
            <a:ext cx="11877675" cy="4929186"/>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The dataset was comprised of real Spotify users and was publicly published on Kaggle. The dataset contains anonymized users and the songs and artists that they have liked. </a:t>
            </a:r>
          </a:p>
          <a:p>
            <a:r>
              <a:rPr lang="en-US" sz="2400" b="1" dirty="0">
                <a:solidFill>
                  <a:schemeClr val="tx2"/>
                </a:solidFill>
                <a:latin typeface="Times New Roman" panose="02020603050405020304" pitchFamily="18" charset="0"/>
                <a:cs typeface="Times New Roman" panose="02020603050405020304" pitchFamily="18" charset="0"/>
              </a:rPr>
              <a:t>One artist was left out of the training data for each user and placed into the test data. </a:t>
            </a:r>
          </a:p>
          <a:p>
            <a:r>
              <a:rPr lang="en-US" sz="2400" b="1" dirty="0">
                <a:solidFill>
                  <a:schemeClr val="tx2"/>
                </a:solidFill>
                <a:latin typeface="Times New Roman" panose="02020603050405020304" pitchFamily="18" charset="0"/>
                <a:cs typeface="Times New Roman" panose="02020603050405020304" pitchFamily="18" charset="0"/>
              </a:rPr>
              <a:t>An NCF model is constructed and fitted using various architectural and training parameters. After numerous iterations of training and re-designing an optimal model was identified. </a:t>
            </a:r>
          </a:p>
          <a:p>
            <a:r>
              <a:rPr lang="en-US" sz="2400" b="1" dirty="0">
                <a:solidFill>
                  <a:schemeClr val="tx2"/>
                </a:solidFill>
                <a:latin typeface="Times New Roman" panose="02020603050405020304" pitchFamily="18" charset="0"/>
                <a:cs typeface="Times New Roman" panose="02020603050405020304" pitchFamily="18" charset="0"/>
              </a:rPr>
              <a:t>The final model was evaluated by </a:t>
            </a:r>
          </a:p>
          <a:p>
            <a:pPr marL="971550" lvl="1" indent="-514350">
              <a:buFont typeface="+mj-lt"/>
              <a:buAutoNum type="romanUcPeriod"/>
            </a:pPr>
            <a:r>
              <a:rPr lang="en-US" sz="2000" b="1" dirty="0">
                <a:solidFill>
                  <a:schemeClr val="tx2"/>
                </a:solidFill>
                <a:latin typeface="Times New Roman" panose="02020603050405020304" pitchFamily="18" charset="0"/>
                <a:cs typeface="Times New Roman" panose="02020603050405020304" pitchFamily="18" charset="0"/>
              </a:rPr>
              <a:t>Assessing model generalizability by examining train and test accuracies.</a:t>
            </a:r>
          </a:p>
          <a:p>
            <a:pPr marL="971550" lvl="1" indent="-514350">
              <a:buFont typeface="+mj-lt"/>
              <a:buAutoNum type="romanUcPeriod"/>
            </a:pPr>
            <a:r>
              <a:rPr lang="en-US" sz="2000" b="1" dirty="0">
                <a:solidFill>
                  <a:schemeClr val="tx2"/>
                </a:solidFill>
                <a:latin typeface="Times New Roman" panose="02020603050405020304" pitchFamily="18" charset="0"/>
                <a:cs typeface="Times New Roman" panose="02020603050405020304" pitchFamily="18" charset="0"/>
              </a:rPr>
              <a:t>Generating and testing the relevance of recommendations through exploratory data analysis. </a:t>
            </a:r>
          </a:p>
        </p:txBody>
      </p:sp>
      <p:pic>
        <p:nvPicPr>
          <p:cNvPr id="7" name="Picture 6" descr="Chart, line chart, histogram&#10;&#10;Description automatically generated">
            <a:extLst>
              <a:ext uri="{FF2B5EF4-FFF2-40B4-BE49-F238E27FC236}">
                <a16:creationId xmlns:a16="http://schemas.microsoft.com/office/drawing/2014/main" id="{D8CB6C62-FD70-E3E0-9B95-D5D0B602B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309" y="4436584"/>
            <a:ext cx="7241938" cy="2421415"/>
          </a:xfrm>
          <a:prstGeom prst="rect">
            <a:avLst/>
          </a:prstGeom>
        </p:spPr>
      </p:pic>
    </p:spTree>
    <p:extLst>
      <p:ext uri="{BB962C8B-B14F-4D97-AF65-F5344CB8AC3E}">
        <p14:creationId xmlns:p14="http://schemas.microsoft.com/office/powerpoint/2010/main" val="408401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30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BC8-72AD-BC78-1943-DFABA8BED1C1}"/>
              </a:ext>
            </a:extLst>
          </p:cNvPr>
          <p:cNvSpPr>
            <a:spLocks noGrp="1"/>
          </p:cNvSpPr>
          <p:nvPr>
            <p:ph type="title"/>
          </p:nvPr>
        </p:nvSpPr>
        <p:spPr>
          <a:xfrm>
            <a:off x="838200" y="1"/>
            <a:ext cx="10515600" cy="1214438"/>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Outline of the Study’s Findings</a:t>
            </a:r>
          </a:p>
        </p:txBody>
      </p:sp>
      <p:sp>
        <p:nvSpPr>
          <p:cNvPr id="3" name="Content Placeholder 2">
            <a:extLst>
              <a:ext uri="{FF2B5EF4-FFF2-40B4-BE49-F238E27FC236}">
                <a16:creationId xmlns:a16="http://schemas.microsoft.com/office/drawing/2014/main" id="{2B8F94A7-E598-4E1A-7DC3-8DEE6FA93753}"/>
              </a:ext>
            </a:extLst>
          </p:cNvPr>
          <p:cNvSpPr>
            <a:spLocks noGrp="1"/>
          </p:cNvSpPr>
          <p:nvPr>
            <p:ph idx="1"/>
          </p:nvPr>
        </p:nvSpPr>
        <p:spPr>
          <a:xfrm>
            <a:off x="838200" y="1214439"/>
            <a:ext cx="10515600" cy="4957761"/>
          </a:xfrm>
        </p:spPr>
        <p:txBody>
          <a:bodyPr>
            <a:normAutofit lnSpcReduction="10000"/>
          </a:bodyPr>
          <a:lstStyle/>
          <a:p>
            <a:r>
              <a:rPr lang="en-US" b="1" dirty="0">
                <a:solidFill>
                  <a:schemeClr val="tx2"/>
                </a:solidFill>
                <a:latin typeface="Times New Roman" panose="02020603050405020304" pitchFamily="18" charset="0"/>
                <a:cs typeface="Times New Roman" panose="02020603050405020304" pitchFamily="18" charset="0"/>
              </a:rPr>
              <a:t>The NCF model reaches a test recall accuracy of 85% which did not meet the threshold for rejecting the null hypothesis. </a:t>
            </a:r>
          </a:p>
          <a:p>
            <a:r>
              <a:rPr lang="en-US" b="1" dirty="0">
                <a:solidFill>
                  <a:schemeClr val="tx2"/>
                </a:solidFill>
                <a:latin typeface="Times New Roman" panose="02020603050405020304" pitchFamily="18" charset="0"/>
                <a:cs typeface="Times New Roman" panose="02020603050405020304" pitchFamily="18" charset="0"/>
              </a:rPr>
              <a:t>The success of the model can be attributed to its architecture – while General Matrix Factorization is able to learn the linear relationship between users and items, the Multilayer Perceptron inferred the non-linear relationships. </a:t>
            </a:r>
          </a:p>
          <a:p>
            <a:r>
              <a:rPr lang="en-US" b="1" dirty="0">
                <a:solidFill>
                  <a:schemeClr val="tx2"/>
                </a:solidFill>
                <a:latin typeface="Times New Roman" panose="02020603050405020304" pitchFamily="18" charset="0"/>
                <a:cs typeface="Times New Roman" panose="02020603050405020304" pitchFamily="18" charset="0"/>
              </a:rPr>
              <a:t>Through careful analysis of the effects of batch size, learning rate and number of epochs on the model’s test accuracy, generalization error was minimized. </a:t>
            </a:r>
          </a:p>
          <a:p>
            <a:r>
              <a:rPr lang="en-US" b="1" dirty="0">
                <a:solidFill>
                  <a:schemeClr val="tx2"/>
                </a:solidFill>
                <a:latin typeface="Times New Roman" panose="02020603050405020304" pitchFamily="18" charset="0"/>
                <a:cs typeface="Times New Roman" panose="02020603050405020304" pitchFamily="18" charset="0"/>
              </a:rPr>
              <a:t>The exploratory data analysis reveals that the model performance does not decrease when the input size varies – the recommendation accuracy was comparable for users with different pool sizes of liked artists. </a:t>
            </a:r>
          </a:p>
        </p:txBody>
      </p:sp>
    </p:spTree>
    <p:extLst>
      <p:ext uri="{BB962C8B-B14F-4D97-AF65-F5344CB8AC3E}">
        <p14:creationId xmlns:p14="http://schemas.microsoft.com/office/powerpoint/2010/main" val="32248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30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BC8-72AD-BC78-1943-DFABA8BED1C1}"/>
              </a:ext>
            </a:extLst>
          </p:cNvPr>
          <p:cNvSpPr>
            <a:spLocks noGrp="1"/>
          </p:cNvSpPr>
          <p:nvPr>
            <p:ph type="title"/>
          </p:nvPr>
        </p:nvSpPr>
        <p:spPr>
          <a:xfrm>
            <a:off x="838200" y="1"/>
            <a:ext cx="10515600" cy="1214438"/>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2B8F94A7-E598-4E1A-7DC3-8DEE6FA93753}"/>
              </a:ext>
            </a:extLst>
          </p:cNvPr>
          <p:cNvSpPr>
            <a:spLocks noGrp="1"/>
          </p:cNvSpPr>
          <p:nvPr>
            <p:ph idx="1"/>
          </p:nvPr>
        </p:nvSpPr>
        <p:spPr>
          <a:xfrm>
            <a:off x="838200" y="1214439"/>
            <a:ext cx="10515600" cy="5329236"/>
          </a:xfrm>
        </p:spPr>
        <p:txBody>
          <a:bodyPr>
            <a:normAutofit/>
          </a:bodyPr>
          <a:lstStyle/>
          <a:p>
            <a:r>
              <a:rPr lang="en-US" b="1" dirty="0">
                <a:solidFill>
                  <a:schemeClr val="tx2"/>
                </a:solidFill>
                <a:latin typeface="Times New Roman" panose="02020603050405020304" pitchFamily="18" charset="0"/>
                <a:cs typeface="Times New Roman" panose="02020603050405020304" pitchFamily="18" charset="0"/>
              </a:rPr>
              <a:t>The major limitation of the study was that the accuracy was 5 % lower than necessary to reject the null hypothesis. </a:t>
            </a:r>
          </a:p>
          <a:p>
            <a:endParaRPr lang="en-US" b="1" dirty="0">
              <a:solidFill>
                <a:schemeClr val="tx2"/>
              </a:solidFill>
              <a:latin typeface="Times New Roman" panose="02020603050405020304" pitchFamily="18" charset="0"/>
              <a:cs typeface="Times New Roman" panose="02020603050405020304" pitchFamily="18" charset="0"/>
            </a:endParaRPr>
          </a:p>
          <a:p>
            <a:r>
              <a:rPr lang="en-US" b="1" dirty="0">
                <a:solidFill>
                  <a:schemeClr val="tx2"/>
                </a:solidFill>
                <a:latin typeface="Times New Roman" panose="02020603050405020304" pitchFamily="18" charset="0"/>
                <a:cs typeface="Times New Roman" panose="02020603050405020304" pitchFamily="18" charset="0"/>
              </a:rPr>
              <a:t>Fitting the model and generating predictions was computationally expensive - training the model for 8 epochs lasted 2 hours while generating predictions for each user lasted 1 hour and 40 minutes.</a:t>
            </a:r>
          </a:p>
          <a:p>
            <a:pPr marL="0" indent="0">
              <a:buNone/>
            </a:pPr>
            <a:endParaRPr lang="en-US" b="1" dirty="0">
              <a:solidFill>
                <a:schemeClr val="tx2"/>
              </a:solidFill>
              <a:latin typeface="Times New Roman" panose="02020603050405020304" pitchFamily="18" charset="0"/>
              <a:cs typeface="Times New Roman" panose="02020603050405020304" pitchFamily="18" charset="0"/>
            </a:endParaRPr>
          </a:p>
          <a:p>
            <a:r>
              <a:rPr lang="en-US" b="1" dirty="0">
                <a:solidFill>
                  <a:schemeClr val="tx2"/>
                </a:solidFill>
                <a:latin typeface="Times New Roman" panose="02020603050405020304" pitchFamily="18" charset="0"/>
                <a:cs typeface="Times New Roman" panose="02020603050405020304" pitchFamily="18" charset="0"/>
              </a:rPr>
              <a:t>Increasing the neural network size by adding more layers or units did not seem to improve performance and only made the model more complex, requiring more computation. </a:t>
            </a:r>
          </a:p>
        </p:txBody>
      </p:sp>
    </p:spTree>
    <p:extLst>
      <p:ext uri="{BB962C8B-B14F-4D97-AF65-F5344CB8AC3E}">
        <p14:creationId xmlns:p14="http://schemas.microsoft.com/office/powerpoint/2010/main" val="26899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30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BC8-72AD-BC78-1943-DFABA8BED1C1}"/>
              </a:ext>
            </a:extLst>
          </p:cNvPr>
          <p:cNvSpPr>
            <a:spLocks noGrp="1"/>
          </p:cNvSpPr>
          <p:nvPr>
            <p:ph type="title"/>
          </p:nvPr>
        </p:nvSpPr>
        <p:spPr>
          <a:xfrm>
            <a:off x="838200" y="1"/>
            <a:ext cx="10515600" cy="1214438"/>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Proposed Actions</a:t>
            </a:r>
          </a:p>
        </p:txBody>
      </p:sp>
      <p:sp>
        <p:nvSpPr>
          <p:cNvPr id="3" name="Content Placeholder 2">
            <a:extLst>
              <a:ext uri="{FF2B5EF4-FFF2-40B4-BE49-F238E27FC236}">
                <a16:creationId xmlns:a16="http://schemas.microsoft.com/office/drawing/2014/main" id="{2B8F94A7-E598-4E1A-7DC3-8DEE6FA93753}"/>
              </a:ext>
            </a:extLst>
          </p:cNvPr>
          <p:cNvSpPr>
            <a:spLocks noGrp="1"/>
          </p:cNvSpPr>
          <p:nvPr>
            <p:ph idx="1"/>
          </p:nvPr>
        </p:nvSpPr>
        <p:spPr>
          <a:xfrm>
            <a:off x="838200" y="1214439"/>
            <a:ext cx="10515600" cy="4957761"/>
          </a:xfrm>
        </p:spPr>
        <p:txBody>
          <a:bodyPr>
            <a:normAutofit/>
          </a:bodyPr>
          <a:lstStyle/>
          <a:p>
            <a:pPr marL="571500" indent="-571500">
              <a:buFont typeface="+mj-lt"/>
              <a:buAutoNum type="romanUcPeriod"/>
            </a:pPr>
            <a:r>
              <a:rPr lang="en-US" b="1" dirty="0">
                <a:solidFill>
                  <a:schemeClr val="tx2"/>
                </a:solidFill>
                <a:latin typeface="Times New Roman" panose="02020603050405020304" pitchFamily="18" charset="0"/>
                <a:cs typeface="Times New Roman" panose="02020603050405020304" pitchFamily="18" charset="0"/>
              </a:rPr>
              <a:t>Feature Engineering via Natural Language Processing – many artists were expressed in multiple formats which increased item dimensionality. An NLP to decrease the number of items has the potential to improve the NCF model. </a:t>
            </a:r>
          </a:p>
          <a:p>
            <a:pPr marL="571500" indent="-571500">
              <a:buFont typeface="+mj-lt"/>
              <a:buAutoNum type="romanUcPeriod"/>
            </a:pPr>
            <a:r>
              <a:rPr lang="en-US" b="1" dirty="0">
                <a:solidFill>
                  <a:schemeClr val="tx2"/>
                </a:solidFill>
                <a:latin typeface="Times New Roman" panose="02020603050405020304" pitchFamily="18" charset="0"/>
                <a:cs typeface="Times New Roman" panose="02020603050405020304" pitchFamily="18" charset="0"/>
              </a:rPr>
              <a:t>Combining the NCF model with another classification model which would have music metadata – genre, danceability, language, style. </a:t>
            </a:r>
          </a:p>
          <a:p>
            <a:pPr marL="571500" indent="-571500">
              <a:buFont typeface="+mj-lt"/>
              <a:buAutoNum type="romanUcPeriod"/>
            </a:pPr>
            <a:r>
              <a:rPr lang="en-US" b="1" dirty="0">
                <a:solidFill>
                  <a:schemeClr val="tx2"/>
                </a:solidFill>
                <a:latin typeface="Times New Roman" panose="02020603050405020304" pitchFamily="18" charset="0"/>
                <a:cs typeface="Times New Roman" panose="02020603050405020304" pitchFamily="18" charset="0"/>
              </a:rPr>
              <a:t>Using a larger dataset with more records would allow the model to gain a deeper understanding of the complex listening behavior of humans. </a:t>
            </a:r>
          </a:p>
        </p:txBody>
      </p:sp>
    </p:spTree>
    <p:extLst>
      <p:ext uri="{BB962C8B-B14F-4D97-AF65-F5344CB8AC3E}">
        <p14:creationId xmlns:p14="http://schemas.microsoft.com/office/powerpoint/2010/main" val="14089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05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7BC8-72AD-BC78-1943-DFABA8BED1C1}"/>
              </a:ext>
            </a:extLst>
          </p:cNvPr>
          <p:cNvSpPr>
            <a:spLocks noGrp="1"/>
          </p:cNvSpPr>
          <p:nvPr>
            <p:ph type="title"/>
          </p:nvPr>
        </p:nvSpPr>
        <p:spPr>
          <a:xfrm>
            <a:off x="838200" y="1"/>
            <a:ext cx="10515600" cy="1214438"/>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Benefits of the Study </a:t>
            </a:r>
          </a:p>
        </p:txBody>
      </p:sp>
      <p:sp>
        <p:nvSpPr>
          <p:cNvPr id="3" name="Content Placeholder 2">
            <a:extLst>
              <a:ext uri="{FF2B5EF4-FFF2-40B4-BE49-F238E27FC236}">
                <a16:creationId xmlns:a16="http://schemas.microsoft.com/office/drawing/2014/main" id="{2B8F94A7-E598-4E1A-7DC3-8DEE6FA93753}"/>
              </a:ext>
            </a:extLst>
          </p:cNvPr>
          <p:cNvSpPr>
            <a:spLocks noGrp="1"/>
          </p:cNvSpPr>
          <p:nvPr>
            <p:ph idx="1"/>
          </p:nvPr>
        </p:nvSpPr>
        <p:spPr>
          <a:xfrm>
            <a:off x="838200" y="1214439"/>
            <a:ext cx="10515600" cy="4957761"/>
          </a:xfrm>
        </p:spPr>
        <p:txBody>
          <a:bodyPr>
            <a:normAutofit/>
          </a:bodyPr>
          <a:lstStyle/>
          <a:p>
            <a:pPr marL="571500" indent="-571500">
              <a:buFont typeface="+mj-lt"/>
              <a:buAutoNum type="romanUcPeriod"/>
            </a:pPr>
            <a:r>
              <a:rPr lang="en-US" b="1" dirty="0">
                <a:solidFill>
                  <a:schemeClr val="tx2"/>
                </a:solidFill>
                <a:latin typeface="Times New Roman" panose="02020603050405020304" pitchFamily="18" charset="0"/>
                <a:cs typeface="Times New Roman" panose="02020603050405020304" pitchFamily="18" charset="0"/>
              </a:rPr>
              <a:t>The NCF structure is thoroughly examined for a recommendation system and its advantages, limitations and next steps are identified. </a:t>
            </a:r>
          </a:p>
          <a:p>
            <a:pPr marL="571500" indent="-571500">
              <a:buFont typeface="+mj-lt"/>
              <a:buAutoNum type="romanUcPeriod"/>
            </a:pPr>
            <a:endParaRPr lang="en-US" b="1" dirty="0">
              <a:solidFill>
                <a:schemeClr val="tx2"/>
              </a:solidFill>
              <a:latin typeface="Times New Roman" panose="02020603050405020304" pitchFamily="18" charset="0"/>
              <a:cs typeface="Times New Roman" panose="02020603050405020304" pitchFamily="18" charset="0"/>
            </a:endParaRPr>
          </a:p>
          <a:p>
            <a:pPr marL="571500" indent="-571500">
              <a:buFont typeface="+mj-lt"/>
              <a:buAutoNum type="romanUcPeriod"/>
            </a:pPr>
            <a:r>
              <a:rPr lang="en-US" b="1" dirty="0">
                <a:solidFill>
                  <a:schemeClr val="tx2"/>
                </a:solidFill>
                <a:latin typeface="Times New Roman" panose="02020603050405020304" pitchFamily="18" charset="0"/>
                <a:cs typeface="Times New Roman" panose="02020603050405020304" pitchFamily="18" charset="0"/>
              </a:rPr>
              <a:t>Since the model gave relevant results for 85% of users it could be deployed as a beta feature on the music platform to help current users discover new artists. If the model’s performance was continuously monitored in a production environment it could give more insight into future enhancements. </a:t>
            </a:r>
          </a:p>
        </p:txBody>
      </p:sp>
    </p:spTree>
    <p:extLst>
      <p:ext uri="{BB962C8B-B14F-4D97-AF65-F5344CB8AC3E}">
        <p14:creationId xmlns:p14="http://schemas.microsoft.com/office/powerpoint/2010/main" val="2238598065"/>
      </p:ext>
    </p:extLst>
  </p:cSld>
  <p:clrMapOvr>
    <a:masterClrMapping/>
  </p:clrMapOvr>
</p:sld>
</file>

<file path=ppt/theme/theme1.xml><?xml version="1.0" encoding="utf-8"?>
<a:theme xmlns:a="http://schemas.openxmlformats.org/drawingml/2006/main" name="Office Theme">
  <a:themeElements>
    <a:clrScheme name="Custom 1">
      <a:dk1>
        <a:srgbClr val="445369"/>
      </a:dk1>
      <a:lt1>
        <a:srgbClr val="327DA9"/>
      </a:lt1>
      <a:dk2>
        <a:srgbClr val="C59114"/>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300</TotalTime>
  <Words>624</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benton-sans</vt:lpstr>
      <vt:lpstr>Calibri</vt:lpstr>
      <vt:lpstr>Calibri Light</vt:lpstr>
      <vt:lpstr>Times New Roman</vt:lpstr>
      <vt:lpstr>Office Theme</vt:lpstr>
      <vt:lpstr>Neural Collaborative Filtering for a Music Recommendation System</vt:lpstr>
      <vt:lpstr>Problem and Hypothesis</vt:lpstr>
      <vt:lpstr>Data Analysis</vt:lpstr>
      <vt:lpstr>Outline of the Study’s Findings</vt:lpstr>
      <vt:lpstr>Limitations</vt:lpstr>
      <vt:lpstr>Proposed Actions</vt:lpstr>
      <vt:lpstr>Benefits of the Study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Collaborative Filtering for a Music Recommendation System</dc:title>
  <dc:creator>Bratislav Petkovic</dc:creator>
  <cp:lastModifiedBy>Bratislav Petkovic</cp:lastModifiedBy>
  <cp:revision>54</cp:revision>
  <dcterms:created xsi:type="dcterms:W3CDTF">2023-04-14T16:42:51Z</dcterms:created>
  <dcterms:modified xsi:type="dcterms:W3CDTF">2023-04-14T21:43:11Z</dcterms:modified>
</cp:coreProperties>
</file>