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>
        <p:scale>
          <a:sx n="109" d="100"/>
          <a:sy n="109" d="100"/>
        </p:scale>
        <p:origin x="6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71E2E-D15D-B84A-9477-2033E8A77664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46D81-3B13-1843-BFDC-1B4E6457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9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46D81-3B13-1843-BFDC-1B4E6457CA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7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C203-72A8-5241-8160-9C32E3CB5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2DE3E-35A6-EF4E-BFC4-20266FE05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7CD7A-EB66-BA4C-BAE4-79454270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ABF6-706E-7048-A6F4-9C084252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67E28-0E61-0643-A24D-2B383902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7C5B-8FB5-9949-BA07-51933C38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380D-3722-0548-9CD6-05994FC29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DD26-74AD-E34B-B8E6-ADCF5F68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1304-B64B-1C44-BAC8-BFE283BA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BA42E-ABE3-4F41-9412-D73AA19D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9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D356D-58D7-E445-A62F-FE295EAE7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06620-B897-4648-B67E-5BDED014D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E118B-EED3-844F-AB35-9AA3403D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D57A6-332F-2842-8730-1081220F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557FC-34BB-D048-9909-99E9D644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9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871F-0941-374A-B384-4ADE6E01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5F91-CB92-794E-B774-A347F009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5825-571F-3045-ABD0-9911D250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9AFBD-4ED6-924E-9A42-56BC08C6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B98C-2511-3B4B-8701-F2901E4F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0132-B621-8D4E-A62F-0A8906DA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F8980-D7AD-A440-9B35-5A738B417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50B4-43E4-9040-B56B-93D5C7B3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730B-2E9F-0C48-B47B-9100CB50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F9A24-3D74-FE42-926C-13973788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2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871D-8354-DF4C-A09A-02A8509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16D7-5953-1743-A1D7-1568C86F8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21D71-CD82-984E-BB98-2C54BCED4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D353E-0B5B-A542-97ED-9CF2A767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43E5-58FF-0547-8FD6-E09C2F1C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9358A-23BD-044F-8054-20E60259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0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B3D4-F21A-E743-ABC0-44C90913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01C5-8848-AF43-BA58-B8D2287CF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0C888-78DE-F74F-B8E5-BD0B3A80C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60B36-52DC-6B49-AC0E-116F66F8A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5D771-A018-7E4C-8E45-D97ACD718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B8DC1-6306-3643-9C0C-19BE737F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8A7FF-A26F-4241-B263-A00E37AB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54871-C072-404A-B9B9-3A76AEBB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A2BF-01F4-B34C-8656-91F6A2A6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621A7-1CD5-9748-AF0C-640D278B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880BD-BB53-2A42-AF88-7B20CDB5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3299E-DF86-D041-ABAC-E7E86B33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3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E1173-7899-3A40-BC33-17823D8B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E0BC6-B908-E948-9AF7-3A760779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44DC-B8A3-7C41-9A04-2E90909C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4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E54A-3B92-5D43-B1FA-0567B3DF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7D9C0-9D12-E44B-9E71-766EEE35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471B-E02D-B346-8D6E-C89E9316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79F92-B5DF-3141-BBD6-6BA044A8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3F301-9830-A747-B746-6D57BE4C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8D323-48C4-9543-B6C6-360FB843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4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5A0B-D571-084D-A55A-A1CE5070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01AB2-A654-8F48-8ECF-D79D24AA7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85763-0A37-444F-9F28-B25AC8018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4E31F-CAC6-F949-A891-F57B9D61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33877-E780-2B47-B9BA-25E4AC07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47806-5861-464A-9AF7-5E308B16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358C1-607A-4440-A40E-53BA873C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26D0-2F7F-4348-B93D-621E0DD0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DE6B-344E-B849-BA8A-010A2520E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042AE-3015-5241-BB6E-BEA7D7019350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3E0CA-32DB-B848-A925-FF3656385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3C01-78E0-E342-9739-F12F91A04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3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vbayes.github.io/tutorials/sse/bisse-intro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bayes.github.io/tutorials/sse/bisse-intr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62A3-2711-FB42-A102-9C5091CA6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679" y="1647997"/>
            <a:ext cx="1091264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impact of fossil data on the power of estimates under state-dependent diversification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030D9-3BC0-AA4C-8916-94499B75F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7830"/>
            <a:ext cx="9144000" cy="1655762"/>
          </a:xfrm>
        </p:spPr>
        <p:txBody>
          <a:bodyPr/>
          <a:lstStyle/>
          <a:p>
            <a:r>
              <a:rPr lang="en-US" dirty="0"/>
              <a:t>Bruno do Rosario Petrucci</a:t>
            </a:r>
          </a:p>
          <a:p>
            <a:r>
              <a:rPr lang="en-US" dirty="0"/>
              <a:t>EEOB 565 –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50176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F840-28E4-5141-BE7D-F3679889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EF25-CF2B-EE47-9BC7-58024A8EE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Höhna</a:t>
            </a:r>
            <a:r>
              <a:rPr lang="en-US" dirty="0"/>
              <a:t>, S., </a:t>
            </a:r>
            <a:r>
              <a:rPr lang="en-US" dirty="0" err="1"/>
              <a:t>Freyman</a:t>
            </a:r>
            <a:r>
              <a:rPr lang="en-US" dirty="0"/>
              <a:t>, W., Goldberg</a:t>
            </a:r>
            <a:r>
              <a:rPr lang="en-US" i="1" dirty="0"/>
              <a:t>, </a:t>
            </a:r>
            <a:r>
              <a:rPr lang="en-US" dirty="0"/>
              <a:t>E.,</a:t>
            </a:r>
            <a:r>
              <a:rPr lang="en-US" i="1" dirty="0"/>
              <a:t> </a:t>
            </a:r>
            <a:r>
              <a:rPr lang="en-US" dirty="0"/>
              <a:t>Background on state-dependent diversification rate estimation, </a:t>
            </a:r>
            <a:r>
              <a:rPr lang="en-US" dirty="0">
                <a:hlinkClick r:id="rId2"/>
              </a:rPr>
              <a:t>https://revbayes.github.io/tutorials/sse/bisse-intro.html</a:t>
            </a:r>
            <a:endParaRPr lang="en-US" dirty="0"/>
          </a:p>
          <a:p>
            <a:r>
              <a:rPr lang="en-US" dirty="0"/>
              <a:t>Maddison, W. P., </a:t>
            </a:r>
            <a:r>
              <a:rPr lang="en-US" dirty="0" err="1"/>
              <a:t>Midford</a:t>
            </a:r>
            <a:r>
              <a:rPr lang="en-US" dirty="0"/>
              <a:t>, P. E., Otto, S. P., Estimating a Binary Character's Effect on Speciation and Extinction, </a:t>
            </a:r>
            <a:r>
              <a:rPr lang="en-US" i="1" dirty="0"/>
              <a:t>Sys. Bio.</a:t>
            </a:r>
            <a:r>
              <a:rPr lang="en-US" dirty="0"/>
              <a:t> (2007)</a:t>
            </a:r>
          </a:p>
          <a:p>
            <a:r>
              <a:rPr lang="en-US" dirty="0"/>
              <a:t>Warnock, R. C. M., Heath, T. A., Stadler, T., Assessing the impact of incomplete species sampling on estimates of speciation and extinction rates, </a:t>
            </a:r>
            <a:r>
              <a:rPr lang="en-US" i="1" dirty="0"/>
              <a:t>Paleobiology </a:t>
            </a:r>
            <a:r>
              <a:rPr lang="en-US" dirty="0"/>
              <a:t>(2020)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7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504A-8D58-854D-9295-0261AF78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84095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6146" name="Picture 2" descr="baby-horseshoe-crabs-w | TBR News Media">
            <a:extLst>
              <a:ext uri="{FF2B5EF4-FFF2-40B4-BE49-F238E27FC236}">
                <a16:creationId xmlns:a16="http://schemas.microsoft.com/office/drawing/2014/main" id="{D39DFB0F-D0FB-F247-8430-2FE321EDC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05" y="1829212"/>
            <a:ext cx="6421270" cy="428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22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31E0-970F-2B48-AEFE-4562DFD3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8EF1-6981-7D40-95AE-7FF0EAA29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state speciation and extinction (</a:t>
            </a:r>
            <a:r>
              <a:rPr lang="en-US" dirty="0" err="1"/>
              <a:t>BiSSE</a:t>
            </a:r>
            <a:r>
              <a:rPr lang="en-US" dirty="0"/>
              <a:t>) is a model for inference of trait-dependent diversification rates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5B4A0-1893-6244-89C6-C79187BE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68" y="3429000"/>
            <a:ext cx="7712242" cy="2281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4B6F63-F13B-3A47-AF3F-404AD8E72E5A}"/>
              </a:ext>
            </a:extLst>
          </p:cNvPr>
          <p:cNvSpPr txBox="1"/>
          <p:nvPr/>
        </p:nvSpPr>
        <p:spPr>
          <a:xfrm>
            <a:off x="6759742" y="6447764"/>
            <a:ext cx="5432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https://revbayes.github.io/tutorials/sse/bisse-intro.html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4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2FE9-1545-624A-BB67-8B7EBB4A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647F6-985A-BA42-AC3A-28159816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0389" cy="4351338"/>
          </a:xfrm>
        </p:spPr>
        <p:txBody>
          <a:bodyPr/>
          <a:lstStyle/>
          <a:p>
            <a:r>
              <a:rPr lang="en-US" dirty="0"/>
              <a:t>Tests on simulated data show the model’s power is pretty low when estimating extinction and transition rates</a:t>
            </a:r>
          </a:p>
        </p:txBody>
      </p:sp>
      <p:pic>
        <p:nvPicPr>
          <p:cNvPr id="1026" name="Picture 2" descr="Estimated parameter values from simulated trees and characters. Lines indicate true parameter values of the simulations (solid, equal rates for the two states; dashed, unequal). Small symbols represent estimates; large symbols represent mean values of estimates. Open circles represent parameter estimates from symmetrical simulations, i.e., equal parameter values for states 0 and 1 (speciation rates 0.1, extinction rates 0.03, character change 0.01). Closed triangles represent estimates from simulations with asymmetries in the respectively estimated parameters. Asymmetries shown are (a) speciation rate asymmetry (λ1 = 0.1 versus 0.2), (b) extinction rate asymmetry (μ0 = 0.03 versus 0.06), and (c) character state change rate asymmetry (q10 = 0.01 versus 0.005). In the maximum likelihood analysis, all six parameters were free to vary, but each scatterplot focuses only on the parameters of interest in each case.">
            <a:extLst>
              <a:ext uri="{FF2B5EF4-FFF2-40B4-BE49-F238E27FC236}">
                <a16:creationId xmlns:a16="http://schemas.microsoft.com/office/drawing/2014/main" id="{0FFB240E-7E3B-CA44-8431-5733435EC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1" b="50966"/>
          <a:stretch/>
        </p:blipFill>
        <p:spPr bwMode="auto">
          <a:xfrm>
            <a:off x="6155488" y="822325"/>
            <a:ext cx="4985754" cy="500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F5EEB5-150C-7F4E-B9A8-D0D03C5F3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90" y="4544510"/>
            <a:ext cx="4987807" cy="1475809"/>
          </a:xfrm>
          <a:prstGeom prst="rect">
            <a:avLst/>
          </a:prstGeom>
        </p:spPr>
      </p:pic>
      <p:pic>
        <p:nvPicPr>
          <p:cNvPr id="8" name="Picture 2" descr="Estimated parameter values from simulated trees and characters. Lines indicate true parameter values of the simulations (solid, equal rates for the two states; dashed, unequal). Small symbols represent estimates; large symbols represent mean values of estimates. Open circles represent parameter estimates from symmetrical simulations, i.e., equal parameter values for states 0 and 1 (speciation rates 0.1, extinction rates 0.03, character change 0.01). Closed triangles represent estimates from simulations with asymmetries in the respectively estimated parameters. Asymmetries shown are (a) speciation rate asymmetry (λ1 = 0.1 versus 0.2), (b) extinction rate asymmetry (μ0 = 0.03 versus 0.06), and (c) character state change rate asymmetry (q10 = 0.01 versus 0.005). In the maximum likelihood analysis, all six parameters were free to vary, but each scatterplot focuses only on the parameters of interest in each case.">
            <a:extLst>
              <a:ext uri="{FF2B5EF4-FFF2-40B4-BE49-F238E27FC236}">
                <a16:creationId xmlns:a16="http://schemas.microsoft.com/office/drawing/2014/main" id="{40BA56D7-5DAB-7143-B75B-D54166EE2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5" t="50966" r="23120"/>
          <a:stretch/>
        </p:blipFill>
        <p:spPr bwMode="auto">
          <a:xfrm>
            <a:off x="5975380" y="822325"/>
            <a:ext cx="5432258" cy="508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06EA19-DBD2-5B45-AD7D-484872214578}"/>
              </a:ext>
            </a:extLst>
          </p:cNvPr>
          <p:cNvCxnSpPr>
            <a:cxnSpLocks/>
          </p:cNvCxnSpPr>
          <p:nvPr/>
        </p:nvCxnSpPr>
        <p:spPr>
          <a:xfrm>
            <a:off x="2033337" y="4908884"/>
            <a:ext cx="5630779" cy="44174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Picture 2" descr="Estimated parameter values from simulated trees and characters. Lines indicate true parameter values of the simulations (solid, equal rates for the two states; dashed, unequal). Small symbols represent estimates; large symbols represent mean values of estimates. Open circles represent parameter estimates from symmetrical simulations, i.e., equal parameter values for states 0 and 1 (speciation rates 0.1, extinction rates 0.03, character change 0.01). Closed triangles represent estimates from simulations with asymmetries in the respectively estimated parameters. Asymmetries shown are (a) speciation rate asymmetry (λ1 = 0.1 versus 0.2), (b) extinction rate asymmetry (μ0 = 0.03 versus 0.06), and (c) character state change rate asymmetry (q10 = 0.01 versus 0.005). In the maximum likelihood analysis, all six parameters were free to vary, but each scatterplot focuses only on the parameters of interest in each case.">
            <a:extLst>
              <a:ext uri="{FF2B5EF4-FFF2-40B4-BE49-F238E27FC236}">
                <a16:creationId xmlns:a16="http://schemas.microsoft.com/office/drawing/2014/main" id="{BCB26EEB-BD11-C944-A5D0-1CA2CF095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1" b="50966"/>
          <a:stretch/>
        </p:blipFill>
        <p:spPr bwMode="auto">
          <a:xfrm>
            <a:off x="6097333" y="822325"/>
            <a:ext cx="5140161" cy="516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23AC71-497E-284F-9F37-374F032112D5}"/>
              </a:ext>
            </a:extLst>
          </p:cNvPr>
          <p:cNvCxnSpPr>
            <a:cxnSpLocks/>
          </p:cNvCxnSpPr>
          <p:nvPr/>
        </p:nvCxnSpPr>
        <p:spPr>
          <a:xfrm flipV="1">
            <a:off x="4115480" y="3187031"/>
            <a:ext cx="2453761" cy="17063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A22834-DF87-7C4E-AABE-5AC8769DAAC7}"/>
              </a:ext>
            </a:extLst>
          </p:cNvPr>
          <p:cNvCxnSpPr>
            <a:cxnSpLocks/>
          </p:cNvCxnSpPr>
          <p:nvPr/>
        </p:nvCxnSpPr>
        <p:spPr>
          <a:xfrm flipV="1">
            <a:off x="4532271" y="3695694"/>
            <a:ext cx="2036970" cy="17063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4AA8BA-8B80-CE4B-A685-4928A5B4E690}"/>
              </a:ext>
            </a:extLst>
          </p:cNvPr>
          <p:cNvCxnSpPr>
            <a:cxnSpLocks/>
          </p:cNvCxnSpPr>
          <p:nvPr/>
        </p:nvCxnSpPr>
        <p:spPr>
          <a:xfrm>
            <a:off x="1880644" y="5402088"/>
            <a:ext cx="5630779" cy="13493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345D0B-8F72-AE43-BF71-6F83E0C6A8C7}"/>
              </a:ext>
            </a:extLst>
          </p:cNvPr>
          <p:cNvCxnSpPr>
            <a:cxnSpLocks/>
          </p:cNvCxnSpPr>
          <p:nvPr/>
        </p:nvCxnSpPr>
        <p:spPr>
          <a:xfrm>
            <a:off x="3198393" y="5134394"/>
            <a:ext cx="4225091" cy="2162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FB3B42-D47B-214D-9007-D74424128374}"/>
              </a:ext>
            </a:extLst>
          </p:cNvPr>
          <p:cNvCxnSpPr>
            <a:cxnSpLocks/>
          </p:cNvCxnSpPr>
          <p:nvPr/>
        </p:nvCxnSpPr>
        <p:spPr>
          <a:xfrm flipV="1">
            <a:off x="3198393" y="4217392"/>
            <a:ext cx="3370848" cy="143980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2959EB5-D7A9-5841-9BAC-E17C2D3B8BF4}"/>
              </a:ext>
            </a:extLst>
          </p:cNvPr>
          <p:cNvSpPr txBox="1"/>
          <p:nvPr/>
        </p:nvSpPr>
        <p:spPr>
          <a:xfrm>
            <a:off x="8448174" y="6488668"/>
            <a:ext cx="3743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Maddison et al 2007 (Fig. 4, adapted)</a:t>
            </a:r>
          </a:p>
        </p:txBody>
      </p:sp>
    </p:spTree>
    <p:extLst>
      <p:ext uri="{BB962C8B-B14F-4D97-AF65-F5344CB8AC3E}">
        <p14:creationId xmlns:p14="http://schemas.microsoft.com/office/powerpoint/2010/main" val="23466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2EFB-2FF5-364F-93AD-AAAAA4E3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9E47C-068A-3148-BE1D-EBA1BAFA3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0726" cy="4351338"/>
          </a:xfrm>
        </p:spPr>
        <p:txBody>
          <a:bodyPr/>
          <a:lstStyle/>
          <a:p>
            <a:r>
              <a:rPr lang="en-US" dirty="0"/>
              <a:t>Fossilized birth-death (FBD) models have higher power in estimating extinction rates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A924E5A-CAD5-5C44-AA29-452698E2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075" y="365125"/>
            <a:ext cx="4706725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BA552-200E-6342-B258-A1D116E820F1}"/>
              </a:ext>
            </a:extLst>
          </p:cNvPr>
          <p:cNvSpPr txBox="1"/>
          <p:nvPr/>
        </p:nvSpPr>
        <p:spPr>
          <a:xfrm>
            <a:off x="9494921" y="6488668"/>
            <a:ext cx="2801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Warnock et al 2020 (Fig. 3)</a:t>
            </a:r>
          </a:p>
        </p:txBody>
      </p:sp>
    </p:spTree>
    <p:extLst>
      <p:ext uri="{BB962C8B-B14F-4D97-AF65-F5344CB8AC3E}">
        <p14:creationId xmlns:p14="http://schemas.microsoft.com/office/powerpoint/2010/main" val="318720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E750-D554-FA4C-8E7D-5997D422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82AFE-3551-2F44-8458-79354BC5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data following </a:t>
            </a:r>
            <a:r>
              <a:rPr lang="en-US" dirty="0" err="1"/>
              <a:t>BiSSE</a:t>
            </a:r>
            <a:r>
              <a:rPr lang="en-US" dirty="0"/>
              <a:t>, including fossil samples</a:t>
            </a:r>
          </a:p>
          <a:p>
            <a:endParaRPr lang="en-US" dirty="0"/>
          </a:p>
          <a:p>
            <a:r>
              <a:rPr lang="en-US" dirty="0"/>
              <a:t>Run a </a:t>
            </a:r>
            <a:r>
              <a:rPr lang="en-US" dirty="0" err="1"/>
              <a:t>BiSSE</a:t>
            </a:r>
            <a:r>
              <a:rPr lang="en-US" dirty="0"/>
              <a:t> analysis with an FBD tree</a:t>
            </a:r>
          </a:p>
          <a:p>
            <a:endParaRPr lang="en-US" dirty="0"/>
          </a:p>
          <a:p>
            <a:r>
              <a:rPr lang="en-US" b="1" dirty="0"/>
              <a:t>Hypothesis:</a:t>
            </a:r>
            <a:r>
              <a:rPr lang="en-US" dirty="0"/>
              <a:t> </a:t>
            </a:r>
            <a:r>
              <a:rPr lang="en-US" dirty="0" err="1"/>
              <a:t>BiSSE</a:t>
            </a:r>
            <a:r>
              <a:rPr lang="en-US" dirty="0"/>
              <a:t> will have more power to estimate extinction rates when including fossil samples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154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6060-018E-EB43-8AE4-71515DE4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(</a:t>
            </a:r>
            <a:r>
              <a:rPr lang="en-US" dirty="0" err="1"/>
              <a:t>paleobuddy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175C-3FFF-CA45-81DC-D9DFD1D8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479" y="5392820"/>
            <a:ext cx="5731041" cy="1325564"/>
          </a:xfrm>
        </p:spPr>
        <p:txBody>
          <a:bodyPr/>
          <a:lstStyle/>
          <a:p>
            <a:r>
              <a:rPr lang="en-US" dirty="0"/>
              <a:t>Bounds: &gt;25% of extinct species sampled; at least 10% of taxa with each trait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84551-1D46-A345-B9DC-A7314080F1C9}"/>
              </a:ext>
            </a:extLst>
          </p:cNvPr>
          <p:cNvSpPr txBox="1"/>
          <p:nvPr/>
        </p:nvSpPr>
        <p:spPr>
          <a:xfrm>
            <a:off x="374478" y="3002009"/>
            <a:ext cx="3140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Scenario 1: base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9F99F5-F23F-CE47-9644-6D1EDCB9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62" y="1433088"/>
            <a:ext cx="5913438" cy="37226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C83ED5-3566-D344-A36C-19ABF1505EE7}"/>
              </a:ext>
            </a:extLst>
          </p:cNvPr>
          <p:cNvSpPr txBox="1"/>
          <p:nvPr/>
        </p:nvSpPr>
        <p:spPr>
          <a:xfrm>
            <a:off x="374478" y="3002008"/>
            <a:ext cx="489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Scenario 2: high lambda1</a:t>
            </a:r>
          </a:p>
        </p:txBody>
      </p:sp>
      <p:sp>
        <p:nvSpPr>
          <p:cNvPr id="22" name="&quot;No&quot; Symbol 21">
            <a:extLst>
              <a:ext uri="{FF2B5EF4-FFF2-40B4-BE49-F238E27FC236}">
                <a16:creationId xmlns:a16="http://schemas.microsoft.com/office/drawing/2014/main" id="{9275747F-6B3B-6D4B-93EA-43C0AED1B101}"/>
              </a:ext>
            </a:extLst>
          </p:cNvPr>
          <p:cNvSpPr/>
          <p:nvPr/>
        </p:nvSpPr>
        <p:spPr>
          <a:xfrm>
            <a:off x="5972175" y="2057400"/>
            <a:ext cx="585788" cy="52863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9BF12-CA16-5741-A309-16FCDC98F73C}"/>
              </a:ext>
            </a:extLst>
          </p:cNvPr>
          <p:cNvSpPr txBox="1"/>
          <p:nvPr/>
        </p:nvSpPr>
        <p:spPr>
          <a:xfrm>
            <a:off x="5541962" y="1952387"/>
            <a:ext cx="5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C556DB-90E5-684D-A8D6-A43061F6CED5}"/>
              </a:ext>
            </a:extLst>
          </p:cNvPr>
          <p:cNvSpPr txBox="1"/>
          <p:nvPr/>
        </p:nvSpPr>
        <p:spPr>
          <a:xfrm>
            <a:off x="374478" y="3002008"/>
            <a:ext cx="489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Scenario 3: high mu0</a:t>
            </a:r>
          </a:p>
        </p:txBody>
      </p: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23A312A3-A51C-F24C-8983-A608C7F7C8B9}"/>
              </a:ext>
            </a:extLst>
          </p:cNvPr>
          <p:cNvSpPr/>
          <p:nvPr/>
        </p:nvSpPr>
        <p:spPr>
          <a:xfrm>
            <a:off x="6586538" y="1596135"/>
            <a:ext cx="585788" cy="52863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D01AAE-6C93-B149-BB86-35FF8F5B64B0}"/>
              </a:ext>
            </a:extLst>
          </p:cNvPr>
          <p:cNvSpPr txBox="1"/>
          <p:nvPr/>
        </p:nvSpPr>
        <p:spPr>
          <a:xfrm>
            <a:off x="7068349" y="1332964"/>
            <a:ext cx="59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3FB331-4AC2-A141-A45D-6D82F2D61773}"/>
              </a:ext>
            </a:extLst>
          </p:cNvPr>
          <p:cNvSpPr txBox="1"/>
          <p:nvPr/>
        </p:nvSpPr>
        <p:spPr>
          <a:xfrm>
            <a:off x="374478" y="3002007"/>
            <a:ext cx="489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Scenario 4: low q10</a:t>
            </a:r>
          </a:p>
        </p:txBody>
      </p:sp>
      <p:sp>
        <p:nvSpPr>
          <p:cNvPr id="28" name="&quot;No&quot; Symbol 27">
            <a:extLst>
              <a:ext uri="{FF2B5EF4-FFF2-40B4-BE49-F238E27FC236}">
                <a16:creationId xmlns:a16="http://schemas.microsoft.com/office/drawing/2014/main" id="{90E7D509-2AB7-F34C-A398-A147EB900598}"/>
              </a:ext>
            </a:extLst>
          </p:cNvPr>
          <p:cNvSpPr/>
          <p:nvPr/>
        </p:nvSpPr>
        <p:spPr>
          <a:xfrm>
            <a:off x="9685420" y="2630239"/>
            <a:ext cx="585788" cy="52863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263B4-8BD9-3E46-909E-0A1092F6C5D7}"/>
              </a:ext>
            </a:extLst>
          </p:cNvPr>
          <p:cNvSpPr txBox="1"/>
          <p:nvPr/>
        </p:nvSpPr>
        <p:spPr>
          <a:xfrm>
            <a:off x="10271208" y="2558341"/>
            <a:ext cx="77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0.005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E575D3-1909-654C-955C-B2FF073CA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793" y="3931824"/>
            <a:ext cx="3224212" cy="292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241312-56DD-3C46-9204-A8D19E81DB34}"/>
              </a:ext>
            </a:extLst>
          </p:cNvPr>
          <p:cNvCxnSpPr/>
          <p:nvPr/>
        </p:nvCxnSpPr>
        <p:spPr>
          <a:xfrm flipH="1">
            <a:off x="4560277" y="4888523"/>
            <a:ext cx="31025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7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7" grpId="0"/>
      <p:bldP spid="17" grpId="1"/>
      <p:bldP spid="22" grpId="0" animBg="1"/>
      <p:bldP spid="22" grpId="1" animBg="1"/>
      <p:bldP spid="23" grpId="0"/>
      <p:bldP spid="23" grpId="1"/>
      <p:bldP spid="24" grpId="0"/>
      <p:bldP spid="24" grpId="1"/>
      <p:bldP spid="25" grpId="0" animBg="1"/>
      <p:bldP spid="25" grpId="1" animBg="1"/>
      <p:bldP spid="26" grpId="0"/>
      <p:bldP spid="26" grpId="1"/>
      <p:bldP spid="27" grpId="0"/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AAD1-07AD-204C-A2A9-43E3B605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</a:t>
            </a:r>
            <a:r>
              <a:rPr lang="en-US" dirty="0" err="1"/>
              <a:t>RevBayes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4A12A-6057-984C-83F7-0034A081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989913" cy="323616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E3B29E-C41D-DC4A-A162-63E61D1C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0744"/>
            <a:ext cx="5257800" cy="2036512"/>
          </a:xfrm>
        </p:spPr>
        <p:txBody>
          <a:bodyPr>
            <a:normAutofit/>
          </a:bodyPr>
          <a:lstStyle/>
          <a:p>
            <a:r>
              <a:rPr lang="en-US" dirty="0"/>
              <a:t>Prior means equal true values</a:t>
            </a:r>
          </a:p>
          <a:p>
            <a:endParaRPr lang="en-US" b="1" dirty="0"/>
          </a:p>
          <a:p>
            <a:r>
              <a:rPr lang="en-US" dirty="0"/>
              <a:t>Root age fixed since tree is fixed</a:t>
            </a: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405D10D6-2880-164C-A6B1-B5BB40409BCA}"/>
              </a:ext>
            </a:extLst>
          </p:cNvPr>
          <p:cNvSpPr/>
          <p:nvPr/>
        </p:nvSpPr>
        <p:spPr>
          <a:xfrm>
            <a:off x="3364523" y="4689231"/>
            <a:ext cx="2895600" cy="1711570"/>
          </a:xfrm>
          <a:prstGeom prst="cloudCallout">
            <a:avLst>
              <a:gd name="adj1" fmla="val 59734"/>
              <a:gd name="adj2" fmla="val -5530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2746E-7893-4D47-A87F-F87424F326CC}"/>
              </a:ext>
            </a:extLst>
          </p:cNvPr>
          <p:cNvSpPr txBox="1"/>
          <p:nvPr/>
        </p:nvSpPr>
        <p:spPr>
          <a:xfrm>
            <a:off x="4009292" y="5040923"/>
            <a:ext cx="1430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100 trees for each of the 4 scenarios</a:t>
            </a:r>
          </a:p>
        </p:txBody>
      </p:sp>
    </p:spTree>
    <p:extLst>
      <p:ext uri="{BB962C8B-B14F-4D97-AF65-F5344CB8AC3E}">
        <p14:creationId xmlns:p14="http://schemas.microsoft.com/office/powerpoint/2010/main" val="350196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9ACE-A858-9443-A155-1B976FEF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2" descr="Estimated parameter values from simulated trees and characters. Lines indicate true parameter values of the simulations (solid, equal rates for the two states; dashed, unequal). Small symbols represent estimates; large symbols represent mean values of estimates. Open circles represent parameter estimates from symmetrical simulations, i.e., equal parameter values for states 0 and 1 (speciation rates 0.1, extinction rates 0.03, character change 0.01). Closed triangles represent estimates from simulations with asymmetries in the respectively estimated parameters. Asymmetries shown are (a) speciation rate asymmetry (λ1 = 0.1 versus 0.2), (b) extinction rate asymmetry (μ0 = 0.03 versus 0.06), and (c) character state change rate asymmetry (q10 = 0.01 versus 0.005). In the maximum likelihood analysis, all six parameters were free to vary, but each scatterplot focuses only on the parameters of interest in each case.">
            <a:extLst>
              <a:ext uri="{FF2B5EF4-FFF2-40B4-BE49-F238E27FC236}">
                <a16:creationId xmlns:a16="http://schemas.microsoft.com/office/drawing/2014/main" id="{401407DA-27C1-9743-8040-3188FAB1F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1" b="50966"/>
          <a:stretch/>
        </p:blipFill>
        <p:spPr bwMode="auto">
          <a:xfrm>
            <a:off x="128198" y="1685257"/>
            <a:ext cx="4271881" cy="428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8C5786-DEE3-3343-8810-5C48B5CC68EA}"/>
              </a:ext>
            </a:extLst>
          </p:cNvPr>
          <p:cNvCxnSpPr>
            <a:cxnSpLocks/>
          </p:cNvCxnSpPr>
          <p:nvPr/>
        </p:nvCxnSpPr>
        <p:spPr>
          <a:xfrm>
            <a:off x="4824663" y="4054642"/>
            <a:ext cx="2177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2" descr="Estimated parameter values from simulated trees and characters. Lines indicate true parameter values of the simulations (solid, equal rates for the two states; dashed, unequal). Small symbols represent estimates; large symbols represent mean values of estimates. Open circles represent parameter estimates from symmetrical simulations, i.e., equal parameter values for states 0 and 1 (speciation rates 0.1, extinction rates 0.03, character change 0.01). Closed triangles represent estimates from simulations with asymmetries in the respectively estimated parameters. Asymmetries shown are (a) speciation rate asymmetry (λ1 = 0.1 versus 0.2), (b) extinction rate asymmetry (μ0 = 0.03 versus 0.06), and (c) character state change rate asymmetry (q10 = 0.01 versus 0.005). In the maximum likelihood analysis, all six parameters were free to vary, but each scatterplot focuses only on the parameters of interest in each case.">
            <a:extLst>
              <a:ext uri="{FF2B5EF4-FFF2-40B4-BE49-F238E27FC236}">
                <a16:creationId xmlns:a16="http://schemas.microsoft.com/office/drawing/2014/main" id="{D39181A0-E5E1-1845-B352-0314C4132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5" t="50966" r="23120"/>
          <a:stretch/>
        </p:blipFill>
        <p:spPr bwMode="auto">
          <a:xfrm>
            <a:off x="104627" y="1664896"/>
            <a:ext cx="4601926" cy="430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stimated parameter values from simulated trees and characters. Lines indicate true parameter values of the simulations (solid, equal rates for the two states; dashed, unequal). Small symbols represent estimates; large symbols represent mean values of estimates. Open circles represent parameter estimates from symmetrical simulations, i.e., equal parameter values for states 0 and 1 (speciation rates 0.1, extinction rates 0.03, character change 0.01). Closed triangles represent estimates from simulations with asymmetries in the respectively estimated parameters. Asymmetries shown are (a) speciation rate asymmetry (λ1 = 0.1 versus 0.2), (b) extinction rate asymmetry (μ0 = 0.03 versus 0.06), and (c) character state change rate asymmetry (q10 = 0.01 versus 0.005). In the maximum likelihood analysis, all six parameters were free to vary, but each scatterplot focuses only on the parameters of interest in each case.">
            <a:extLst>
              <a:ext uri="{FF2B5EF4-FFF2-40B4-BE49-F238E27FC236}">
                <a16:creationId xmlns:a16="http://schemas.microsoft.com/office/drawing/2014/main" id="{223F6D0B-25A6-D545-8172-663758896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1" b="50966"/>
          <a:stretch/>
        </p:blipFill>
        <p:spPr bwMode="auto">
          <a:xfrm>
            <a:off x="231292" y="1695064"/>
            <a:ext cx="4593371" cy="461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8220CF-2C4C-9A4A-8887-80B04097F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489" y="1685256"/>
            <a:ext cx="4888754" cy="45012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24A317-B0D8-EF43-85AB-BA161A371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489" y="1685255"/>
            <a:ext cx="4888754" cy="4501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D52DC2-655F-3141-8180-18F77F457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489" y="1664895"/>
            <a:ext cx="4888752" cy="45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7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1906-6385-BF4D-B12C-D392D70B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4FF1-1E67-6A4F-9E78-EAA0B709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likelihood issue in </a:t>
            </a:r>
            <a:r>
              <a:rPr lang="en-US" dirty="0" err="1"/>
              <a:t>RevBayes</a:t>
            </a:r>
            <a:endParaRPr lang="en-US" dirty="0"/>
          </a:p>
          <a:p>
            <a:endParaRPr lang="en-US" dirty="0"/>
          </a:p>
          <a:p>
            <a:r>
              <a:rPr lang="en-US" dirty="0"/>
              <a:t>Fit more models (e.g. let fossil sampling vary)</a:t>
            </a:r>
          </a:p>
          <a:p>
            <a:endParaRPr lang="en-US" dirty="0"/>
          </a:p>
          <a:p>
            <a:r>
              <a:rPr lang="en-US" dirty="0"/>
              <a:t>Test other SSE models</a:t>
            </a:r>
          </a:p>
        </p:txBody>
      </p:sp>
    </p:spTree>
    <p:extLst>
      <p:ext uri="{BB962C8B-B14F-4D97-AF65-F5344CB8AC3E}">
        <p14:creationId xmlns:p14="http://schemas.microsoft.com/office/powerpoint/2010/main" val="172645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345</Words>
  <Application>Microsoft Macintosh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impact of fossil data on the power of estimates under state-dependent diversification models</vt:lpstr>
      <vt:lpstr>Background</vt:lpstr>
      <vt:lpstr>Background</vt:lpstr>
      <vt:lpstr>Background</vt:lpstr>
      <vt:lpstr>Plan</vt:lpstr>
      <vt:lpstr>Simulation (paleobuddy)</vt:lpstr>
      <vt:lpstr>Analysis (RevBayes)</vt:lpstr>
      <vt:lpstr>Results</vt:lpstr>
      <vt:lpstr>Future directions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fossil data on the power of estimates under state-dependent diversification models</dc:title>
  <dc:creator>Microsoft Office User</dc:creator>
  <cp:lastModifiedBy>Microsoft Office User</cp:lastModifiedBy>
  <cp:revision>3</cp:revision>
  <dcterms:created xsi:type="dcterms:W3CDTF">2022-05-03T19:34:04Z</dcterms:created>
  <dcterms:modified xsi:type="dcterms:W3CDTF">2022-05-05T18:22:09Z</dcterms:modified>
</cp:coreProperties>
</file>