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8" r:id="rId3"/>
    <p:sldId id="259" r:id="rId4"/>
    <p:sldId id="260" r:id="rId5"/>
    <p:sldId id="262" r:id="rId6"/>
    <p:sldId id="264" r:id="rId7"/>
    <p:sldId id="265" r:id="rId8"/>
    <p:sldId id="271" r:id="rId9"/>
    <p:sldId id="272" r:id="rId10"/>
    <p:sldId id="274" r:id="rId11"/>
    <p:sldId id="273" r:id="rId12"/>
    <p:sldId id="267" r:id="rId13"/>
    <p:sldId id="275" r:id="rId14"/>
    <p:sldId id="276" r:id="rId15"/>
    <p:sldId id="277" r:id="rId16"/>
    <p:sldId id="278" r:id="rId17"/>
    <p:sldId id="268" r:id="rId18"/>
    <p:sldId id="279" r:id="rId19"/>
    <p:sldId id="269" r:id="rId20"/>
    <p:sldId id="280" r:id="rId21"/>
    <p:sldId id="282" r:id="rId22"/>
    <p:sldId id="283" r:id="rId23"/>
    <p:sldId id="284"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909"/>
  </p:normalViewPr>
  <p:slideViewPr>
    <p:cSldViewPr snapToGrid="0">
      <p:cViewPr>
        <p:scale>
          <a:sx n="96" d="100"/>
          <a:sy n="96" d="100"/>
        </p:scale>
        <p:origin x="116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586F0-53BD-ED40-94F7-8AF71D2B7384}" type="datetimeFigureOut">
              <a:rPr lang="en-US" smtClean="0"/>
              <a:t>5/30/23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A4A2D-8EA0-354D-901D-B8F078532B0E}" type="slidenum">
              <a:rPr lang="en-US" smtClean="0"/>
              <a:t>‹#›</a:t>
            </a:fld>
            <a:endParaRPr lang="en-US"/>
          </a:p>
        </p:txBody>
      </p:sp>
    </p:spTree>
    <p:extLst>
      <p:ext uri="{BB962C8B-B14F-4D97-AF65-F5344CB8AC3E}">
        <p14:creationId xmlns:p14="http://schemas.microsoft.com/office/powerpoint/2010/main" val="175214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have been extensions to include the possibility of multiple traits, or hidden traits, or quantitative traits</a:t>
            </a:r>
          </a:p>
          <a:p>
            <a:endParaRPr lang="en-US" dirty="0"/>
          </a:p>
          <a:p>
            <a:r>
              <a:rPr lang="en-US" dirty="0"/>
              <a:t>This presentation will deal only with </a:t>
            </a:r>
            <a:r>
              <a:rPr lang="en-US" dirty="0" err="1"/>
              <a:t>BiSSE</a:t>
            </a:r>
            <a:r>
              <a:rPr lang="en-US" dirty="0"/>
              <a:t> but in the future this work could be extended to other models</a:t>
            </a:r>
          </a:p>
        </p:txBody>
      </p:sp>
      <p:sp>
        <p:nvSpPr>
          <p:cNvPr id="4" name="Slide Number Placeholder 3"/>
          <p:cNvSpPr>
            <a:spLocks noGrp="1"/>
          </p:cNvSpPr>
          <p:nvPr>
            <p:ph type="sldNum" sz="quarter" idx="5"/>
          </p:nvPr>
        </p:nvSpPr>
        <p:spPr/>
        <p:txBody>
          <a:bodyPr/>
          <a:lstStyle/>
          <a:p>
            <a:fld id="{D2CA4A2D-8EA0-354D-901D-B8F078532B0E}" type="slidenum">
              <a:rPr lang="en-US" smtClean="0"/>
              <a:t>3</a:t>
            </a:fld>
            <a:endParaRPr lang="en-US"/>
          </a:p>
        </p:txBody>
      </p:sp>
    </p:spTree>
    <p:extLst>
      <p:ext uri="{BB962C8B-B14F-4D97-AF65-F5344CB8AC3E}">
        <p14:creationId xmlns:p14="http://schemas.microsoft.com/office/powerpoint/2010/main" val="630584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tests as in Maddison 2007 for accuracy for better comparison</a:t>
            </a:r>
          </a:p>
          <a:p>
            <a:endParaRPr lang="en-US" dirty="0"/>
          </a:p>
        </p:txBody>
      </p:sp>
      <p:sp>
        <p:nvSpPr>
          <p:cNvPr id="4" name="Slide Number Placeholder 3"/>
          <p:cNvSpPr>
            <a:spLocks noGrp="1"/>
          </p:cNvSpPr>
          <p:nvPr>
            <p:ph type="sldNum" sz="quarter" idx="5"/>
          </p:nvPr>
        </p:nvSpPr>
        <p:spPr/>
        <p:txBody>
          <a:bodyPr/>
          <a:lstStyle/>
          <a:p>
            <a:fld id="{D2CA4A2D-8EA0-354D-901D-B8F078532B0E}" type="slidenum">
              <a:rPr lang="en-US" smtClean="0"/>
              <a:t>4</a:t>
            </a:fld>
            <a:endParaRPr lang="en-US"/>
          </a:p>
        </p:txBody>
      </p:sp>
    </p:spTree>
    <p:extLst>
      <p:ext uri="{BB962C8B-B14F-4D97-AF65-F5344CB8AC3E}">
        <p14:creationId xmlns:p14="http://schemas.microsoft.com/office/powerpoint/2010/main" val="3008966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Scenarios are the same as in the original Maddison 2007 paper</a:t>
            </a:r>
          </a:p>
          <a:p>
            <a:endParaRPr lang="en-US" dirty="0"/>
          </a:p>
          <a:p>
            <a:r>
              <a:rPr lang="en-US" dirty="0"/>
              <a:t>To compare with false positives in </a:t>
            </a:r>
            <a:r>
              <a:rPr lang="en-US" dirty="0" err="1"/>
              <a:t>Rabosky</a:t>
            </a:r>
            <a:r>
              <a:rPr lang="en-US" dirty="0"/>
              <a:t> &amp; Goldberg 2015, just simulate neutral traits at different transition rates</a:t>
            </a:r>
          </a:p>
        </p:txBody>
      </p:sp>
      <p:sp>
        <p:nvSpPr>
          <p:cNvPr id="4" name="Slide Number Placeholder 3"/>
          <p:cNvSpPr>
            <a:spLocks noGrp="1"/>
          </p:cNvSpPr>
          <p:nvPr>
            <p:ph type="sldNum" sz="quarter" idx="5"/>
          </p:nvPr>
        </p:nvSpPr>
        <p:spPr/>
        <p:txBody>
          <a:bodyPr/>
          <a:lstStyle/>
          <a:p>
            <a:fld id="{D2CA4A2D-8EA0-354D-901D-B8F078532B0E}" type="slidenum">
              <a:rPr lang="en-US" smtClean="0"/>
              <a:t>5</a:t>
            </a:fld>
            <a:endParaRPr lang="en-US"/>
          </a:p>
        </p:txBody>
      </p:sp>
    </p:spTree>
    <p:extLst>
      <p:ext uri="{BB962C8B-B14F-4D97-AF65-F5344CB8AC3E}">
        <p14:creationId xmlns:p14="http://schemas.microsoft.com/office/powerpoint/2010/main" val="361346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parameter combinations need to be considered, e.g. fossil sampling doesn’t matter for </a:t>
            </a:r>
            <a:r>
              <a:rPr lang="en-US" dirty="0" err="1"/>
              <a:t>bisse</a:t>
            </a:r>
            <a:r>
              <a:rPr lang="en-US" dirty="0"/>
              <a:t>, or traits for </a:t>
            </a:r>
            <a:r>
              <a:rPr lang="en-US" dirty="0" err="1"/>
              <a:t>fbd</a:t>
            </a:r>
            <a:endParaRPr lang="en-US" dirty="0"/>
          </a:p>
          <a:p>
            <a:endParaRPr lang="en-US" dirty="0"/>
          </a:p>
          <a:p>
            <a:r>
              <a:rPr lang="en-US" dirty="0"/>
              <a:t>100k gens, record every 100, 25% </a:t>
            </a:r>
            <a:r>
              <a:rPr lang="en-US" dirty="0" err="1"/>
              <a:t>burnin</a:t>
            </a:r>
            <a:r>
              <a:rPr lang="en-US" dirty="0"/>
              <a:t>, convergence looked pretty good (all under 200 ESS on coda were above 200 on Tracer)</a:t>
            </a:r>
          </a:p>
        </p:txBody>
      </p:sp>
      <p:sp>
        <p:nvSpPr>
          <p:cNvPr id="4" name="Slide Number Placeholder 3"/>
          <p:cNvSpPr>
            <a:spLocks noGrp="1"/>
          </p:cNvSpPr>
          <p:nvPr>
            <p:ph type="sldNum" sz="quarter" idx="5"/>
          </p:nvPr>
        </p:nvSpPr>
        <p:spPr/>
        <p:txBody>
          <a:bodyPr/>
          <a:lstStyle/>
          <a:p>
            <a:fld id="{D2CA4A2D-8EA0-354D-901D-B8F078532B0E}" type="slidenum">
              <a:rPr lang="en-US" smtClean="0"/>
              <a:t>6</a:t>
            </a:fld>
            <a:endParaRPr lang="en-US"/>
          </a:p>
        </p:txBody>
      </p:sp>
    </p:spTree>
    <p:extLst>
      <p:ext uri="{BB962C8B-B14F-4D97-AF65-F5344CB8AC3E}">
        <p14:creationId xmlns:p14="http://schemas.microsoft.com/office/powerpoint/2010/main" val="174804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clear clustering, and it would probably get better with bigger trees</a:t>
            </a:r>
          </a:p>
          <a:p>
            <a:endParaRPr lang="en-US" dirty="0"/>
          </a:p>
          <a:p>
            <a:r>
              <a:rPr lang="en-US" dirty="0"/>
              <a:t>Still the clusters are clearly really close, might have to do with how extinction’s really low but still, problem with identifiability (see next slides)</a:t>
            </a:r>
          </a:p>
          <a:p>
            <a:endParaRPr lang="en-US" dirty="0"/>
          </a:p>
          <a:p>
            <a:r>
              <a:rPr lang="en-US" dirty="0"/>
              <a:t>Spread probably because 0 is ancestral to the whole clade and q is low</a:t>
            </a:r>
          </a:p>
        </p:txBody>
      </p:sp>
      <p:sp>
        <p:nvSpPr>
          <p:cNvPr id="4" name="Slide Number Placeholder 3"/>
          <p:cNvSpPr>
            <a:spLocks noGrp="1"/>
          </p:cNvSpPr>
          <p:nvPr>
            <p:ph type="sldNum" sz="quarter" idx="5"/>
          </p:nvPr>
        </p:nvSpPr>
        <p:spPr/>
        <p:txBody>
          <a:bodyPr/>
          <a:lstStyle/>
          <a:p>
            <a:fld id="{D2CA4A2D-8EA0-354D-901D-B8F078532B0E}" type="slidenum">
              <a:rPr lang="en-US" smtClean="0"/>
              <a:t>11</a:t>
            </a:fld>
            <a:endParaRPr lang="en-US"/>
          </a:p>
        </p:txBody>
      </p:sp>
    </p:spTree>
    <p:extLst>
      <p:ext uri="{BB962C8B-B14F-4D97-AF65-F5344CB8AC3E}">
        <p14:creationId xmlns:p14="http://schemas.microsoft.com/office/powerpoint/2010/main" val="137724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50D7-DF6A-E3FC-E79A-30FB7A8CEE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67A825-F6AF-EAF9-226C-826847E2E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14BB2-F06A-62AA-B7C5-9516C027F0F4}"/>
              </a:ext>
            </a:extLst>
          </p:cNvPr>
          <p:cNvSpPr>
            <a:spLocks noGrp="1"/>
          </p:cNvSpPr>
          <p:nvPr>
            <p:ph type="dt" sz="half" idx="10"/>
          </p:nvPr>
        </p:nvSpPr>
        <p:spPr/>
        <p:txBody>
          <a:bodyPr/>
          <a:lstStyle/>
          <a:p>
            <a:fld id="{2A250DFA-A00A-1D48-81A0-D09D207EAEAB}" type="datetimeFigureOut">
              <a:rPr lang="en-US" smtClean="0"/>
              <a:t>5/30/23</a:t>
            </a:fld>
            <a:endParaRPr lang="en-US"/>
          </a:p>
        </p:txBody>
      </p:sp>
      <p:sp>
        <p:nvSpPr>
          <p:cNvPr id="5" name="Footer Placeholder 4">
            <a:extLst>
              <a:ext uri="{FF2B5EF4-FFF2-40B4-BE49-F238E27FC236}">
                <a16:creationId xmlns:a16="http://schemas.microsoft.com/office/drawing/2014/main" id="{0209E13B-D5A1-849B-AEE9-8F7DF27B4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D918A-ABD2-C310-35F3-810AAA1191D9}"/>
              </a:ext>
            </a:extLst>
          </p:cNvPr>
          <p:cNvSpPr>
            <a:spLocks noGrp="1"/>
          </p:cNvSpPr>
          <p:nvPr>
            <p:ph type="sldNum" sz="quarter" idx="12"/>
          </p:nvPr>
        </p:nvSpPr>
        <p:spPr/>
        <p:txBody>
          <a:bodyPr/>
          <a:lstStyle/>
          <a:p>
            <a:fld id="{7DD20EBB-EE56-A048-90E5-5674B9DC800E}" type="slidenum">
              <a:rPr lang="en-US" smtClean="0"/>
              <a:t>‹#›</a:t>
            </a:fld>
            <a:endParaRPr lang="en-US"/>
          </a:p>
        </p:txBody>
      </p:sp>
    </p:spTree>
    <p:extLst>
      <p:ext uri="{BB962C8B-B14F-4D97-AF65-F5344CB8AC3E}">
        <p14:creationId xmlns:p14="http://schemas.microsoft.com/office/powerpoint/2010/main" val="364702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E565-D82E-37DA-FEED-5896B31983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5C41C3-4356-7320-D569-078C139BFF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963C5-DAAA-E668-27BF-1FC490C562AE}"/>
              </a:ext>
            </a:extLst>
          </p:cNvPr>
          <p:cNvSpPr>
            <a:spLocks noGrp="1"/>
          </p:cNvSpPr>
          <p:nvPr>
            <p:ph type="dt" sz="half" idx="10"/>
          </p:nvPr>
        </p:nvSpPr>
        <p:spPr/>
        <p:txBody>
          <a:bodyPr/>
          <a:lstStyle/>
          <a:p>
            <a:fld id="{2A250DFA-A00A-1D48-81A0-D09D207EAEAB}" type="datetimeFigureOut">
              <a:rPr lang="en-US" smtClean="0"/>
              <a:t>5/30/23</a:t>
            </a:fld>
            <a:endParaRPr lang="en-US"/>
          </a:p>
        </p:txBody>
      </p:sp>
      <p:sp>
        <p:nvSpPr>
          <p:cNvPr id="5" name="Footer Placeholder 4">
            <a:extLst>
              <a:ext uri="{FF2B5EF4-FFF2-40B4-BE49-F238E27FC236}">
                <a16:creationId xmlns:a16="http://schemas.microsoft.com/office/drawing/2014/main" id="{7EAA8A74-AA12-B9C8-6EB8-D8BE44759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5C154-B78A-7E5D-CF86-2308B9FD7E62}"/>
              </a:ext>
            </a:extLst>
          </p:cNvPr>
          <p:cNvSpPr>
            <a:spLocks noGrp="1"/>
          </p:cNvSpPr>
          <p:nvPr>
            <p:ph type="sldNum" sz="quarter" idx="12"/>
          </p:nvPr>
        </p:nvSpPr>
        <p:spPr/>
        <p:txBody>
          <a:bodyPr/>
          <a:lstStyle/>
          <a:p>
            <a:fld id="{7DD20EBB-EE56-A048-90E5-5674B9DC800E}" type="slidenum">
              <a:rPr lang="en-US" smtClean="0"/>
              <a:t>‹#›</a:t>
            </a:fld>
            <a:endParaRPr lang="en-US"/>
          </a:p>
        </p:txBody>
      </p:sp>
    </p:spTree>
    <p:extLst>
      <p:ext uri="{BB962C8B-B14F-4D97-AF65-F5344CB8AC3E}">
        <p14:creationId xmlns:p14="http://schemas.microsoft.com/office/powerpoint/2010/main" val="308542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5F160-2D55-83F4-9E5B-5965F6930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4BC1F3-3501-1209-673B-BF8726F04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44651-8831-353F-CD6A-9D877357D48C}"/>
              </a:ext>
            </a:extLst>
          </p:cNvPr>
          <p:cNvSpPr>
            <a:spLocks noGrp="1"/>
          </p:cNvSpPr>
          <p:nvPr>
            <p:ph type="dt" sz="half" idx="10"/>
          </p:nvPr>
        </p:nvSpPr>
        <p:spPr/>
        <p:txBody>
          <a:bodyPr/>
          <a:lstStyle/>
          <a:p>
            <a:fld id="{2A250DFA-A00A-1D48-81A0-D09D207EAEAB}" type="datetimeFigureOut">
              <a:rPr lang="en-US" smtClean="0"/>
              <a:t>5/30/23</a:t>
            </a:fld>
            <a:endParaRPr lang="en-US"/>
          </a:p>
        </p:txBody>
      </p:sp>
      <p:sp>
        <p:nvSpPr>
          <p:cNvPr id="5" name="Footer Placeholder 4">
            <a:extLst>
              <a:ext uri="{FF2B5EF4-FFF2-40B4-BE49-F238E27FC236}">
                <a16:creationId xmlns:a16="http://schemas.microsoft.com/office/drawing/2014/main" id="{454DB7B7-ED4E-0CA8-534C-359C97F1A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BE38-7082-0559-7E11-51FDFEF8B301}"/>
              </a:ext>
            </a:extLst>
          </p:cNvPr>
          <p:cNvSpPr>
            <a:spLocks noGrp="1"/>
          </p:cNvSpPr>
          <p:nvPr>
            <p:ph type="sldNum" sz="quarter" idx="12"/>
          </p:nvPr>
        </p:nvSpPr>
        <p:spPr/>
        <p:txBody>
          <a:bodyPr/>
          <a:lstStyle/>
          <a:p>
            <a:fld id="{7DD20EBB-EE56-A048-90E5-5674B9DC800E}" type="slidenum">
              <a:rPr lang="en-US" smtClean="0"/>
              <a:t>‹#›</a:t>
            </a:fld>
            <a:endParaRPr lang="en-US"/>
          </a:p>
        </p:txBody>
      </p:sp>
    </p:spTree>
    <p:extLst>
      <p:ext uri="{BB962C8B-B14F-4D97-AF65-F5344CB8AC3E}">
        <p14:creationId xmlns:p14="http://schemas.microsoft.com/office/powerpoint/2010/main" val="19343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D47A-386C-F3D8-69AC-42A2F430F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56CD4-3A14-46E1-EC30-236412924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4F4F9-915C-DAE6-0027-D32122DB51CC}"/>
              </a:ext>
            </a:extLst>
          </p:cNvPr>
          <p:cNvSpPr>
            <a:spLocks noGrp="1"/>
          </p:cNvSpPr>
          <p:nvPr>
            <p:ph type="dt" sz="half" idx="10"/>
          </p:nvPr>
        </p:nvSpPr>
        <p:spPr/>
        <p:txBody>
          <a:bodyPr/>
          <a:lstStyle/>
          <a:p>
            <a:fld id="{2A250DFA-A00A-1D48-81A0-D09D207EAEAB}" type="datetimeFigureOut">
              <a:rPr lang="en-US" smtClean="0"/>
              <a:t>5/30/23</a:t>
            </a:fld>
            <a:endParaRPr lang="en-US"/>
          </a:p>
        </p:txBody>
      </p:sp>
      <p:sp>
        <p:nvSpPr>
          <p:cNvPr id="5" name="Footer Placeholder 4">
            <a:extLst>
              <a:ext uri="{FF2B5EF4-FFF2-40B4-BE49-F238E27FC236}">
                <a16:creationId xmlns:a16="http://schemas.microsoft.com/office/drawing/2014/main" id="{F67ECC09-B684-0467-AE05-78297B6C9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26EF5-B470-BC66-A80C-177ACDBB4900}"/>
              </a:ext>
            </a:extLst>
          </p:cNvPr>
          <p:cNvSpPr>
            <a:spLocks noGrp="1"/>
          </p:cNvSpPr>
          <p:nvPr>
            <p:ph type="sldNum" sz="quarter" idx="12"/>
          </p:nvPr>
        </p:nvSpPr>
        <p:spPr/>
        <p:txBody>
          <a:bodyPr/>
          <a:lstStyle/>
          <a:p>
            <a:fld id="{7DD20EBB-EE56-A048-90E5-5674B9DC800E}" type="slidenum">
              <a:rPr lang="en-US" smtClean="0"/>
              <a:t>‹#›</a:t>
            </a:fld>
            <a:endParaRPr lang="en-US"/>
          </a:p>
        </p:txBody>
      </p:sp>
    </p:spTree>
    <p:extLst>
      <p:ext uri="{BB962C8B-B14F-4D97-AF65-F5344CB8AC3E}">
        <p14:creationId xmlns:p14="http://schemas.microsoft.com/office/powerpoint/2010/main" val="25130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5D09-AD6A-3C1B-BF2C-4BF3EFEB04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E658B8-0B6A-3B00-CBFD-6FBA4D8AE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29FE37-96F8-79BA-2A7A-17F4F192F4B4}"/>
              </a:ext>
            </a:extLst>
          </p:cNvPr>
          <p:cNvSpPr>
            <a:spLocks noGrp="1"/>
          </p:cNvSpPr>
          <p:nvPr>
            <p:ph type="dt" sz="half" idx="10"/>
          </p:nvPr>
        </p:nvSpPr>
        <p:spPr/>
        <p:txBody>
          <a:bodyPr/>
          <a:lstStyle/>
          <a:p>
            <a:fld id="{2A250DFA-A00A-1D48-81A0-D09D207EAEAB}" type="datetimeFigureOut">
              <a:rPr lang="en-US" smtClean="0"/>
              <a:t>5/30/23</a:t>
            </a:fld>
            <a:endParaRPr lang="en-US"/>
          </a:p>
        </p:txBody>
      </p:sp>
      <p:sp>
        <p:nvSpPr>
          <p:cNvPr id="5" name="Footer Placeholder 4">
            <a:extLst>
              <a:ext uri="{FF2B5EF4-FFF2-40B4-BE49-F238E27FC236}">
                <a16:creationId xmlns:a16="http://schemas.microsoft.com/office/drawing/2014/main" id="{209E802B-1B0C-AED8-352E-7AF9D817F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E7079-862D-7980-AA64-52779D669860}"/>
              </a:ext>
            </a:extLst>
          </p:cNvPr>
          <p:cNvSpPr>
            <a:spLocks noGrp="1"/>
          </p:cNvSpPr>
          <p:nvPr>
            <p:ph type="sldNum" sz="quarter" idx="12"/>
          </p:nvPr>
        </p:nvSpPr>
        <p:spPr/>
        <p:txBody>
          <a:bodyPr/>
          <a:lstStyle/>
          <a:p>
            <a:fld id="{7DD20EBB-EE56-A048-90E5-5674B9DC800E}" type="slidenum">
              <a:rPr lang="en-US" smtClean="0"/>
              <a:t>‹#›</a:t>
            </a:fld>
            <a:endParaRPr lang="en-US"/>
          </a:p>
        </p:txBody>
      </p:sp>
    </p:spTree>
    <p:extLst>
      <p:ext uri="{BB962C8B-B14F-4D97-AF65-F5344CB8AC3E}">
        <p14:creationId xmlns:p14="http://schemas.microsoft.com/office/powerpoint/2010/main" val="165415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7352-1667-21F3-A9A3-654C7EDFF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99301-002F-CDF2-A7FB-E69902F987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A1007-DA58-B16F-AD23-971CE889DA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EFD32-BB3C-A643-01D4-511726BCA033}"/>
              </a:ext>
            </a:extLst>
          </p:cNvPr>
          <p:cNvSpPr>
            <a:spLocks noGrp="1"/>
          </p:cNvSpPr>
          <p:nvPr>
            <p:ph type="dt" sz="half" idx="10"/>
          </p:nvPr>
        </p:nvSpPr>
        <p:spPr/>
        <p:txBody>
          <a:bodyPr/>
          <a:lstStyle/>
          <a:p>
            <a:fld id="{2A250DFA-A00A-1D48-81A0-D09D207EAEAB}" type="datetimeFigureOut">
              <a:rPr lang="en-US" smtClean="0"/>
              <a:t>5/30/23</a:t>
            </a:fld>
            <a:endParaRPr lang="en-US"/>
          </a:p>
        </p:txBody>
      </p:sp>
      <p:sp>
        <p:nvSpPr>
          <p:cNvPr id="6" name="Footer Placeholder 5">
            <a:extLst>
              <a:ext uri="{FF2B5EF4-FFF2-40B4-BE49-F238E27FC236}">
                <a16:creationId xmlns:a16="http://schemas.microsoft.com/office/drawing/2014/main" id="{4A04F05A-4534-3DC3-35B9-ABC4C35F1E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5506BF-A130-C18F-90DF-852AC8D945E1}"/>
              </a:ext>
            </a:extLst>
          </p:cNvPr>
          <p:cNvSpPr>
            <a:spLocks noGrp="1"/>
          </p:cNvSpPr>
          <p:nvPr>
            <p:ph type="sldNum" sz="quarter" idx="12"/>
          </p:nvPr>
        </p:nvSpPr>
        <p:spPr/>
        <p:txBody>
          <a:bodyPr/>
          <a:lstStyle/>
          <a:p>
            <a:fld id="{7DD20EBB-EE56-A048-90E5-5674B9DC800E}" type="slidenum">
              <a:rPr lang="en-US" smtClean="0"/>
              <a:t>‹#›</a:t>
            </a:fld>
            <a:endParaRPr lang="en-US"/>
          </a:p>
        </p:txBody>
      </p:sp>
    </p:spTree>
    <p:extLst>
      <p:ext uri="{BB962C8B-B14F-4D97-AF65-F5344CB8AC3E}">
        <p14:creationId xmlns:p14="http://schemas.microsoft.com/office/powerpoint/2010/main" val="161800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47B2-0FE4-059F-7CBB-8AF69C10B9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FBAACA-6B33-BD70-B5F9-4425BED16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DA8042-4708-5DC7-088F-2510D133C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50A325-EC0E-011A-B55A-8DE8B170E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29F1CB-6F33-7C37-F05A-54FCE75EF2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2BD008-0034-32E5-D8FB-BDA01998D446}"/>
              </a:ext>
            </a:extLst>
          </p:cNvPr>
          <p:cNvSpPr>
            <a:spLocks noGrp="1"/>
          </p:cNvSpPr>
          <p:nvPr>
            <p:ph type="dt" sz="half" idx="10"/>
          </p:nvPr>
        </p:nvSpPr>
        <p:spPr/>
        <p:txBody>
          <a:bodyPr/>
          <a:lstStyle/>
          <a:p>
            <a:fld id="{2A250DFA-A00A-1D48-81A0-D09D207EAEAB}" type="datetimeFigureOut">
              <a:rPr lang="en-US" smtClean="0"/>
              <a:t>5/30/23</a:t>
            </a:fld>
            <a:endParaRPr lang="en-US"/>
          </a:p>
        </p:txBody>
      </p:sp>
      <p:sp>
        <p:nvSpPr>
          <p:cNvPr id="8" name="Footer Placeholder 7">
            <a:extLst>
              <a:ext uri="{FF2B5EF4-FFF2-40B4-BE49-F238E27FC236}">
                <a16:creationId xmlns:a16="http://schemas.microsoft.com/office/drawing/2014/main" id="{DD963D47-D2C7-5961-79E3-90C8ADD2B8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714708-1855-8D71-A88F-9E29D1E4567C}"/>
              </a:ext>
            </a:extLst>
          </p:cNvPr>
          <p:cNvSpPr>
            <a:spLocks noGrp="1"/>
          </p:cNvSpPr>
          <p:nvPr>
            <p:ph type="sldNum" sz="quarter" idx="12"/>
          </p:nvPr>
        </p:nvSpPr>
        <p:spPr/>
        <p:txBody>
          <a:bodyPr/>
          <a:lstStyle/>
          <a:p>
            <a:fld id="{7DD20EBB-EE56-A048-90E5-5674B9DC800E}" type="slidenum">
              <a:rPr lang="en-US" smtClean="0"/>
              <a:t>‹#›</a:t>
            </a:fld>
            <a:endParaRPr lang="en-US"/>
          </a:p>
        </p:txBody>
      </p:sp>
    </p:spTree>
    <p:extLst>
      <p:ext uri="{BB962C8B-B14F-4D97-AF65-F5344CB8AC3E}">
        <p14:creationId xmlns:p14="http://schemas.microsoft.com/office/powerpoint/2010/main" val="379062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F5E8-1DFF-7D78-FAFE-375F66D987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39DB13-6D64-2642-4A5A-44DCBE1928F7}"/>
              </a:ext>
            </a:extLst>
          </p:cNvPr>
          <p:cNvSpPr>
            <a:spLocks noGrp="1"/>
          </p:cNvSpPr>
          <p:nvPr>
            <p:ph type="dt" sz="half" idx="10"/>
          </p:nvPr>
        </p:nvSpPr>
        <p:spPr/>
        <p:txBody>
          <a:bodyPr/>
          <a:lstStyle/>
          <a:p>
            <a:fld id="{2A250DFA-A00A-1D48-81A0-D09D207EAEAB}" type="datetimeFigureOut">
              <a:rPr lang="en-US" smtClean="0"/>
              <a:t>5/30/23</a:t>
            </a:fld>
            <a:endParaRPr lang="en-US"/>
          </a:p>
        </p:txBody>
      </p:sp>
      <p:sp>
        <p:nvSpPr>
          <p:cNvPr id="4" name="Footer Placeholder 3">
            <a:extLst>
              <a:ext uri="{FF2B5EF4-FFF2-40B4-BE49-F238E27FC236}">
                <a16:creationId xmlns:a16="http://schemas.microsoft.com/office/drawing/2014/main" id="{A79755DC-55D4-519C-F50B-6D2053055B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D8D5A9-8109-22D9-7036-B00C6E3FC1A7}"/>
              </a:ext>
            </a:extLst>
          </p:cNvPr>
          <p:cNvSpPr>
            <a:spLocks noGrp="1"/>
          </p:cNvSpPr>
          <p:nvPr>
            <p:ph type="sldNum" sz="quarter" idx="12"/>
          </p:nvPr>
        </p:nvSpPr>
        <p:spPr/>
        <p:txBody>
          <a:bodyPr/>
          <a:lstStyle/>
          <a:p>
            <a:fld id="{7DD20EBB-EE56-A048-90E5-5674B9DC800E}" type="slidenum">
              <a:rPr lang="en-US" smtClean="0"/>
              <a:t>‹#›</a:t>
            </a:fld>
            <a:endParaRPr lang="en-US"/>
          </a:p>
        </p:txBody>
      </p:sp>
    </p:spTree>
    <p:extLst>
      <p:ext uri="{BB962C8B-B14F-4D97-AF65-F5344CB8AC3E}">
        <p14:creationId xmlns:p14="http://schemas.microsoft.com/office/powerpoint/2010/main" val="96601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AFD9F-00C8-6BBD-4428-E06D1682DBC4}"/>
              </a:ext>
            </a:extLst>
          </p:cNvPr>
          <p:cNvSpPr>
            <a:spLocks noGrp="1"/>
          </p:cNvSpPr>
          <p:nvPr>
            <p:ph type="dt" sz="half" idx="10"/>
          </p:nvPr>
        </p:nvSpPr>
        <p:spPr/>
        <p:txBody>
          <a:bodyPr/>
          <a:lstStyle/>
          <a:p>
            <a:fld id="{2A250DFA-A00A-1D48-81A0-D09D207EAEAB}" type="datetimeFigureOut">
              <a:rPr lang="en-US" smtClean="0"/>
              <a:t>5/30/23</a:t>
            </a:fld>
            <a:endParaRPr lang="en-US"/>
          </a:p>
        </p:txBody>
      </p:sp>
      <p:sp>
        <p:nvSpPr>
          <p:cNvPr id="3" name="Footer Placeholder 2">
            <a:extLst>
              <a:ext uri="{FF2B5EF4-FFF2-40B4-BE49-F238E27FC236}">
                <a16:creationId xmlns:a16="http://schemas.microsoft.com/office/drawing/2014/main" id="{442CFAF5-AF42-B5AA-3E3F-A691DA55C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D10E73-6EB3-9419-6652-6650F9A34E56}"/>
              </a:ext>
            </a:extLst>
          </p:cNvPr>
          <p:cNvSpPr>
            <a:spLocks noGrp="1"/>
          </p:cNvSpPr>
          <p:nvPr>
            <p:ph type="sldNum" sz="quarter" idx="12"/>
          </p:nvPr>
        </p:nvSpPr>
        <p:spPr/>
        <p:txBody>
          <a:bodyPr/>
          <a:lstStyle/>
          <a:p>
            <a:fld id="{7DD20EBB-EE56-A048-90E5-5674B9DC800E}" type="slidenum">
              <a:rPr lang="en-US" smtClean="0"/>
              <a:t>‹#›</a:t>
            </a:fld>
            <a:endParaRPr lang="en-US"/>
          </a:p>
        </p:txBody>
      </p:sp>
    </p:spTree>
    <p:extLst>
      <p:ext uri="{BB962C8B-B14F-4D97-AF65-F5344CB8AC3E}">
        <p14:creationId xmlns:p14="http://schemas.microsoft.com/office/powerpoint/2010/main" val="92973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C519-2CA5-DCAC-1D3C-62D896F6F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517983-6F8C-7AEF-B23E-A0E068E8F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F7B5FB-0DBA-9EF4-41CD-0C46D7A9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5FDF7-0359-AF17-79A0-317124CCB5CE}"/>
              </a:ext>
            </a:extLst>
          </p:cNvPr>
          <p:cNvSpPr>
            <a:spLocks noGrp="1"/>
          </p:cNvSpPr>
          <p:nvPr>
            <p:ph type="dt" sz="half" idx="10"/>
          </p:nvPr>
        </p:nvSpPr>
        <p:spPr/>
        <p:txBody>
          <a:bodyPr/>
          <a:lstStyle/>
          <a:p>
            <a:fld id="{2A250DFA-A00A-1D48-81A0-D09D207EAEAB}" type="datetimeFigureOut">
              <a:rPr lang="en-US" smtClean="0"/>
              <a:t>5/30/23</a:t>
            </a:fld>
            <a:endParaRPr lang="en-US"/>
          </a:p>
        </p:txBody>
      </p:sp>
      <p:sp>
        <p:nvSpPr>
          <p:cNvPr id="6" name="Footer Placeholder 5">
            <a:extLst>
              <a:ext uri="{FF2B5EF4-FFF2-40B4-BE49-F238E27FC236}">
                <a16:creationId xmlns:a16="http://schemas.microsoft.com/office/drawing/2014/main" id="{AEF5B376-93EF-E440-F72A-9687A48AA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F1722-E54B-0037-DF86-5168D276436A}"/>
              </a:ext>
            </a:extLst>
          </p:cNvPr>
          <p:cNvSpPr>
            <a:spLocks noGrp="1"/>
          </p:cNvSpPr>
          <p:nvPr>
            <p:ph type="sldNum" sz="quarter" idx="12"/>
          </p:nvPr>
        </p:nvSpPr>
        <p:spPr/>
        <p:txBody>
          <a:bodyPr/>
          <a:lstStyle/>
          <a:p>
            <a:fld id="{7DD20EBB-EE56-A048-90E5-5674B9DC800E}" type="slidenum">
              <a:rPr lang="en-US" smtClean="0"/>
              <a:t>‹#›</a:t>
            </a:fld>
            <a:endParaRPr lang="en-US"/>
          </a:p>
        </p:txBody>
      </p:sp>
    </p:spTree>
    <p:extLst>
      <p:ext uri="{BB962C8B-B14F-4D97-AF65-F5344CB8AC3E}">
        <p14:creationId xmlns:p14="http://schemas.microsoft.com/office/powerpoint/2010/main" val="257364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B92F-EC06-2D5C-6CDC-5C38D9DF3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2C1EC5-1685-B69A-BB20-51C741C34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0606D4-98AF-D247-2BA0-FCA451734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5CC11-D501-D11E-F246-D4EBCAD40AAD}"/>
              </a:ext>
            </a:extLst>
          </p:cNvPr>
          <p:cNvSpPr>
            <a:spLocks noGrp="1"/>
          </p:cNvSpPr>
          <p:nvPr>
            <p:ph type="dt" sz="half" idx="10"/>
          </p:nvPr>
        </p:nvSpPr>
        <p:spPr/>
        <p:txBody>
          <a:bodyPr/>
          <a:lstStyle/>
          <a:p>
            <a:fld id="{2A250DFA-A00A-1D48-81A0-D09D207EAEAB}" type="datetimeFigureOut">
              <a:rPr lang="en-US" smtClean="0"/>
              <a:t>5/30/23</a:t>
            </a:fld>
            <a:endParaRPr lang="en-US"/>
          </a:p>
        </p:txBody>
      </p:sp>
      <p:sp>
        <p:nvSpPr>
          <p:cNvPr id="6" name="Footer Placeholder 5">
            <a:extLst>
              <a:ext uri="{FF2B5EF4-FFF2-40B4-BE49-F238E27FC236}">
                <a16:creationId xmlns:a16="http://schemas.microsoft.com/office/drawing/2014/main" id="{47ACE72B-975B-8509-3682-B41B19F73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74B264-423C-19C3-5034-C68549F9BAD1}"/>
              </a:ext>
            </a:extLst>
          </p:cNvPr>
          <p:cNvSpPr>
            <a:spLocks noGrp="1"/>
          </p:cNvSpPr>
          <p:nvPr>
            <p:ph type="sldNum" sz="quarter" idx="12"/>
          </p:nvPr>
        </p:nvSpPr>
        <p:spPr/>
        <p:txBody>
          <a:bodyPr/>
          <a:lstStyle/>
          <a:p>
            <a:fld id="{7DD20EBB-EE56-A048-90E5-5674B9DC800E}" type="slidenum">
              <a:rPr lang="en-US" smtClean="0"/>
              <a:t>‹#›</a:t>
            </a:fld>
            <a:endParaRPr lang="en-US"/>
          </a:p>
        </p:txBody>
      </p:sp>
    </p:spTree>
    <p:extLst>
      <p:ext uri="{BB962C8B-B14F-4D97-AF65-F5344CB8AC3E}">
        <p14:creationId xmlns:p14="http://schemas.microsoft.com/office/powerpoint/2010/main" val="17029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F3B10-9F0D-A10D-01A5-3EBB88A6F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193813-8D80-226D-63D5-C5BD69366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7B6B0-43A8-DB6C-321E-9EDD853D0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50DFA-A00A-1D48-81A0-D09D207EAEAB}" type="datetimeFigureOut">
              <a:rPr lang="en-US" smtClean="0"/>
              <a:t>5/30/23</a:t>
            </a:fld>
            <a:endParaRPr lang="en-US"/>
          </a:p>
        </p:txBody>
      </p:sp>
      <p:sp>
        <p:nvSpPr>
          <p:cNvPr id="5" name="Footer Placeholder 4">
            <a:extLst>
              <a:ext uri="{FF2B5EF4-FFF2-40B4-BE49-F238E27FC236}">
                <a16:creationId xmlns:a16="http://schemas.microsoft.com/office/drawing/2014/main" id="{949CE752-6618-08CF-59A6-E6B851BCC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A4B6E-F446-E7AB-0E8B-2D37935A22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20EBB-EE56-A048-90E5-5674B9DC800E}" type="slidenum">
              <a:rPr lang="en-US" smtClean="0"/>
              <a:t>‹#›</a:t>
            </a:fld>
            <a:endParaRPr lang="en-US"/>
          </a:p>
        </p:txBody>
      </p:sp>
    </p:spTree>
    <p:extLst>
      <p:ext uri="{BB962C8B-B14F-4D97-AF65-F5344CB8AC3E}">
        <p14:creationId xmlns:p14="http://schemas.microsoft.com/office/powerpoint/2010/main" val="1804052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revbayes.github.io/tutorials/fbd/"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revbayes.github.io/tutorials/sse/bisse-intro"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9C90-C7BF-E2B6-8922-8A2433BC429D}"/>
              </a:ext>
            </a:extLst>
          </p:cNvPr>
          <p:cNvSpPr>
            <a:spLocks noGrp="1"/>
          </p:cNvSpPr>
          <p:nvPr>
            <p:ph type="ctrTitle"/>
          </p:nvPr>
        </p:nvSpPr>
        <p:spPr/>
        <p:txBody>
          <a:bodyPr>
            <a:noAutofit/>
          </a:bodyPr>
          <a:lstStyle/>
          <a:p>
            <a:r>
              <a:rPr lang="en-US" sz="4000" b="0" i="1" dirty="0">
                <a:solidFill>
                  <a:srgbClr val="333333"/>
                </a:solidFill>
                <a:effectLst/>
                <a:latin typeface="Helvetica Neue" panose="02000503000000020004" pitchFamily="2" charset="0"/>
              </a:rPr>
              <a:t>Accuracy of extinction rate estimates using state-dependent diversification models with fossil data</a:t>
            </a:r>
            <a:endParaRPr lang="en-US" sz="4000" dirty="0"/>
          </a:p>
        </p:txBody>
      </p:sp>
      <p:sp>
        <p:nvSpPr>
          <p:cNvPr id="3" name="Subtitle 2">
            <a:extLst>
              <a:ext uri="{FF2B5EF4-FFF2-40B4-BE49-F238E27FC236}">
                <a16:creationId xmlns:a16="http://schemas.microsoft.com/office/drawing/2014/main" id="{9D387545-C852-ADFC-CEBB-7E0F5B918709}"/>
              </a:ext>
            </a:extLst>
          </p:cNvPr>
          <p:cNvSpPr>
            <a:spLocks noGrp="1"/>
          </p:cNvSpPr>
          <p:nvPr>
            <p:ph type="subTitle" idx="1"/>
          </p:nvPr>
        </p:nvSpPr>
        <p:spPr/>
        <p:txBody>
          <a:bodyPr/>
          <a:lstStyle/>
          <a:p>
            <a:r>
              <a:rPr lang="en-US" dirty="0"/>
              <a:t>Bruno do Rosario Petrucci</a:t>
            </a:r>
          </a:p>
          <a:p>
            <a:r>
              <a:rPr lang="en-US" dirty="0"/>
              <a:t>Ecology and Evolutionary Biology – Iowa State University</a:t>
            </a:r>
          </a:p>
        </p:txBody>
      </p:sp>
    </p:spTree>
    <p:extLst>
      <p:ext uri="{BB962C8B-B14F-4D97-AF65-F5344CB8AC3E}">
        <p14:creationId xmlns:p14="http://schemas.microsoft.com/office/powerpoint/2010/main" val="1095069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CB6C-CF46-9E3C-9E87-A0540596604C}"/>
              </a:ext>
            </a:extLst>
          </p:cNvPr>
          <p:cNvSpPr>
            <a:spLocks noGrp="1"/>
          </p:cNvSpPr>
          <p:nvPr>
            <p:ph type="title"/>
          </p:nvPr>
        </p:nvSpPr>
        <p:spPr/>
        <p:txBody>
          <a:bodyPr/>
          <a:lstStyle/>
          <a:p>
            <a:r>
              <a:rPr lang="en-US" dirty="0"/>
              <a:t>Results: adding fossils</a:t>
            </a:r>
          </a:p>
        </p:txBody>
      </p:sp>
      <p:pic>
        <p:nvPicPr>
          <p:cNvPr id="5" name="Picture 4">
            <a:extLst>
              <a:ext uri="{FF2B5EF4-FFF2-40B4-BE49-F238E27FC236}">
                <a16:creationId xmlns:a16="http://schemas.microsoft.com/office/drawing/2014/main" id="{48ECE35E-D07D-F10A-4BC1-8F29C41F7BE7}"/>
              </a:ext>
            </a:extLst>
          </p:cNvPr>
          <p:cNvPicPr>
            <a:picLocks noChangeAspect="1"/>
          </p:cNvPicPr>
          <p:nvPr/>
        </p:nvPicPr>
        <p:blipFill>
          <a:blip r:embed="rId2"/>
          <a:stretch>
            <a:fillRect/>
          </a:stretch>
        </p:blipFill>
        <p:spPr>
          <a:xfrm>
            <a:off x="339271" y="1690688"/>
            <a:ext cx="5588285" cy="4467679"/>
          </a:xfrm>
          <a:prstGeom prst="rect">
            <a:avLst/>
          </a:prstGeom>
        </p:spPr>
      </p:pic>
      <p:pic>
        <p:nvPicPr>
          <p:cNvPr id="9" name="Picture 8">
            <a:extLst>
              <a:ext uri="{FF2B5EF4-FFF2-40B4-BE49-F238E27FC236}">
                <a16:creationId xmlns:a16="http://schemas.microsoft.com/office/drawing/2014/main" id="{042C7A07-E5DF-239D-A076-4BA0D25BCE63}"/>
              </a:ext>
            </a:extLst>
          </p:cNvPr>
          <p:cNvPicPr>
            <a:picLocks noChangeAspect="1"/>
          </p:cNvPicPr>
          <p:nvPr/>
        </p:nvPicPr>
        <p:blipFill>
          <a:blip r:embed="rId3"/>
          <a:stretch>
            <a:fillRect/>
          </a:stretch>
        </p:blipFill>
        <p:spPr>
          <a:xfrm>
            <a:off x="6096000" y="1623354"/>
            <a:ext cx="5756729" cy="4602345"/>
          </a:xfrm>
          <a:prstGeom prst="rect">
            <a:avLst/>
          </a:prstGeom>
        </p:spPr>
      </p:pic>
    </p:spTree>
    <p:extLst>
      <p:ext uri="{BB962C8B-B14F-4D97-AF65-F5344CB8AC3E}">
        <p14:creationId xmlns:p14="http://schemas.microsoft.com/office/powerpoint/2010/main" val="203032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CB6C-CF46-9E3C-9E87-A0540596604C}"/>
              </a:ext>
            </a:extLst>
          </p:cNvPr>
          <p:cNvSpPr>
            <a:spLocks noGrp="1"/>
          </p:cNvSpPr>
          <p:nvPr>
            <p:ph type="title"/>
          </p:nvPr>
        </p:nvSpPr>
        <p:spPr/>
        <p:txBody>
          <a:bodyPr/>
          <a:lstStyle/>
          <a:p>
            <a:r>
              <a:rPr lang="en-US" dirty="0"/>
              <a:t>Results: adding fossils</a:t>
            </a:r>
          </a:p>
        </p:txBody>
      </p:sp>
      <p:pic>
        <p:nvPicPr>
          <p:cNvPr id="7" name="Picture 6">
            <a:extLst>
              <a:ext uri="{FF2B5EF4-FFF2-40B4-BE49-F238E27FC236}">
                <a16:creationId xmlns:a16="http://schemas.microsoft.com/office/drawing/2014/main" id="{B9993868-BD94-4C75-E66A-E6AF18DFB0D1}"/>
              </a:ext>
            </a:extLst>
          </p:cNvPr>
          <p:cNvPicPr>
            <a:picLocks noChangeAspect="1"/>
          </p:cNvPicPr>
          <p:nvPr/>
        </p:nvPicPr>
        <p:blipFill>
          <a:blip r:embed="rId3"/>
          <a:stretch>
            <a:fillRect/>
          </a:stretch>
        </p:blipFill>
        <p:spPr>
          <a:xfrm>
            <a:off x="362857" y="1479559"/>
            <a:ext cx="6545942" cy="5233299"/>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DAA8AD-0190-E428-6C35-0716BA055F7F}"/>
                  </a:ext>
                </a:extLst>
              </p:cNvPr>
              <p:cNvSpPr>
                <a:spLocks noGrp="1"/>
              </p:cNvSpPr>
              <p:nvPr>
                <p:ph idx="1"/>
              </p:nvPr>
            </p:nvSpPr>
            <p:spPr>
              <a:xfrm>
                <a:off x="6908799" y="1825625"/>
                <a:ext cx="4445000" cy="4351338"/>
              </a:xfrm>
            </p:spPr>
            <p:txBody>
              <a:bodyPr>
                <a:normAutofit/>
              </a:bodyPr>
              <a:lstStyle/>
              <a:p>
                <a:pPr marL="0" indent="0">
                  <a:buNone/>
                </a:pPr>
                <a:r>
                  <a:rPr lang="en-US" dirty="0"/>
                  <a:t>Takeaway points:</a:t>
                </a:r>
              </a:p>
              <a:p>
                <a:pPr marL="0" indent="0">
                  <a:buNone/>
                </a:pPr>
                <a:endParaRPr lang="en-US" dirty="0"/>
              </a:p>
              <a:p>
                <a:r>
                  <a:rPr lang="en-US" dirty="0"/>
                  <a:t>Estimates get better as fossil sampling increases, as expected</a:t>
                </a:r>
              </a:p>
              <a:p>
                <a:endParaRPr lang="en-US" dirty="0"/>
              </a:p>
              <a:p>
                <a:r>
                  <a:rPr lang="en-US" dirty="0"/>
                  <a:t>Spread of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oMath>
                </a14:m>
                <a:r>
                  <a:rPr lang="en-US" dirty="0"/>
                  <a:t> is noticeably higher than that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oMath>
                </a14:m>
                <a:endParaRPr lang="en-US" dirty="0"/>
              </a:p>
            </p:txBody>
          </p:sp>
        </mc:Choice>
        <mc:Fallback>
          <p:sp>
            <p:nvSpPr>
              <p:cNvPr id="3" name="Content Placeholder 2">
                <a:extLst>
                  <a:ext uri="{FF2B5EF4-FFF2-40B4-BE49-F238E27FC236}">
                    <a16:creationId xmlns:a16="http://schemas.microsoft.com/office/drawing/2014/main" id="{80DAA8AD-0190-E428-6C35-0716BA055F7F}"/>
                  </a:ext>
                </a:extLst>
              </p:cNvPr>
              <p:cNvSpPr>
                <a:spLocks noGrp="1" noRot="1" noChangeAspect="1" noMove="1" noResize="1" noEditPoints="1" noAdjustHandles="1" noChangeArrowheads="1" noChangeShapeType="1" noTextEdit="1"/>
              </p:cNvSpPr>
              <p:nvPr>
                <p:ph idx="1"/>
              </p:nvPr>
            </p:nvSpPr>
            <p:spPr>
              <a:xfrm>
                <a:off x="6908799" y="1825625"/>
                <a:ext cx="4445000" cy="4351338"/>
              </a:xfrm>
              <a:blipFill>
                <a:blip r:embed="rId4"/>
                <a:stretch>
                  <a:fillRect l="-2849" t="-2326" r="-4274"/>
                </a:stretch>
              </a:blipFill>
            </p:spPr>
            <p:txBody>
              <a:bodyPr/>
              <a:lstStyle/>
              <a:p>
                <a:r>
                  <a:rPr lang="en-US">
                    <a:noFill/>
                  </a:rPr>
                  <a:t> </a:t>
                </a:r>
              </a:p>
            </p:txBody>
          </p:sp>
        </mc:Fallback>
      </mc:AlternateContent>
    </p:spTree>
    <p:extLst>
      <p:ext uri="{BB962C8B-B14F-4D97-AF65-F5344CB8AC3E}">
        <p14:creationId xmlns:p14="http://schemas.microsoft.com/office/powerpoint/2010/main" val="2316199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125D-70FE-2EAC-CDA1-83AB96D822C0}"/>
              </a:ext>
            </a:extLst>
          </p:cNvPr>
          <p:cNvSpPr>
            <a:spLocks noGrp="1"/>
          </p:cNvSpPr>
          <p:nvPr>
            <p:ph type="title"/>
          </p:nvPr>
        </p:nvSpPr>
        <p:spPr>
          <a:xfrm>
            <a:off x="838200" y="365125"/>
            <a:ext cx="10775868" cy="1325563"/>
          </a:xfrm>
        </p:spPr>
        <p:txBody>
          <a:bodyPr/>
          <a:lstStyle/>
          <a:p>
            <a:r>
              <a:rPr lang="en-US" dirty="0"/>
              <a:t>Results: replicating </a:t>
            </a:r>
            <a:r>
              <a:rPr lang="en-US" dirty="0" err="1"/>
              <a:t>Rabosky</a:t>
            </a:r>
            <a:r>
              <a:rPr lang="en-US" dirty="0"/>
              <a:t> &amp; Goldberg (2015)</a:t>
            </a:r>
          </a:p>
        </p:txBody>
      </p:sp>
      <p:sp>
        <p:nvSpPr>
          <p:cNvPr id="3" name="Content Placeholder 2">
            <a:extLst>
              <a:ext uri="{FF2B5EF4-FFF2-40B4-BE49-F238E27FC236}">
                <a16:creationId xmlns:a16="http://schemas.microsoft.com/office/drawing/2014/main" id="{2575FB42-2C5F-51E4-B5FB-8DD40C587638}"/>
              </a:ext>
            </a:extLst>
          </p:cNvPr>
          <p:cNvSpPr>
            <a:spLocks noGrp="1"/>
          </p:cNvSpPr>
          <p:nvPr>
            <p:ph idx="1"/>
          </p:nvPr>
        </p:nvSpPr>
        <p:spPr/>
        <p:txBody>
          <a:bodyPr/>
          <a:lstStyle/>
          <a:p>
            <a:r>
              <a:rPr lang="en-US" dirty="0"/>
              <a:t>Talk to </a:t>
            </a:r>
            <a:r>
              <a:rPr lang="en-US" dirty="0" err="1"/>
              <a:t>tracy</a:t>
            </a:r>
            <a:r>
              <a:rPr lang="en-US" dirty="0"/>
              <a:t> about weird pattern: more sampling = more concentration on 0 for no shifts, high q neutral traits (bottom row of figures). Weird, it should be more likely to be spread out since there shouldn’t be a difference (maybe because it’s underestimating the q, so it overestimates speciation for the more common trait, which is 0 just cause it starts there)</a:t>
            </a:r>
          </a:p>
        </p:txBody>
      </p:sp>
    </p:spTree>
    <p:extLst>
      <p:ext uri="{BB962C8B-B14F-4D97-AF65-F5344CB8AC3E}">
        <p14:creationId xmlns:p14="http://schemas.microsoft.com/office/powerpoint/2010/main" val="5562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125D-70FE-2EAC-CDA1-83AB96D822C0}"/>
              </a:ext>
            </a:extLst>
          </p:cNvPr>
          <p:cNvSpPr>
            <a:spLocks noGrp="1"/>
          </p:cNvSpPr>
          <p:nvPr>
            <p:ph type="title"/>
          </p:nvPr>
        </p:nvSpPr>
        <p:spPr>
          <a:xfrm>
            <a:off x="838200" y="365125"/>
            <a:ext cx="10775868" cy="1325563"/>
          </a:xfrm>
        </p:spPr>
        <p:txBody>
          <a:bodyPr/>
          <a:lstStyle/>
          <a:p>
            <a:r>
              <a:rPr lang="en-US" dirty="0"/>
              <a:t>Results: replicating </a:t>
            </a:r>
            <a:r>
              <a:rPr lang="en-US" dirty="0" err="1"/>
              <a:t>Rabosky</a:t>
            </a:r>
            <a:r>
              <a:rPr lang="en-US" dirty="0"/>
              <a:t> &amp; Goldberg (2015)</a:t>
            </a:r>
          </a:p>
        </p:txBody>
      </p:sp>
      <p:pic>
        <p:nvPicPr>
          <p:cNvPr id="11266" name="Picture 2" descr="Significance tests for state-dependent speciation conducted on neutral characters simulated on trees with speciation rate shifts. Trees in the top two rows were generated with the procedure described in Figure 3B and C, respectively, but were more than double the size in those illustrations. Shown are histograms of P values from a LRT of a model with state-dependent speciation (λ0, λ1, μ, q01, q10) against a model without (λ0=λ1, μ, q01, q10). Each panel summarizes results from 1000 trees, each with 200 tips and at least 10% of each character state, and scaled to a root age of 1. All panels in the first row use the same set of trees, on which shifts in diversification rate are rare (simulated with a slowly evolving character influencing speciation, Fig. 3B). All panels in the second row use a different set of trees, on which shifts in diversification rate are common (cf. Fig. 3C). The first column shows analysis of the trait that truly affects speciation, for which the equal-speciation model is consistently and correctly rejected. The subsequent columns show analyses of neutral characters, simulated with the transition rate shown, q. When the neutral character evolves slowly (q=0.01 or 0.1), the statistical test frequently but incorrectly concludes the trait is associated with speciation rate differences (Type I error rate of 18–45%). There are many fewer false positives when the neutral trait evolves more rapidly and when shifts in diversification are common on the tree, because these processes help to decouple the neutral trait from the causal one. The third row shows results for a “control” set of simulations, in which there are no diversification shifts on the trees. The distribution of P values here is approximately uniform, as expected.">
            <a:extLst>
              <a:ext uri="{FF2B5EF4-FFF2-40B4-BE49-F238E27FC236}">
                <a16:creationId xmlns:a16="http://schemas.microsoft.com/office/drawing/2014/main" id="{46506E72-D9E5-19C3-E3A5-17BBBB291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25" y="2026792"/>
            <a:ext cx="8059531" cy="401426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58BFF06-AA68-0812-4DE0-9CF37F48461C}"/>
              </a:ext>
            </a:extLst>
          </p:cNvPr>
          <p:cNvCxnSpPr/>
          <p:nvPr/>
        </p:nvCxnSpPr>
        <p:spPr>
          <a:xfrm>
            <a:off x="8401878" y="2796209"/>
            <a:ext cx="1378226"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F48F8A-2941-2474-CE0E-DB5AD2C3D542}"/>
              </a:ext>
            </a:extLst>
          </p:cNvPr>
          <p:cNvSpPr txBox="1"/>
          <p:nvPr/>
        </p:nvSpPr>
        <p:spPr>
          <a:xfrm>
            <a:off x="9780104" y="2534599"/>
            <a:ext cx="1356462" cy="523220"/>
          </a:xfrm>
          <a:prstGeom prst="rect">
            <a:avLst/>
          </a:prstGeom>
          <a:noFill/>
        </p:spPr>
        <p:txBody>
          <a:bodyPr wrap="none" rtlCol="0">
            <a:spAutoFit/>
          </a:bodyPr>
          <a:lstStyle/>
          <a:p>
            <a:r>
              <a:rPr lang="en-US" sz="2800" dirty="0"/>
              <a:t>q = 0.01</a:t>
            </a:r>
          </a:p>
        </p:txBody>
      </p:sp>
      <p:cxnSp>
        <p:nvCxnSpPr>
          <p:cNvPr id="9" name="Straight Arrow Connector 8">
            <a:extLst>
              <a:ext uri="{FF2B5EF4-FFF2-40B4-BE49-F238E27FC236}">
                <a16:creationId xmlns:a16="http://schemas.microsoft.com/office/drawing/2014/main" id="{68382720-6511-BF8B-0F77-52F069733CA6}"/>
              </a:ext>
            </a:extLst>
          </p:cNvPr>
          <p:cNvCxnSpPr/>
          <p:nvPr/>
        </p:nvCxnSpPr>
        <p:spPr>
          <a:xfrm>
            <a:off x="8401878" y="4061792"/>
            <a:ext cx="1378226"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C249F1-B97B-7069-9069-4336BC35F8DF}"/>
              </a:ext>
            </a:extLst>
          </p:cNvPr>
          <p:cNvSpPr txBox="1"/>
          <p:nvPr/>
        </p:nvSpPr>
        <p:spPr>
          <a:xfrm>
            <a:off x="9780104" y="3800182"/>
            <a:ext cx="1173719" cy="523220"/>
          </a:xfrm>
          <a:prstGeom prst="rect">
            <a:avLst/>
          </a:prstGeom>
          <a:noFill/>
        </p:spPr>
        <p:txBody>
          <a:bodyPr wrap="none" rtlCol="0">
            <a:spAutoFit/>
          </a:bodyPr>
          <a:lstStyle/>
          <a:p>
            <a:r>
              <a:rPr lang="en-US" sz="2800" dirty="0"/>
              <a:t>q = 0.1</a:t>
            </a:r>
          </a:p>
        </p:txBody>
      </p:sp>
      <p:sp>
        <p:nvSpPr>
          <p:cNvPr id="11" name="Rectangle 10">
            <a:extLst>
              <a:ext uri="{FF2B5EF4-FFF2-40B4-BE49-F238E27FC236}">
                <a16:creationId xmlns:a16="http://schemas.microsoft.com/office/drawing/2014/main" id="{5000DEAA-ABA7-A274-9741-5CDEBDDE33C5}"/>
              </a:ext>
            </a:extLst>
          </p:cNvPr>
          <p:cNvSpPr/>
          <p:nvPr/>
        </p:nvSpPr>
        <p:spPr>
          <a:xfrm>
            <a:off x="77302" y="2237960"/>
            <a:ext cx="6535532" cy="119104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2B6BEC-60ED-731E-3D32-BA5D09039548}"/>
              </a:ext>
            </a:extLst>
          </p:cNvPr>
          <p:cNvSpPr/>
          <p:nvPr/>
        </p:nvSpPr>
        <p:spPr>
          <a:xfrm>
            <a:off x="77302" y="4570343"/>
            <a:ext cx="6535533" cy="119104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398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125D-70FE-2EAC-CDA1-83AB96D822C0}"/>
              </a:ext>
            </a:extLst>
          </p:cNvPr>
          <p:cNvSpPr>
            <a:spLocks noGrp="1"/>
          </p:cNvSpPr>
          <p:nvPr>
            <p:ph type="title"/>
          </p:nvPr>
        </p:nvSpPr>
        <p:spPr>
          <a:xfrm>
            <a:off x="838200" y="365125"/>
            <a:ext cx="10775868" cy="1325563"/>
          </a:xfrm>
        </p:spPr>
        <p:txBody>
          <a:bodyPr/>
          <a:lstStyle/>
          <a:p>
            <a:r>
              <a:rPr lang="en-US" dirty="0"/>
              <a:t>Results: replicating </a:t>
            </a:r>
            <a:r>
              <a:rPr lang="en-US" dirty="0" err="1"/>
              <a:t>Rabosky</a:t>
            </a:r>
            <a:r>
              <a:rPr lang="en-US" dirty="0"/>
              <a:t> &amp; Goldberg (2015)</a:t>
            </a:r>
          </a:p>
        </p:txBody>
      </p:sp>
      <p:pic>
        <p:nvPicPr>
          <p:cNvPr id="14" name="Picture 13">
            <a:extLst>
              <a:ext uri="{FF2B5EF4-FFF2-40B4-BE49-F238E27FC236}">
                <a16:creationId xmlns:a16="http://schemas.microsoft.com/office/drawing/2014/main" id="{D57540AD-F017-0F77-982D-DC954F7B7A0F}"/>
              </a:ext>
            </a:extLst>
          </p:cNvPr>
          <p:cNvPicPr>
            <a:picLocks noChangeAspect="1"/>
          </p:cNvPicPr>
          <p:nvPr/>
        </p:nvPicPr>
        <p:blipFill>
          <a:blip r:embed="rId2"/>
          <a:stretch>
            <a:fillRect/>
          </a:stretch>
        </p:blipFill>
        <p:spPr>
          <a:xfrm>
            <a:off x="2144229" y="1439962"/>
            <a:ext cx="7903541" cy="5418038"/>
          </a:xfrm>
          <a:prstGeom prst="rect">
            <a:avLst/>
          </a:prstGeom>
        </p:spPr>
      </p:pic>
    </p:spTree>
    <p:extLst>
      <p:ext uri="{BB962C8B-B14F-4D97-AF65-F5344CB8AC3E}">
        <p14:creationId xmlns:p14="http://schemas.microsoft.com/office/powerpoint/2010/main" val="3817584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125D-70FE-2EAC-CDA1-83AB96D822C0}"/>
              </a:ext>
            </a:extLst>
          </p:cNvPr>
          <p:cNvSpPr>
            <a:spLocks noGrp="1"/>
          </p:cNvSpPr>
          <p:nvPr>
            <p:ph type="title"/>
          </p:nvPr>
        </p:nvSpPr>
        <p:spPr>
          <a:xfrm>
            <a:off x="838200" y="365125"/>
            <a:ext cx="10775868" cy="1325563"/>
          </a:xfrm>
        </p:spPr>
        <p:txBody>
          <a:bodyPr/>
          <a:lstStyle/>
          <a:p>
            <a:r>
              <a:rPr lang="en-US" dirty="0"/>
              <a:t>Results: adding fossils</a:t>
            </a:r>
          </a:p>
        </p:txBody>
      </p:sp>
      <p:pic>
        <p:nvPicPr>
          <p:cNvPr id="5" name="Picture 4">
            <a:extLst>
              <a:ext uri="{FF2B5EF4-FFF2-40B4-BE49-F238E27FC236}">
                <a16:creationId xmlns:a16="http://schemas.microsoft.com/office/drawing/2014/main" id="{050711E7-6210-9ADD-727C-D9022333B729}"/>
              </a:ext>
            </a:extLst>
          </p:cNvPr>
          <p:cNvPicPr>
            <a:picLocks noChangeAspect="1"/>
          </p:cNvPicPr>
          <p:nvPr/>
        </p:nvPicPr>
        <p:blipFill>
          <a:blip r:embed="rId2"/>
          <a:stretch>
            <a:fillRect/>
          </a:stretch>
        </p:blipFill>
        <p:spPr>
          <a:xfrm>
            <a:off x="2144229" y="1439962"/>
            <a:ext cx="7903541" cy="5418038"/>
          </a:xfrm>
          <a:prstGeom prst="rect">
            <a:avLst/>
          </a:prstGeom>
        </p:spPr>
      </p:pic>
    </p:spTree>
    <p:extLst>
      <p:ext uri="{BB962C8B-B14F-4D97-AF65-F5344CB8AC3E}">
        <p14:creationId xmlns:p14="http://schemas.microsoft.com/office/powerpoint/2010/main" val="597083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125D-70FE-2EAC-CDA1-83AB96D822C0}"/>
              </a:ext>
            </a:extLst>
          </p:cNvPr>
          <p:cNvSpPr>
            <a:spLocks noGrp="1"/>
          </p:cNvSpPr>
          <p:nvPr>
            <p:ph type="title"/>
          </p:nvPr>
        </p:nvSpPr>
        <p:spPr>
          <a:xfrm>
            <a:off x="838200" y="365125"/>
            <a:ext cx="10775868" cy="1325563"/>
          </a:xfrm>
        </p:spPr>
        <p:txBody>
          <a:bodyPr/>
          <a:lstStyle/>
          <a:p>
            <a:r>
              <a:rPr lang="en-US" dirty="0"/>
              <a:t>Results: adding fossils</a:t>
            </a:r>
          </a:p>
        </p:txBody>
      </p:sp>
      <p:pic>
        <p:nvPicPr>
          <p:cNvPr id="4" name="Picture 3">
            <a:extLst>
              <a:ext uri="{FF2B5EF4-FFF2-40B4-BE49-F238E27FC236}">
                <a16:creationId xmlns:a16="http://schemas.microsoft.com/office/drawing/2014/main" id="{B6A3E3AE-F383-D61B-75D1-AFC464EE126D}"/>
              </a:ext>
            </a:extLst>
          </p:cNvPr>
          <p:cNvPicPr>
            <a:picLocks noChangeAspect="1"/>
          </p:cNvPicPr>
          <p:nvPr/>
        </p:nvPicPr>
        <p:blipFill>
          <a:blip r:embed="rId2"/>
          <a:stretch>
            <a:fillRect/>
          </a:stretch>
        </p:blipFill>
        <p:spPr>
          <a:xfrm>
            <a:off x="2144230" y="1439962"/>
            <a:ext cx="7903540" cy="5418038"/>
          </a:xfrm>
          <a:prstGeom prst="rect">
            <a:avLst/>
          </a:prstGeom>
        </p:spPr>
      </p:pic>
    </p:spTree>
    <p:extLst>
      <p:ext uri="{BB962C8B-B14F-4D97-AF65-F5344CB8AC3E}">
        <p14:creationId xmlns:p14="http://schemas.microsoft.com/office/powerpoint/2010/main" val="253989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5A06-3613-33B8-E3D4-035911473E8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ABFA1C6-AAA8-71F7-6D65-97A2ACC6896C}"/>
              </a:ext>
            </a:extLst>
          </p:cNvPr>
          <p:cNvSpPr>
            <a:spLocks noGrp="1"/>
          </p:cNvSpPr>
          <p:nvPr>
            <p:ph idx="1"/>
          </p:nvPr>
        </p:nvSpPr>
        <p:spPr/>
        <p:txBody>
          <a:bodyPr/>
          <a:lstStyle/>
          <a:p>
            <a:r>
              <a:rPr lang="en-US" dirty="0"/>
              <a:t>Adding fossil data allows for more accurate extinction estimates, but does not affect the false positive rates</a:t>
            </a:r>
          </a:p>
          <a:p>
            <a:endParaRPr lang="en-US" dirty="0"/>
          </a:p>
          <a:p>
            <a:r>
              <a:rPr lang="en-US" dirty="0"/>
              <a:t>Extinction estimates show large variance for the least common trait</a:t>
            </a:r>
          </a:p>
          <a:p>
            <a:endParaRPr lang="en-US" dirty="0"/>
          </a:p>
          <a:p>
            <a:r>
              <a:rPr lang="en-US" dirty="0"/>
              <a:t>Accuracy increases with increasing fossil sampling, as expected</a:t>
            </a:r>
          </a:p>
        </p:txBody>
      </p:sp>
    </p:spTree>
    <p:extLst>
      <p:ext uri="{BB962C8B-B14F-4D97-AF65-F5344CB8AC3E}">
        <p14:creationId xmlns:p14="http://schemas.microsoft.com/office/powerpoint/2010/main" val="255442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5A06-3613-33B8-E3D4-035911473E8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ABFA1C6-AAA8-71F7-6D65-97A2ACC6896C}"/>
              </a:ext>
            </a:extLst>
          </p:cNvPr>
          <p:cNvSpPr>
            <a:spLocks noGrp="1"/>
          </p:cNvSpPr>
          <p:nvPr>
            <p:ph idx="1"/>
          </p:nvPr>
        </p:nvSpPr>
        <p:spPr/>
        <p:txBody>
          <a:bodyPr/>
          <a:lstStyle/>
          <a:p>
            <a:r>
              <a:rPr lang="en-US" dirty="0"/>
              <a:t>Consider bigger (and possibly more) trees for better precision</a:t>
            </a:r>
          </a:p>
          <a:p>
            <a:endParaRPr lang="en-US" dirty="0"/>
          </a:p>
          <a:p>
            <a:r>
              <a:rPr lang="en-US" dirty="0"/>
              <a:t>Test how these results change with different proportions of sampled ancestors to fossil tips (re: Beaulieu &amp; O’Meara 2022)</a:t>
            </a:r>
          </a:p>
          <a:p>
            <a:endParaRPr lang="en-US" dirty="0"/>
          </a:p>
          <a:p>
            <a:r>
              <a:rPr lang="en-US" dirty="0"/>
              <a:t>Investigate variance of extinction estimates, e.g. by increasing real trait transition rates</a:t>
            </a:r>
          </a:p>
          <a:p>
            <a:endParaRPr lang="en-US" dirty="0"/>
          </a:p>
          <a:p>
            <a:r>
              <a:rPr lang="en-US" dirty="0"/>
              <a:t>Extend this entire pipeline to test </a:t>
            </a:r>
            <a:r>
              <a:rPr lang="en-US" dirty="0" err="1"/>
              <a:t>HiSSE</a:t>
            </a:r>
            <a:r>
              <a:rPr lang="en-US" dirty="0"/>
              <a:t> (currently running)</a:t>
            </a:r>
          </a:p>
          <a:p>
            <a:endParaRPr lang="en-US" dirty="0"/>
          </a:p>
          <a:p>
            <a:endParaRPr lang="en-US" dirty="0"/>
          </a:p>
        </p:txBody>
      </p:sp>
    </p:spTree>
    <p:extLst>
      <p:ext uri="{BB962C8B-B14F-4D97-AF65-F5344CB8AC3E}">
        <p14:creationId xmlns:p14="http://schemas.microsoft.com/office/powerpoint/2010/main" val="184671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F6F4-8A6B-0F1C-1073-988B0641D38E}"/>
              </a:ext>
            </a:extLst>
          </p:cNvPr>
          <p:cNvSpPr>
            <a:spLocks noGrp="1"/>
          </p:cNvSpPr>
          <p:nvPr>
            <p:ph type="title"/>
          </p:nvPr>
        </p:nvSpPr>
        <p:spPr/>
        <p:txBody>
          <a:bodyPr/>
          <a:lstStyle/>
          <a:p>
            <a:r>
              <a:rPr lang="en-US" dirty="0"/>
              <a:t>Thank you!</a:t>
            </a:r>
          </a:p>
        </p:txBody>
      </p:sp>
      <p:pic>
        <p:nvPicPr>
          <p:cNvPr id="17410" name="Picture 2">
            <a:extLst>
              <a:ext uri="{FF2B5EF4-FFF2-40B4-BE49-F238E27FC236}">
                <a16:creationId xmlns:a16="http://schemas.microsoft.com/office/drawing/2014/main" id="{7B814CEE-3B5B-F675-6728-664386A1E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971" y="1690689"/>
            <a:ext cx="1677504" cy="1677504"/>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7B52C822-BD1E-7560-381C-702265EC8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647" y="1739277"/>
            <a:ext cx="1677504" cy="1677504"/>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F2E36C9F-EB87-44C4-33D3-1B982E5D0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21" y="1751495"/>
            <a:ext cx="1677505" cy="1677505"/>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9A806A67-7500-3D26-7F00-B8EFF14FAC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3296" y="1690688"/>
            <a:ext cx="1677505" cy="1677505"/>
          </a:xfrm>
          <a:prstGeom prst="rect">
            <a:avLst/>
          </a:prstGeom>
          <a:noFill/>
          <a:extLst>
            <a:ext uri="{909E8E84-426E-40DD-AFC4-6F175D3DCCD1}">
              <a14:hiddenFill xmlns:a14="http://schemas.microsoft.com/office/drawing/2010/main">
                <a:solidFill>
                  <a:srgbClr val="FFFFFF"/>
                </a:solidFill>
              </a14:hiddenFill>
            </a:ext>
          </a:extLst>
        </p:spPr>
      </p:pic>
      <p:pic>
        <p:nvPicPr>
          <p:cNvPr id="17418" name="Picture 10">
            <a:extLst>
              <a:ext uri="{FF2B5EF4-FFF2-40B4-BE49-F238E27FC236}">
                <a16:creationId xmlns:a16="http://schemas.microsoft.com/office/drawing/2014/main" id="{F2167BFA-18F1-3D11-0B14-502C9BC884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7621" y="1690688"/>
            <a:ext cx="1677505" cy="1677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1E072E-CCF6-8281-F93A-2FAD3192572A}"/>
              </a:ext>
            </a:extLst>
          </p:cNvPr>
          <p:cNvSpPr txBox="1"/>
          <p:nvPr/>
        </p:nvSpPr>
        <p:spPr>
          <a:xfrm>
            <a:off x="215900" y="3434133"/>
            <a:ext cx="3580275" cy="584775"/>
          </a:xfrm>
          <a:prstGeom prst="rect">
            <a:avLst/>
          </a:prstGeom>
          <a:noFill/>
        </p:spPr>
        <p:txBody>
          <a:bodyPr wrap="none" rtlCol="0">
            <a:spAutoFit/>
          </a:bodyPr>
          <a:lstStyle/>
          <a:p>
            <a:r>
              <a:rPr lang="en-US" sz="3200" dirty="0"/>
              <a:t>The Heath lab at ISU</a:t>
            </a:r>
          </a:p>
        </p:txBody>
      </p:sp>
      <p:pic>
        <p:nvPicPr>
          <p:cNvPr id="6" name="Picture 5">
            <a:extLst>
              <a:ext uri="{FF2B5EF4-FFF2-40B4-BE49-F238E27FC236}">
                <a16:creationId xmlns:a16="http://schemas.microsoft.com/office/drawing/2014/main" id="{2D1BB8F5-518D-DF94-5A00-462F27A6C42F}"/>
              </a:ext>
            </a:extLst>
          </p:cNvPr>
          <p:cNvPicPr>
            <a:picLocks noChangeAspect="1"/>
          </p:cNvPicPr>
          <p:nvPr/>
        </p:nvPicPr>
        <p:blipFill>
          <a:blip r:embed="rId7"/>
          <a:stretch>
            <a:fillRect/>
          </a:stretch>
        </p:blipFill>
        <p:spPr>
          <a:xfrm>
            <a:off x="253443" y="4256312"/>
            <a:ext cx="5723287" cy="855325"/>
          </a:xfrm>
          <a:prstGeom prst="rect">
            <a:avLst/>
          </a:prstGeom>
        </p:spPr>
      </p:pic>
      <p:sp>
        <p:nvSpPr>
          <p:cNvPr id="7" name="TextBox 6">
            <a:extLst>
              <a:ext uri="{FF2B5EF4-FFF2-40B4-BE49-F238E27FC236}">
                <a16:creationId xmlns:a16="http://schemas.microsoft.com/office/drawing/2014/main" id="{48B8D263-00D5-D5E5-0502-5733DFDABE89}"/>
              </a:ext>
            </a:extLst>
          </p:cNvPr>
          <p:cNvSpPr txBox="1"/>
          <p:nvPr/>
        </p:nvSpPr>
        <p:spPr>
          <a:xfrm>
            <a:off x="6096000" y="4187210"/>
            <a:ext cx="2847619" cy="2308324"/>
          </a:xfrm>
          <a:prstGeom prst="rect">
            <a:avLst/>
          </a:prstGeom>
          <a:noFill/>
        </p:spPr>
        <p:txBody>
          <a:bodyPr wrap="square" rtlCol="0">
            <a:spAutoFit/>
          </a:bodyPr>
          <a:lstStyle/>
          <a:p>
            <a:r>
              <a:rPr lang="en-US" sz="2400" dirty="0"/>
              <a:t>PhD committee:</a:t>
            </a:r>
          </a:p>
          <a:p>
            <a:r>
              <a:rPr lang="en-US" sz="2400" dirty="0"/>
              <a:t>Prof. Dean Adams</a:t>
            </a:r>
          </a:p>
          <a:p>
            <a:r>
              <a:rPr lang="en-US" sz="2400" dirty="0"/>
              <a:t>Prof. </a:t>
            </a:r>
            <a:r>
              <a:rPr lang="en-US" sz="2400" dirty="0" err="1"/>
              <a:t>Haldre</a:t>
            </a:r>
            <a:r>
              <a:rPr lang="en-US" sz="2400" dirty="0"/>
              <a:t> Rogers</a:t>
            </a:r>
          </a:p>
          <a:p>
            <a:r>
              <a:rPr lang="en-US" sz="2400" dirty="0"/>
              <a:t>Prof. Jeanne Serb</a:t>
            </a:r>
          </a:p>
          <a:p>
            <a:r>
              <a:rPr lang="en-US" sz="2400" dirty="0"/>
              <a:t>Prof. Graham Slater</a:t>
            </a:r>
          </a:p>
          <a:p>
            <a:endParaRPr lang="en-US" sz="2400" dirty="0"/>
          </a:p>
        </p:txBody>
      </p:sp>
      <p:sp>
        <p:nvSpPr>
          <p:cNvPr id="8" name="TextBox 7">
            <a:extLst>
              <a:ext uri="{FF2B5EF4-FFF2-40B4-BE49-F238E27FC236}">
                <a16:creationId xmlns:a16="http://schemas.microsoft.com/office/drawing/2014/main" id="{37EF05DE-A64A-43C6-7714-79C190ED029C}"/>
              </a:ext>
            </a:extLst>
          </p:cNvPr>
          <p:cNvSpPr txBox="1"/>
          <p:nvPr/>
        </p:nvSpPr>
        <p:spPr>
          <a:xfrm>
            <a:off x="9027992" y="4187210"/>
            <a:ext cx="3164008" cy="2308324"/>
          </a:xfrm>
          <a:prstGeom prst="rect">
            <a:avLst/>
          </a:prstGeom>
          <a:noFill/>
        </p:spPr>
        <p:txBody>
          <a:bodyPr wrap="none" rtlCol="0">
            <a:spAutoFit/>
          </a:bodyPr>
          <a:lstStyle/>
          <a:p>
            <a:r>
              <a:rPr lang="en-US" sz="2400" dirty="0"/>
              <a:t>Other collaborators:</a:t>
            </a:r>
          </a:p>
          <a:p>
            <a:r>
              <a:rPr lang="en-US" sz="2400" dirty="0"/>
              <a:t>Dr. </a:t>
            </a:r>
            <a:r>
              <a:rPr lang="en-US" sz="2400" dirty="0" err="1"/>
              <a:t>Joëlle</a:t>
            </a:r>
            <a:r>
              <a:rPr lang="en-US" sz="2400" dirty="0"/>
              <a:t> </a:t>
            </a:r>
            <a:r>
              <a:rPr lang="en-US" sz="2400" dirty="0" err="1"/>
              <a:t>Barido-Sottani</a:t>
            </a:r>
            <a:endParaRPr lang="en-US" sz="2400" dirty="0"/>
          </a:p>
          <a:p>
            <a:r>
              <a:rPr lang="en-US" sz="2400" dirty="0"/>
              <a:t>Dr. Walker </a:t>
            </a:r>
            <a:r>
              <a:rPr lang="en-US" sz="2400" dirty="0" err="1"/>
              <a:t>Pett</a:t>
            </a:r>
            <a:endParaRPr lang="en-US" sz="2400" dirty="0"/>
          </a:p>
          <a:p>
            <a:r>
              <a:rPr lang="en-US" sz="2400" dirty="0"/>
              <a:t>Dr. Jordan </a:t>
            </a:r>
            <a:r>
              <a:rPr lang="en-US" sz="2400" dirty="0" err="1"/>
              <a:t>Satler</a:t>
            </a:r>
            <a:endParaRPr lang="en-US" sz="2400" dirty="0"/>
          </a:p>
          <a:p>
            <a:r>
              <a:rPr lang="en-US" sz="2400" dirty="0"/>
              <a:t>Prof. Tiago </a:t>
            </a:r>
            <a:r>
              <a:rPr lang="en-US" sz="2400" dirty="0" err="1"/>
              <a:t>Quental</a:t>
            </a:r>
            <a:endParaRPr lang="en-US" sz="2400" dirty="0"/>
          </a:p>
          <a:p>
            <a:r>
              <a:rPr lang="en-US" sz="2400" dirty="0"/>
              <a:t>Matheus </a:t>
            </a:r>
            <a:r>
              <a:rPr lang="en-US" sz="2400" dirty="0" err="1"/>
              <a:t>Januário</a:t>
            </a:r>
            <a:endParaRPr lang="en-US" sz="2400" dirty="0"/>
          </a:p>
        </p:txBody>
      </p:sp>
    </p:spTree>
    <p:extLst>
      <p:ext uri="{BB962C8B-B14F-4D97-AF65-F5344CB8AC3E}">
        <p14:creationId xmlns:p14="http://schemas.microsoft.com/office/powerpoint/2010/main" val="91891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E159-E512-0C8C-6863-1C3A77C1FFA2}"/>
              </a:ext>
            </a:extLst>
          </p:cNvPr>
          <p:cNvSpPr>
            <a:spLocks noGrp="1"/>
          </p:cNvSpPr>
          <p:nvPr>
            <p:ph type="title"/>
          </p:nvPr>
        </p:nvSpPr>
        <p:spPr/>
        <p:txBody>
          <a:bodyPr/>
          <a:lstStyle/>
          <a:p>
            <a:r>
              <a:rPr lang="en-US" dirty="0"/>
              <a:t>Background: (fossilized) birth-death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431054-7882-407E-AF0D-8784BBD77B73}"/>
                  </a:ext>
                </a:extLst>
              </p:cNvPr>
              <p:cNvSpPr>
                <a:spLocks noGrp="1"/>
              </p:cNvSpPr>
              <p:nvPr>
                <p:ph idx="1"/>
              </p:nvPr>
            </p:nvSpPr>
            <p:spPr>
              <a:xfrm>
                <a:off x="838200" y="1825625"/>
                <a:ext cx="5823857" cy="4351338"/>
              </a:xfrm>
            </p:spPr>
            <p:txBody>
              <a:bodyPr/>
              <a:lstStyle/>
              <a:p>
                <a:r>
                  <a:rPr lang="en-US" dirty="0"/>
                  <a:t>Species are born with rate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die with rate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fossilize with rate </a:t>
                </a:r>
                <a14:m>
                  <m:oMath xmlns:m="http://schemas.openxmlformats.org/officeDocument/2006/math">
                    <m:r>
                      <a:rPr lang="en-US" i="1" smtClean="0">
                        <a:latin typeface="Cambria Math" panose="02040503050406030204" pitchFamily="18" charset="0"/>
                        <a:ea typeface="Cambria Math" panose="02040503050406030204" pitchFamily="18" charset="0"/>
                      </a:rPr>
                      <m:t>𝜓</m:t>
                    </m:r>
                  </m:oMath>
                </a14:m>
                <a:endParaRPr lang="en-US" dirty="0"/>
              </a:p>
              <a:p>
                <a:endParaRPr lang="en-US" dirty="0"/>
              </a:p>
              <a:p>
                <a:r>
                  <a:rPr lang="en-US" dirty="0"/>
                  <a:t>Including fossils improves estimates of extinction rates</a:t>
                </a:r>
              </a:p>
              <a:p>
                <a:endParaRPr lang="en-US" dirty="0"/>
              </a:p>
              <a:p>
                <a:r>
                  <a:rPr lang="en-US" dirty="0"/>
                  <a:t>Doesn’t allow by itself for lineage-specific rates</a:t>
                </a:r>
              </a:p>
            </p:txBody>
          </p:sp>
        </mc:Choice>
        <mc:Fallback>
          <p:sp>
            <p:nvSpPr>
              <p:cNvPr id="3" name="Content Placeholder 2">
                <a:extLst>
                  <a:ext uri="{FF2B5EF4-FFF2-40B4-BE49-F238E27FC236}">
                    <a16:creationId xmlns:a16="http://schemas.microsoft.com/office/drawing/2014/main" id="{E0431054-7882-407E-AF0D-8784BBD77B73}"/>
                  </a:ext>
                </a:extLst>
              </p:cNvPr>
              <p:cNvSpPr>
                <a:spLocks noGrp="1" noRot="1" noChangeAspect="1" noMove="1" noResize="1" noEditPoints="1" noAdjustHandles="1" noChangeArrowheads="1" noChangeShapeType="1" noTextEdit="1"/>
              </p:cNvSpPr>
              <p:nvPr>
                <p:ph idx="1"/>
              </p:nvPr>
            </p:nvSpPr>
            <p:spPr>
              <a:xfrm>
                <a:off x="838200" y="1825625"/>
                <a:ext cx="5823857" cy="4351338"/>
              </a:xfrm>
              <a:blipFill>
                <a:blip r:embed="rId2"/>
                <a:stretch>
                  <a:fillRect l="-1961" t="-2326" r="-3050"/>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456137CB-ABD7-A342-E56A-77C23D9BB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813" y="1872016"/>
            <a:ext cx="4805198" cy="43049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2BC346-C9D9-CC2C-EB51-D650539E601D}"/>
              </a:ext>
            </a:extLst>
          </p:cNvPr>
          <p:cNvSpPr txBox="1"/>
          <p:nvPr/>
        </p:nvSpPr>
        <p:spPr>
          <a:xfrm>
            <a:off x="7564582" y="6120615"/>
            <a:ext cx="3999878" cy="369332"/>
          </a:xfrm>
          <a:prstGeom prst="rect">
            <a:avLst/>
          </a:prstGeom>
          <a:noFill/>
        </p:spPr>
        <p:txBody>
          <a:bodyPr wrap="none" rtlCol="0">
            <a:spAutoFit/>
          </a:bodyPr>
          <a:lstStyle/>
          <a:p>
            <a:r>
              <a:rPr lang="en-US" dirty="0">
                <a:hlinkClick r:id="rId4"/>
              </a:rPr>
              <a:t>https://revbayes.github.io/tutorials/fbd/</a:t>
            </a:r>
            <a:endParaRPr lang="en-US" dirty="0"/>
          </a:p>
        </p:txBody>
      </p:sp>
    </p:spTree>
    <p:extLst>
      <p:ext uri="{BB962C8B-B14F-4D97-AF65-F5344CB8AC3E}">
        <p14:creationId xmlns:p14="http://schemas.microsoft.com/office/powerpoint/2010/main" val="401104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44DF28-78B8-2FC8-7681-64C95C1278BF}"/>
              </a:ext>
            </a:extLst>
          </p:cNvPr>
          <p:cNvPicPr>
            <a:picLocks noChangeAspect="1"/>
          </p:cNvPicPr>
          <p:nvPr/>
        </p:nvPicPr>
        <p:blipFill>
          <a:blip r:embed="rId2"/>
          <a:stretch>
            <a:fillRect/>
          </a:stretch>
        </p:blipFill>
        <p:spPr>
          <a:xfrm>
            <a:off x="2426528" y="913502"/>
            <a:ext cx="7338943" cy="5030995"/>
          </a:xfrm>
          <a:prstGeom prst="rect">
            <a:avLst/>
          </a:prstGeom>
        </p:spPr>
      </p:pic>
    </p:spTree>
    <p:extLst>
      <p:ext uri="{BB962C8B-B14F-4D97-AF65-F5344CB8AC3E}">
        <p14:creationId xmlns:p14="http://schemas.microsoft.com/office/powerpoint/2010/main" val="215915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F7540D-0BB7-09E0-BF9B-6CCAD42DE3BF}"/>
              </a:ext>
            </a:extLst>
          </p:cNvPr>
          <p:cNvPicPr>
            <a:picLocks noChangeAspect="1"/>
          </p:cNvPicPr>
          <p:nvPr/>
        </p:nvPicPr>
        <p:blipFill>
          <a:blip r:embed="rId2"/>
          <a:stretch>
            <a:fillRect/>
          </a:stretch>
        </p:blipFill>
        <p:spPr>
          <a:xfrm>
            <a:off x="2426528" y="913502"/>
            <a:ext cx="7338943" cy="5030995"/>
          </a:xfrm>
          <a:prstGeom prst="rect">
            <a:avLst/>
          </a:prstGeom>
        </p:spPr>
      </p:pic>
    </p:spTree>
    <p:extLst>
      <p:ext uri="{BB962C8B-B14F-4D97-AF65-F5344CB8AC3E}">
        <p14:creationId xmlns:p14="http://schemas.microsoft.com/office/powerpoint/2010/main" val="4037416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229A5A-3659-4D63-595F-BAA5375DD9EE}"/>
              </a:ext>
            </a:extLst>
          </p:cNvPr>
          <p:cNvPicPr>
            <a:picLocks noChangeAspect="1"/>
          </p:cNvPicPr>
          <p:nvPr/>
        </p:nvPicPr>
        <p:blipFill>
          <a:blip r:embed="rId2"/>
          <a:stretch>
            <a:fillRect/>
          </a:stretch>
        </p:blipFill>
        <p:spPr>
          <a:xfrm>
            <a:off x="2426528" y="913502"/>
            <a:ext cx="7338943" cy="5030995"/>
          </a:xfrm>
          <a:prstGeom prst="rect">
            <a:avLst/>
          </a:prstGeom>
        </p:spPr>
      </p:pic>
    </p:spTree>
    <p:extLst>
      <p:ext uri="{BB962C8B-B14F-4D97-AF65-F5344CB8AC3E}">
        <p14:creationId xmlns:p14="http://schemas.microsoft.com/office/powerpoint/2010/main" val="29928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9B164D-9409-779B-B1AE-49F8E7793F97}"/>
              </a:ext>
            </a:extLst>
          </p:cNvPr>
          <p:cNvPicPr>
            <a:picLocks noChangeAspect="1"/>
          </p:cNvPicPr>
          <p:nvPr/>
        </p:nvPicPr>
        <p:blipFill>
          <a:blip r:embed="rId2"/>
          <a:stretch>
            <a:fillRect/>
          </a:stretch>
        </p:blipFill>
        <p:spPr>
          <a:xfrm>
            <a:off x="2426529" y="913503"/>
            <a:ext cx="7338942" cy="5030994"/>
          </a:xfrm>
          <a:prstGeom prst="rect">
            <a:avLst/>
          </a:prstGeom>
        </p:spPr>
      </p:pic>
    </p:spTree>
    <p:extLst>
      <p:ext uri="{BB962C8B-B14F-4D97-AF65-F5344CB8AC3E}">
        <p14:creationId xmlns:p14="http://schemas.microsoft.com/office/powerpoint/2010/main" val="3927947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66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68BF-0787-E0C6-FD18-1FF69AFDD577}"/>
              </a:ext>
            </a:extLst>
          </p:cNvPr>
          <p:cNvSpPr>
            <a:spLocks noGrp="1"/>
          </p:cNvSpPr>
          <p:nvPr>
            <p:ph type="title"/>
          </p:nvPr>
        </p:nvSpPr>
        <p:spPr/>
        <p:txBody>
          <a:bodyPr/>
          <a:lstStyle/>
          <a:p>
            <a:r>
              <a:rPr lang="en-US" dirty="0"/>
              <a:t>Background: state-dependent diversification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5DDA16-E056-11C4-C165-670A52BEDD49}"/>
                  </a:ext>
                </a:extLst>
              </p:cNvPr>
              <p:cNvSpPr>
                <a:spLocks noGrp="1"/>
              </p:cNvSpPr>
              <p:nvPr>
                <p:ph idx="1"/>
              </p:nvPr>
            </p:nvSpPr>
            <p:spPr>
              <a:xfrm>
                <a:off x="5723906" y="1825625"/>
                <a:ext cx="5629893" cy="4351338"/>
              </a:xfrm>
            </p:spPr>
            <p:txBody>
              <a:bodyPr/>
              <a:lstStyle/>
              <a:p>
                <a:r>
                  <a:rPr lang="en-US" dirty="0"/>
                  <a:t>Lineage has rates </a:t>
                </a:r>
                <a14:m>
                  <m:oMath xmlns:m="http://schemas.openxmlformats.org/officeDocument/2006/math">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𝜆</m:t>
                        </m:r>
                      </m:e>
                      <m:sub>
                        <m:r>
                          <a:rPr lang="pt-BR" b="0" i="1" smtClean="0">
                            <a:latin typeface="Cambria Math" panose="02040503050406030204" pitchFamily="18" charset="0"/>
                            <a:ea typeface="Cambria Math" panose="02040503050406030204" pitchFamily="18" charset="0"/>
                          </a:rPr>
                          <m:t>0</m:t>
                        </m:r>
                      </m:sub>
                    </m:sSub>
                    <m:r>
                      <a:rPr lang="pt-BR" b="0" i="1" smtClean="0">
                        <a:latin typeface="Cambria Math" panose="02040503050406030204" pitchFamily="18" charset="0"/>
                        <a:ea typeface="Cambria Math" panose="02040503050406030204" pitchFamily="18" charset="0"/>
                      </a:rPr>
                      <m:t>, </m:t>
                    </m:r>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𝜇</m:t>
                        </m:r>
                      </m:e>
                      <m:sub>
                        <m:r>
                          <a:rPr lang="pt-BR" b="0" i="1" smtClean="0">
                            <a:latin typeface="Cambria Math" panose="02040503050406030204" pitchFamily="18" charset="0"/>
                            <a:ea typeface="Cambria Math" panose="02040503050406030204" pitchFamily="18" charset="0"/>
                          </a:rPr>
                          <m:t>0</m:t>
                        </m:r>
                      </m:sub>
                    </m:sSub>
                    <m:r>
                      <a:rPr lang="pt-BR" b="0" i="1" smtClean="0">
                        <a:latin typeface="Cambria Math" panose="02040503050406030204" pitchFamily="18" charset="0"/>
                        <a:ea typeface="Cambria Math" panose="02040503050406030204" pitchFamily="18" charset="0"/>
                      </a:rPr>
                      <m:t>)</m:t>
                    </m:r>
                  </m:oMath>
                </a14:m>
                <a:r>
                  <a:rPr lang="en-US" dirty="0"/>
                  <a:t> or </a:t>
                </a:r>
                <a14:m>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𝜆</m:t>
                        </m:r>
                      </m:e>
                      <m:sub>
                        <m:r>
                          <a:rPr lang="pt-BR" b="0" i="1" smtClean="0">
                            <a:latin typeface="Cambria Math" panose="02040503050406030204" pitchFamily="18" charset="0"/>
                            <a:ea typeface="Cambria Math" panose="02040503050406030204" pitchFamily="18" charset="0"/>
                          </a:rPr>
                          <m:t>1</m:t>
                        </m:r>
                      </m:sub>
                    </m:sSub>
                    <m:r>
                      <a:rPr lang="pt-BR" i="1">
                        <a:latin typeface="Cambria Math" panose="02040503050406030204" pitchFamily="18" charset="0"/>
                        <a:ea typeface="Cambria Math" panose="02040503050406030204" pitchFamily="18" charset="0"/>
                      </a:rPr>
                      <m:t>, </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𝜇</m:t>
                        </m:r>
                      </m:e>
                      <m:sub>
                        <m:r>
                          <a:rPr lang="pt-BR" b="0" i="1" smtClean="0">
                            <a:latin typeface="Cambria Math" panose="02040503050406030204" pitchFamily="18" charset="0"/>
                            <a:ea typeface="Cambria Math" panose="02040503050406030204" pitchFamily="18" charset="0"/>
                          </a:rPr>
                          <m:t>1</m:t>
                        </m:r>
                      </m:sub>
                    </m:sSub>
                    <m:r>
                      <a:rPr lang="pt-BR" i="1">
                        <a:latin typeface="Cambria Math" panose="02040503050406030204" pitchFamily="18" charset="0"/>
                        <a:ea typeface="Cambria Math" panose="02040503050406030204" pitchFamily="18" charset="0"/>
                      </a:rPr>
                      <m:t>)</m:t>
                    </m:r>
                  </m:oMath>
                </a14:m>
                <a:r>
                  <a:rPr lang="en-US" dirty="0"/>
                  <a:t> depending on a binary trait</a:t>
                </a:r>
              </a:p>
              <a:p>
                <a:endParaRPr lang="en-US" dirty="0"/>
              </a:p>
              <a:p>
                <a:r>
                  <a:rPr lang="en-US" dirty="0"/>
                  <a:t>Good at estimating speciation, bad at extinction</a:t>
                </a:r>
              </a:p>
              <a:p>
                <a:endParaRPr lang="en-US" dirty="0"/>
              </a:p>
              <a:p>
                <a:r>
                  <a:rPr lang="en-US" dirty="0"/>
                  <a:t>Frequently identifies a neutral trait as affecting rates</a:t>
                </a:r>
              </a:p>
            </p:txBody>
          </p:sp>
        </mc:Choice>
        <mc:Fallback>
          <p:sp>
            <p:nvSpPr>
              <p:cNvPr id="3" name="Content Placeholder 2">
                <a:extLst>
                  <a:ext uri="{FF2B5EF4-FFF2-40B4-BE49-F238E27FC236}">
                    <a16:creationId xmlns:a16="http://schemas.microsoft.com/office/drawing/2014/main" id="{475DDA16-E056-11C4-C165-670A52BEDD49}"/>
                  </a:ext>
                </a:extLst>
              </p:cNvPr>
              <p:cNvSpPr>
                <a:spLocks noGrp="1" noRot="1" noChangeAspect="1" noMove="1" noResize="1" noEditPoints="1" noAdjustHandles="1" noChangeArrowheads="1" noChangeShapeType="1" noTextEdit="1"/>
              </p:cNvSpPr>
              <p:nvPr>
                <p:ph idx="1"/>
              </p:nvPr>
            </p:nvSpPr>
            <p:spPr>
              <a:xfrm>
                <a:off x="5723906" y="1825625"/>
                <a:ext cx="5629893" cy="4351338"/>
              </a:xfrm>
              <a:blipFill>
                <a:blip r:embed="rId3"/>
                <a:stretch>
                  <a:fillRect l="-1802" t="-2326" r="-676"/>
                </a:stretch>
              </a:blipFill>
            </p:spPr>
            <p:txBody>
              <a:bodyPr/>
              <a:lstStyle/>
              <a:p>
                <a:r>
                  <a:rPr lang="en-US">
                    <a:noFill/>
                  </a:rPr>
                  <a:t> </a:t>
                </a:r>
              </a:p>
            </p:txBody>
          </p:sp>
        </mc:Fallback>
      </mc:AlternateContent>
      <p:pic>
        <p:nvPicPr>
          <p:cNvPr id="11" name="Picture 2">
            <a:extLst>
              <a:ext uri="{FF2B5EF4-FFF2-40B4-BE49-F238E27FC236}">
                <a16:creationId xmlns:a16="http://schemas.microsoft.com/office/drawing/2014/main" id="{95387646-416E-ECF1-5B9A-4547765263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589"/>
          <a:stretch/>
        </p:blipFill>
        <p:spPr bwMode="auto">
          <a:xfrm>
            <a:off x="838200" y="1670166"/>
            <a:ext cx="4484339" cy="450679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6C6E56E-93AA-7F0B-9692-B27B14CF105E}"/>
              </a:ext>
            </a:extLst>
          </p:cNvPr>
          <p:cNvSpPr txBox="1"/>
          <p:nvPr/>
        </p:nvSpPr>
        <p:spPr>
          <a:xfrm>
            <a:off x="566057" y="6099504"/>
            <a:ext cx="6096000" cy="369332"/>
          </a:xfrm>
          <a:prstGeom prst="rect">
            <a:avLst/>
          </a:prstGeom>
          <a:noFill/>
        </p:spPr>
        <p:txBody>
          <a:bodyPr wrap="square">
            <a:spAutoFit/>
          </a:bodyPr>
          <a:lstStyle/>
          <a:p>
            <a:r>
              <a:rPr lang="en-US" dirty="0">
                <a:hlinkClick r:id="rId5"/>
              </a:rPr>
              <a:t>https://revbayes.github.io/tutorials/sse/bisse-intro</a:t>
            </a:r>
            <a:endParaRPr lang="en-US" dirty="0"/>
          </a:p>
        </p:txBody>
      </p:sp>
    </p:spTree>
    <p:extLst>
      <p:ext uri="{BB962C8B-B14F-4D97-AF65-F5344CB8AC3E}">
        <p14:creationId xmlns:p14="http://schemas.microsoft.com/office/powerpoint/2010/main" val="244971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7273-3A08-1BEB-702A-C94B34A63A29}"/>
              </a:ext>
            </a:extLst>
          </p:cNvPr>
          <p:cNvSpPr>
            <a:spLocks noGrp="1"/>
          </p:cNvSpPr>
          <p:nvPr>
            <p:ph type="title"/>
          </p:nvPr>
        </p:nvSpPr>
        <p:spPr>
          <a:xfrm>
            <a:off x="838199" y="365125"/>
            <a:ext cx="11078029" cy="1325563"/>
          </a:xfrm>
        </p:spPr>
        <p:txBody>
          <a:bodyPr/>
          <a:lstStyle/>
          <a:p>
            <a:r>
              <a:rPr lang="en-US" dirty="0"/>
              <a:t>Research questions: for </a:t>
            </a:r>
            <a:r>
              <a:rPr lang="en-US" dirty="0" err="1"/>
              <a:t>BiSSE</a:t>
            </a:r>
            <a:r>
              <a:rPr lang="en-US" dirty="0"/>
              <a:t>, does fossil data…</a:t>
            </a:r>
          </a:p>
        </p:txBody>
      </p:sp>
      <p:sp>
        <p:nvSpPr>
          <p:cNvPr id="3" name="Content Placeholder 2">
            <a:extLst>
              <a:ext uri="{FF2B5EF4-FFF2-40B4-BE49-F238E27FC236}">
                <a16:creationId xmlns:a16="http://schemas.microsoft.com/office/drawing/2014/main" id="{7914BCC9-64DD-676B-BA53-AB4AF48D4708}"/>
              </a:ext>
            </a:extLst>
          </p:cNvPr>
          <p:cNvSpPr>
            <a:spLocks noGrp="1"/>
          </p:cNvSpPr>
          <p:nvPr>
            <p:ph idx="1"/>
          </p:nvPr>
        </p:nvSpPr>
        <p:spPr>
          <a:xfrm>
            <a:off x="838198" y="2377168"/>
            <a:ext cx="4673599" cy="2891518"/>
          </a:xfrm>
        </p:spPr>
        <p:txBody>
          <a:bodyPr/>
          <a:lstStyle/>
          <a:p>
            <a:r>
              <a:rPr lang="en-US" dirty="0"/>
              <a:t>…improve extinction rate estimates?</a:t>
            </a:r>
          </a:p>
          <a:p>
            <a:endParaRPr lang="en-US" dirty="0"/>
          </a:p>
          <a:p>
            <a:r>
              <a:rPr lang="en-US" dirty="0"/>
              <a:t>…lower the rate of false positives?</a:t>
            </a:r>
          </a:p>
        </p:txBody>
      </p:sp>
      <p:pic>
        <p:nvPicPr>
          <p:cNvPr id="3078" name="Picture 6">
            <a:extLst>
              <a:ext uri="{FF2B5EF4-FFF2-40B4-BE49-F238E27FC236}">
                <a16:creationId xmlns:a16="http://schemas.microsoft.com/office/drawing/2014/main" id="{2E457A7D-73E6-5012-F5CF-2DBBDA7020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7" t="3668" b="48173"/>
          <a:stretch/>
        </p:blipFill>
        <p:spPr bwMode="auto">
          <a:xfrm>
            <a:off x="5936343" y="1349855"/>
            <a:ext cx="4673600" cy="47206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FEE63FA-A0B5-5541-3E1B-4DC11C5FF1AF}"/>
              </a:ext>
            </a:extLst>
          </p:cNvPr>
          <p:cNvSpPr txBox="1"/>
          <p:nvPr/>
        </p:nvSpPr>
        <p:spPr>
          <a:xfrm>
            <a:off x="7066455" y="6070475"/>
            <a:ext cx="2797754" cy="369332"/>
          </a:xfrm>
          <a:prstGeom prst="rect">
            <a:avLst/>
          </a:prstGeom>
          <a:noFill/>
        </p:spPr>
        <p:txBody>
          <a:bodyPr wrap="none" rtlCol="0">
            <a:spAutoFit/>
          </a:bodyPr>
          <a:lstStyle/>
          <a:p>
            <a:r>
              <a:rPr lang="en-US" dirty="0"/>
              <a:t>Figure 4b in Maddison 2007</a:t>
            </a:r>
          </a:p>
        </p:txBody>
      </p:sp>
    </p:spTree>
    <p:extLst>
      <p:ext uri="{BB962C8B-B14F-4D97-AF65-F5344CB8AC3E}">
        <p14:creationId xmlns:p14="http://schemas.microsoft.com/office/powerpoint/2010/main" val="192525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8A73-7489-EFC9-2D65-78AC3EED5B9D}"/>
              </a:ext>
            </a:extLst>
          </p:cNvPr>
          <p:cNvSpPr>
            <a:spLocks noGrp="1"/>
          </p:cNvSpPr>
          <p:nvPr>
            <p:ph type="title"/>
          </p:nvPr>
        </p:nvSpPr>
        <p:spPr/>
        <p:txBody>
          <a:bodyPr/>
          <a:lstStyle/>
          <a:p>
            <a:r>
              <a:rPr lang="en-US" dirty="0"/>
              <a:t>Simulation</a:t>
            </a:r>
          </a:p>
        </p:txBody>
      </p:sp>
      <p:pic>
        <p:nvPicPr>
          <p:cNvPr id="5" name="Content Placeholder 4">
            <a:extLst>
              <a:ext uri="{FF2B5EF4-FFF2-40B4-BE49-F238E27FC236}">
                <a16:creationId xmlns:a16="http://schemas.microsoft.com/office/drawing/2014/main" id="{E3917E78-08FF-2012-0752-4D6DFF9F4539}"/>
              </a:ext>
            </a:extLst>
          </p:cNvPr>
          <p:cNvPicPr>
            <a:picLocks noGrp="1" noChangeAspect="1"/>
          </p:cNvPicPr>
          <p:nvPr>
            <p:ph idx="1"/>
          </p:nvPr>
        </p:nvPicPr>
        <p:blipFill rotWithShape="1">
          <a:blip r:embed="rId3"/>
          <a:srcRect l="9770" t="4410" r="42420" b="60234"/>
          <a:stretch/>
        </p:blipFill>
        <p:spPr>
          <a:xfrm>
            <a:off x="5762172" y="791028"/>
            <a:ext cx="6040681" cy="3904343"/>
          </a:xfrm>
        </p:spPr>
      </p:pic>
      <p:sp>
        <p:nvSpPr>
          <p:cNvPr id="7" name="Content Placeholder 2">
            <a:extLst>
              <a:ext uri="{FF2B5EF4-FFF2-40B4-BE49-F238E27FC236}">
                <a16:creationId xmlns:a16="http://schemas.microsoft.com/office/drawing/2014/main" id="{3A953E7D-F114-B168-3429-F227D02F3074}"/>
              </a:ext>
            </a:extLst>
          </p:cNvPr>
          <p:cNvSpPr txBox="1">
            <a:spLocks/>
          </p:cNvSpPr>
          <p:nvPr/>
        </p:nvSpPr>
        <p:spPr>
          <a:xfrm>
            <a:off x="838201" y="1825625"/>
            <a:ext cx="5054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100 trees, 100 extant tips each</a:t>
            </a:r>
          </a:p>
          <a:p>
            <a:endParaRPr lang="en-US" dirty="0"/>
          </a:p>
          <a:p>
            <a:r>
              <a:rPr lang="en-US" dirty="0"/>
              <a:t>Keep track of which fossils are sampled ancestors and which are tips</a:t>
            </a:r>
          </a:p>
          <a:p>
            <a:endParaRPr lang="en-US" dirty="0"/>
          </a:p>
          <a:p>
            <a:endParaRPr lang="en-US" dirty="0"/>
          </a:p>
        </p:txBody>
      </p:sp>
      <p:pic>
        <p:nvPicPr>
          <p:cNvPr id="9" name="Picture 8">
            <a:extLst>
              <a:ext uri="{FF2B5EF4-FFF2-40B4-BE49-F238E27FC236}">
                <a16:creationId xmlns:a16="http://schemas.microsoft.com/office/drawing/2014/main" id="{A13C2DFF-B620-4EB4-D523-780979DF635E}"/>
              </a:ext>
            </a:extLst>
          </p:cNvPr>
          <p:cNvPicPr>
            <a:picLocks noChangeAspect="1"/>
          </p:cNvPicPr>
          <p:nvPr/>
        </p:nvPicPr>
        <p:blipFill>
          <a:blip r:embed="rId4"/>
          <a:stretch>
            <a:fillRect/>
          </a:stretch>
        </p:blipFill>
        <p:spPr>
          <a:xfrm>
            <a:off x="972459" y="4830308"/>
            <a:ext cx="7518400" cy="1371600"/>
          </a:xfrm>
          <a:prstGeom prst="rect">
            <a:avLst/>
          </a:prstGeom>
        </p:spPr>
      </p:pic>
    </p:spTree>
    <p:extLst>
      <p:ext uri="{BB962C8B-B14F-4D97-AF65-F5344CB8AC3E}">
        <p14:creationId xmlns:p14="http://schemas.microsoft.com/office/powerpoint/2010/main" val="360942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3A81-433F-D707-A496-FD523801F7E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35CD890-A3EB-AD79-BA49-9CB79F0D8FBD}"/>
              </a:ext>
            </a:extLst>
          </p:cNvPr>
          <p:cNvSpPr>
            <a:spLocks noGrp="1"/>
          </p:cNvSpPr>
          <p:nvPr>
            <p:ph idx="1"/>
          </p:nvPr>
        </p:nvSpPr>
        <p:spPr>
          <a:xfrm>
            <a:off x="838200" y="1825625"/>
            <a:ext cx="7101114" cy="4351338"/>
          </a:xfrm>
        </p:spPr>
        <p:txBody>
          <a:bodyPr/>
          <a:lstStyle/>
          <a:p>
            <a:r>
              <a:rPr lang="en-US" dirty="0"/>
              <a:t>3 models (</a:t>
            </a:r>
            <a:r>
              <a:rPr lang="en-US" dirty="0" err="1"/>
              <a:t>fbd</a:t>
            </a:r>
            <a:r>
              <a:rPr lang="en-US" dirty="0"/>
              <a:t>, </a:t>
            </a:r>
            <a:r>
              <a:rPr lang="en-US" dirty="0" err="1"/>
              <a:t>bisse</a:t>
            </a:r>
            <a:r>
              <a:rPr lang="en-US" dirty="0"/>
              <a:t>, </a:t>
            </a:r>
            <a:r>
              <a:rPr lang="en-US" dirty="0" err="1"/>
              <a:t>fbd+bisse</a:t>
            </a:r>
            <a:r>
              <a:rPr lang="en-US" dirty="0"/>
              <a:t>)</a:t>
            </a:r>
          </a:p>
          <a:p>
            <a:endParaRPr lang="en-US" dirty="0"/>
          </a:p>
          <a:p>
            <a:r>
              <a:rPr lang="en-US" dirty="0"/>
              <a:t>4 scenarios (S1-S4)</a:t>
            </a:r>
          </a:p>
          <a:p>
            <a:endParaRPr lang="en-US" dirty="0"/>
          </a:p>
          <a:p>
            <a:r>
              <a:rPr lang="en-US" dirty="0"/>
              <a:t>3 fossil sampling values (0.01-0.05-0.1)</a:t>
            </a:r>
          </a:p>
          <a:p>
            <a:endParaRPr lang="en-US" dirty="0"/>
          </a:p>
          <a:p>
            <a:r>
              <a:rPr lang="en-US" dirty="0"/>
              <a:t>4 types of traits (real, neutral low-mid-high transition rates)</a:t>
            </a:r>
          </a:p>
        </p:txBody>
      </p:sp>
      <p:sp>
        <p:nvSpPr>
          <p:cNvPr id="4" name="Right Brace 3">
            <a:extLst>
              <a:ext uri="{FF2B5EF4-FFF2-40B4-BE49-F238E27FC236}">
                <a16:creationId xmlns:a16="http://schemas.microsoft.com/office/drawing/2014/main" id="{33639349-8ECA-B1EA-3F98-27DD52749EC6}"/>
              </a:ext>
            </a:extLst>
          </p:cNvPr>
          <p:cNvSpPr/>
          <p:nvPr/>
        </p:nvSpPr>
        <p:spPr>
          <a:xfrm>
            <a:off x="6966857" y="1898195"/>
            <a:ext cx="1088571" cy="3701143"/>
          </a:xfrm>
          <a:prstGeom prst="rightBrace">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9979934-AC6E-78C0-BFC6-4F8E84A3CB5D}"/>
              </a:ext>
            </a:extLst>
          </p:cNvPr>
          <p:cNvSpPr txBox="1"/>
          <p:nvPr/>
        </p:nvSpPr>
        <p:spPr>
          <a:xfrm>
            <a:off x="8055428" y="3345543"/>
            <a:ext cx="2757715" cy="954107"/>
          </a:xfrm>
          <a:prstGeom prst="rect">
            <a:avLst/>
          </a:prstGeom>
          <a:noFill/>
        </p:spPr>
        <p:txBody>
          <a:bodyPr wrap="square" rtlCol="0">
            <a:spAutoFit/>
          </a:bodyPr>
          <a:lstStyle/>
          <a:p>
            <a:r>
              <a:rPr lang="en-US" sz="2800" dirty="0"/>
              <a:t>76 combinations, 100 reps each</a:t>
            </a:r>
          </a:p>
        </p:txBody>
      </p:sp>
      <p:pic>
        <p:nvPicPr>
          <p:cNvPr id="6" name="Picture 5">
            <a:extLst>
              <a:ext uri="{FF2B5EF4-FFF2-40B4-BE49-F238E27FC236}">
                <a16:creationId xmlns:a16="http://schemas.microsoft.com/office/drawing/2014/main" id="{5653E286-115D-A1EE-175A-11A72BCCDAB6}"/>
              </a:ext>
            </a:extLst>
          </p:cNvPr>
          <p:cNvPicPr>
            <a:picLocks noChangeAspect="1"/>
          </p:cNvPicPr>
          <p:nvPr/>
        </p:nvPicPr>
        <p:blipFill>
          <a:blip r:embed="rId3"/>
          <a:stretch>
            <a:fillRect/>
          </a:stretch>
        </p:blipFill>
        <p:spPr>
          <a:xfrm>
            <a:off x="9775371" y="148771"/>
            <a:ext cx="2075543" cy="2075543"/>
          </a:xfrm>
          <a:prstGeom prst="rect">
            <a:avLst/>
          </a:prstGeom>
        </p:spPr>
      </p:pic>
    </p:spTree>
    <p:extLst>
      <p:ext uri="{BB962C8B-B14F-4D97-AF65-F5344CB8AC3E}">
        <p14:creationId xmlns:p14="http://schemas.microsoft.com/office/powerpoint/2010/main" val="362539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61E7-2B19-8D15-F676-2E9170DBA630}"/>
              </a:ext>
            </a:extLst>
          </p:cNvPr>
          <p:cNvSpPr>
            <a:spLocks noGrp="1"/>
          </p:cNvSpPr>
          <p:nvPr>
            <p:ph type="title"/>
          </p:nvPr>
        </p:nvSpPr>
        <p:spPr/>
        <p:txBody>
          <a:bodyPr/>
          <a:lstStyle/>
          <a:p>
            <a:r>
              <a:rPr lang="en-US" dirty="0"/>
              <a:t>Results: replicating Maddison (2017)</a:t>
            </a:r>
          </a:p>
        </p:txBody>
      </p:sp>
      <p:pic>
        <p:nvPicPr>
          <p:cNvPr id="4" name="Picture 6">
            <a:extLst>
              <a:ext uri="{FF2B5EF4-FFF2-40B4-BE49-F238E27FC236}">
                <a16:creationId xmlns:a16="http://schemas.microsoft.com/office/drawing/2014/main" id="{2B9746B6-1B0F-6F07-E593-D87CF7E8C4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00" r="48468" b="48681"/>
          <a:stretch/>
        </p:blipFill>
        <p:spPr bwMode="auto">
          <a:xfrm>
            <a:off x="838200" y="1843313"/>
            <a:ext cx="4606018" cy="441234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F8CB42FC-1752-F30F-D9B3-CD83A780A8AC}"/>
              </a:ext>
            </a:extLst>
          </p:cNvPr>
          <p:cNvCxnSpPr>
            <a:cxnSpLocks/>
            <a:stCxn id="4" idx="3"/>
          </p:cNvCxnSpPr>
          <p:nvPr/>
        </p:nvCxnSpPr>
        <p:spPr>
          <a:xfrm>
            <a:off x="5444218" y="4049485"/>
            <a:ext cx="164238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C28E49E-3A1A-0D61-220A-756FE6C92CEC}"/>
              </a:ext>
            </a:extLst>
          </p:cNvPr>
          <p:cNvPicPr>
            <a:picLocks noChangeAspect="1"/>
          </p:cNvPicPr>
          <p:nvPr/>
        </p:nvPicPr>
        <p:blipFill>
          <a:blip r:embed="rId3"/>
          <a:stretch>
            <a:fillRect/>
          </a:stretch>
        </p:blipFill>
        <p:spPr>
          <a:xfrm>
            <a:off x="7173686" y="1631105"/>
            <a:ext cx="4180114" cy="4836760"/>
          </a:xfrm>
          <a:prstGeom prst="rect">
            <a:avLst/>
          </a:prstGeom>
        </p:spPr>
      </p:pic>
    </p:spTree>
    <p:extLst>
      <p:ext uri="{BB962C8B-B14F-4D97-AF65-F5344CB8AC3E}">
        <p14:creationId xmlns:p14="http://schemas.microsoft.com/office/powerpoint/2010/main" val="420681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61E7-2B19-8D15-F676-2E9170DBA630}"/>
              </a:ext>
            </a:extLst>
          </p:cNvPr>
          <p:cNvSpPr>
            <a:spLocks noGrp="1"/>
          </p:cNvSpPr>
          <p:nvPr>
            <p:ph type="title"/>
          </p:nvPr>
        </p:nvSpPr>
        <p:spPr/>
        <p:txBody>
          <a:bodyPr/>
          <a:lstStyle/>
          <a:p>
            <a:r>
              <a:rPr lang="en-US" dirty="0"/>
              <a:t>Results: replicating Maddison (2017)</a:t>
            </a:r>
          </a:p>
        </p:txBody>
      </p:sp>
      <p:cxnSp>
        <p:nvCxnSpPr>
          <p:cNvPr id="8" name="Straight Arrow Connector 7">
            <a:extLst>
              <a:ext uri="{FF2B5EF4-FFF2-40B4-BE49-F238E27FC236}">
                <a16:creationId xmlns:a16="http://schemas.microsoft.com/office/drawing/2014/main" id="{F8CB42FC-1752-F30F-D9B3-CD83A780A8AC}"/>
              </a:ext>
            </a:extLst>
          </p:cNvPr>
          <p:cNvCxnSpPr>
            <a:cxnSpLocks/>
            <a:stCxn id="3" idx="3"/>
          </p:cNvCxnSpPr>
          <p:nvPr/>
        </p:nvCxnSpPr>
        <p:spPr>
          <a:xfrm>
            <a:off x="5444218" y="3864595"/>
            <a:ext cx="1709964"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6">
            <a:extLst>
              <a:ext uri="{FF2B5EF4-FFF2-40B4-BE49-F238E27FC236}">
                <a16:creationId xmlns:a16="http://schemas.microsoft.com/office/drawing/2014/main" id="{983684D4-B9AE-14CC-1606-F7D0516B73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087" t="3668" b="48173"/>
          <a:stretch/>
        </p:blipFill>
        <p:spPr bwMode="auto">
          <a:xfrm>
            <a:off x="770618" y="1504285"/>
            <a:ext cx="4673600" cy="4720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F90A4F14-0FE2-E992-D427-A85E8A340F2F}"/>
              </a:ext>
            </a:extLst>
          </p:cNvPr>
          <p:cNvPicPr>
            <a:picLocks noChangeAspect="1"/>
          </p:cNvPicPr>
          <p:nvPr/>
        </p:nvPicPr>
        <p:blipFill>
          <a:blip r:embed="rId3"/>
          <a:stretch>
            <a:fillRect/>
          </a:stretch>
        </p:blipFill>
        <p:spPr>
          <a:xfrm>
            <a:off x="7154182" y="1318684"/>
            <a:ext cx="4400548" cy="5091822"/>
          </a:xfrm>
          <a:prstGeom prst="rect">
            <a:avLst/>
          </a:prstGeom>
        </p:spPr>
      </p:pic>
    </p:spTree>
    <p:extLst>
      <p:ext uri="{BB962C8B-B14F-4D97-AF65-F5344CB8AC3E}">
        <p14:creationId xmlns:p14="http://schemas.microsoft.com/office/powerpoint/2010/main" val="133465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61E7-2B19-8D15-F676-2E9170DBA630}"/>
              </a:ext>
            </a:extLst>
          </p:cNvPr>
          <p:cNvSpPr>
            <a:spLocks noGrp="1"/>
          </p:cNvSpPr>
          <p:nvPr>
            <p:ph type="title"/>
          </p:nvPr>
        </p:nvSpPr>
        <p:spPr/>
        <p:txBody>
          <a:bodyPr/>
          <a:lstStyle/>
          <a:p>
            <a:r>
              <a:rPr lang="en-US" dirty="0"/>
              <a:t>Results: replicating Maddison (2017)</a:t>
            </a:r>
          </a:p>
        </p:txBody>
      </p:sp>
      <p:cxnSp>
        <p:nvCxnSpPr>
          <p:cNvPr id="8" name="Straight Arrow Connector 7">
            <a:extLst>
              <a:ext uri="{FF2B5EF4-FFF2-40B4-BE49-F238E27FC236}">
                <a16:creationId xmlns:a16="http://schemas.microsoft.com/office/drawing/2014/main" id="{F8CB42FC-1752-F30F-D9B3-CD83A780A8AC}"/>
              </a:ext>
            </a:extLst>
          </p:cNvPr>
          <p:cNvCxnSpPr>
            <a:cxnSpLocks/>
          </p:cNvCxnSpPr>
          <p:nvPr/>
        </p:nvCxnSpPr>
        <p:spPr>
          <a:xfrm>
            <a:off x="5444218" y="4049485"/>
            <a:ext cx="164238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AFF5C92-5F2E-4396-E472-F26CABEBD4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465" t="52275" r="25248" b="1693"/>
          <a:stretch/>
        </p:blipFill>
        <p:spPr bwMode="auto">
          <a:xfrm>
            <a:off x="838200" y="1842857"/>
            <a:ext cx="4606018" cy="44132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D697348-9D9C-EA4D-0477-5AD937E82164}"/>
              </a:ext>
            </a:extLst>
          </p:cNvPr>
          <p:cNvPicPr>
            <a:picLocks noChangeAspect="1"/>
          </p:cNvPicPr>
          <p:nvPr/>
        </p:nvPicPr>
        <p:blipFill>
          <a:blip r:embed="rId3"/>
          <a:stretch>
            <a:fillRect/>
          </a:stretch>
        </p:blipFill>
        <p:spPr>
          <a:xfrm>
            <a:off x="7116536" y="1589987"/>
            <a:ext cx="4237264" cy="4902888"/>
          </a:xfrm>
          <a:prstGeom prst="rect">
            <a:avLst/>
          </a:prstGeom>
        </p:spPr>
      </p:pic>
    </p:spTree>
    <p:extLst>
      <p:ext uri="{BB962C8B-B14F-4D97-AF65-F5344CB8AC3E}">
        <p14:creationId xmlns:p14="http://schemas.microsoft.com/office/powerpoint/2010/main" val="1167054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5933</TotalTime>
  <Words>720</Words>
  <Application>Microsoft Macintosh PowerPoint</Application>
  <PresentationFormat>Widescreen</PresentationFormat>
  <Paragraphs>100</Paragraphs>
  <Slides>24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Helvetica Neue</vt:lpstr>
      <vt:lpstr>Office Theme</vt:lpstr>
      <vt:lpstr>Accuracy of extinction rate estimates using state-dependent diversification models with fossil data</vt:lpstr>
      <vt:lpstr>Background: (fossilized) birth-death models</vt:lpstr>
      <vt:lpstr>Background: state-dependent diversification</vt:lpstr>
      <vt:lpstr>Research questions: for BiSSE, does fossil data…</vt:lpstr>
      <vt:lpstr>Simulation</vt:lpstr>
      <vt:lpstr>Analysis</vt:lpstr>
      <vt:lpstr>Results: replicating Maddison (2017)</vt:lpstr>
      <vt:lpstr>Results: replicating Maddison (2017)</vt:lpstr>
      <vt:lpstr>Results: replicating Maddison (2017)</vt:lpstr>
      <vt:lpstr>Results: adding fossils</vt:lpstr>
      <vt:lpstr>Results: adding fossils</vt:lpstr>
      <vt:lpstr>Results: replicating Rabosky &amp; Goldberg (2015)</vt:lpstr>
      <vt:lpstr>Results: replicating Rabosky &amp; Goldberg (2015)</vt:lpstr>
      <vt:lpstr>Results: replicating Rabosky &amp; Goldberg (2015)</vt:lpstr>
      <vt:lpstr>Results: adding fossils</vt:lpstr>
      <vt:lpstr>Results: adding fossils</vt:lpstr>
      <vt:lpstr>Conclusions</vt:lpstr>
      <vt:lpstr>Future work</vt:lpstr>
      <vt:lpstr>Thank you!</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Accuracy of estimates of extinction rates using state-dependent diversification models with fossil data</dc:title>
  <dc:creator>Microsoft Office User</dc:creator>
  <cp:lastModifiedBy>Microsoft Office User</cp:lastModifiedBy>
  <cp:revision>11</cp:revision>
  <dcterms:created xsi:type="dcterms:W3CDTF">2023-05-22T23:21:00Z</dcterms:created>
  <dcterms:modified xsi:type="dcterms:W3CDTF">2023-06-01T21:38:24Z</dcterms:modified>
</cp:coreProperties>
</file>