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80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3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76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1249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095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78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070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9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06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47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18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287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84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07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A3B18F5-C930-4879-AD7E-13D1316F171C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96C87-1721-4701-B49F-B3F811B615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88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puneet898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string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51D8-4927-4A32-241C-72FCD11F01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Introduction to Object Oriented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A240A5-A121-8BAC-53D5-F6A7009E13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/>
              <a:t>- Dr. (Prof.) NEELESH S. UPADHYE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FD4E9F-421E-2928-EE21-848D18D28F6F}"/>
              </a:ext>
            </a:extLst>
          </p:cNvPr>
          <p:cNvSpPr txBox="1"/>
          <p:nvPr/>
        </p:nvSpPr>
        <p:spPr>
          <a:xfrm>
            <a:off x="1154955" y="5870448"/>
            <a:ext cx="37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Slides prepared by Puneet (</a:t>
            </a:r>
            <a:r>
              <a:rPr lang="en-IN" dirty="0">
                <a:hlinkClick r:id="rId2"/>
              </a:rPr>
              <a:t>Link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7965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F843-0F41-BFA7-410A-40899C26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Types in Python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F50F947-DDC2-61D5-A7B1-A5ABB0B326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8074645"/>
              </p:ext>
            </p:extLst>
          </p:nvPr>
        </p:nvGraphicFramePr>
        <p:xfrm>
          <a:off x="1103313" y="2052638"/>
          <a:ext cx="89471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431">
                  <a:extLst>
                    <a:ext uri="{9D8B030D-6E8A-4147-A177-3AD203B41FA5}">
                      <a16:colId xmlns:a16="http://schemas.microsoft.com/office/drawing/2014/main" val="417616465"/>
                    </a:ext>
                  </a:extLst>
                </a:gridCol>
                <a:gridCol w="6383719">
                  <a:extLst>
                    <a:ext uri="{9D8B030D-6E8A-4147-A177-3AD203B41FA5}">
                      <a16:colId xmlns:a16="http://schemas.microsoft.com/office/drawing/2014/main" val="1178034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Built-In 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02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Text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293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Numeric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int, float, complex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06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Mapping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dict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05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Sequence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list, tuple,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05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set, </a:t>
                      </a:r>
                      <a:r>
                        <a:rPr lang="en-IN" dirty="0" err="1"/>
                        <a:t>frozenset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001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Boolean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825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Binary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bytes, </a:t>
                      </a:r>
                      <a:r>
                        <a:rPr lang="en-IN" dirty="0" err="1"/>
                        <a:t>bytearray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memoryview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632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None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NoneType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45401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417383F-0A72-B86E-03C7-3075A8718C89}"/>
              </a:ext>
            </a:extLst>
          </p:cNvPr>
          <p:cNvSpPr txBox="1"/>
          <p:nvPr/>
        </p:nvSpPr>
        <p:spPr>
          <a:xfrm>
            <a:off x="1103313" y="5614416"/>
            <a:ext cx="6524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 know the type of the variable, just use type() function.</a:t>
            </a:r>
          </a:p>
        </p:txBody>
      </p:sp>
    </p:spTree>
    <p:extLst>
      <p:ext uri="{BB962C8B-B14F-4D97-AF65-F5344CB8AC3E}">
        <p14:creationId xmlns:p14="http://schemas.microsoft.com/office/powerpoint/2010/main" val="3980456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E95F-091C-F864-477B-19F832AC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Input and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EF16-080D-10C6-DD46-27ABFE380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input() takes the input from the user.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name = input(“Enter your name: ”)</a:t>
            </a:r>
            <a:br>
              <a:rPr lang="en-IN" dirty="0"/>
            </a:br>
            <a:r>
              <a:rPr lang="en-IN" dirty="0"/>
              <a:t>print(</a:t>
            </a:r>
            <a:r>
              <a:rPr lang="en-IN" dirty="0" err="1"/>
              <a:t>f”Hello</a:t>
            </a:r>
            <a:r>
              <a:rPr lang="en-IN" dirty="0"/>
              <a:t> {name}”)</a:t>
            </a:r>
          </a:p>
          <a:p>
            <a:r>
              <a:rPr lang="en-IN" dirty="0"/>
              <a:t>Note: The input function always returns a string value. If we need to use the variable in some different data type, use Casting. </a:t>
            </a:r>
          </a:p>
        </p:txBody>
      </p:sp>
    </p:spTree>
    <p:extLst>
      <p:ext uri="{BB962C8B-B14F-4D97-AF65-F5344CB8AC3E}">
        <p14:creationId xmlns:p14="http://schemas.microsoft.com/office/powerpoint/2010/main" val="2442050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4C6C1-702D-29E7-5E76-2D083380C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889B-CC4F-C741-BCF5-BABF1170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7" y="2363814"/>
            <a:ext cx="9404723" cy="2071026"/>
          </a:xfrm>
        </p:spPr>
        <p:txBody>
          <a:bodyPr/>
          <a:lstStyle/>
          <a:p>
            <a:r>
              <a:rPr lang="en-IN" b="1" dirty="0"/>
              <a:t>Section 3: </a:t>
            </a:r>
            <a:r>
              <a:rPr lang="en-IN" dirty="0"/>
              <a:t>Python Recap Part 1</a:t>
            </a:r>
          </a:p>
        </p:txBody>
      </p:sp>
    </p:spTree>
    <p:extLst>
      <p:ext uri="{BB962C8B-B14F-4D97-AF65-F5344CB8AC3E}">
        <p14:creationId xmlns:p14="http://schemas.microsoft.com/office/powerpoint/2010/main" val="1773587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D4ED-705E-4A45-06F6-C94C3818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BBAD8E4-B0B0-9E67-BC38-C27E30CDE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308640"/>
              </p:ext>
            </p:extLst>
          </p:nvPr>
        </p:nvGraphicFramePr>
        <p:xfrm>
          <a:off x="1103313" y="2052638"/>
          <a:ext cx="89471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1719">
                  <a:extLst>
                    <a:ext uri="{9D8B030D-6E8A-4147-A177-3AD203B41FA5}">
                      <a16:colId xmlns:a16="http://schemas.microsoft.com/office/drawing/2014/main" val="438042258"/>
                    </a:ext>
                  </a:extLst>
                </a:gridCol>
                <a:gridCol w="6365431">
                  <a:extLst>
                    <a:ext uri="{9D8B030D-6E8A-4147-A177-3AD203B41FA5}">
                      <a16:colId xmlns:a16="http://schemas.microsoft.com/office/drawing/2014/main" val="471175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772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Arithmetic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+, -, *, /, %, **, //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064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=, +=, -=, /=, %=, //=, **=, &amp;=, |=, ^=, &gt;&gt;=, &lt;&lt;=, :=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0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==, !=, &gt;, &lt;, &gt;=, &lt;=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9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and, or,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52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is, is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468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Membership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in, not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4510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Bitwise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&amp;, |, ^, ~, &lt;&lt;, &gt;&gt;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606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07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83244-5324-E1A6-D999-4D099F14D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Conditional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9505-E79F-D30E-5004-20455116F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conditional statements in python uses if, else, and </a:t>
            </a:r>
            <a:r>
              <a:rPr lang="en-IN" dirty="0" err="1"/>
              <a:t>elif</a:t>
            </a:r>
            <a:r>
              <a:rPr lang="en-IN" dirty="0"/>
              <a:t> structure.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if age &gt;= 18:</a:t>
            </a:r>
            <a:br>
              <a:rPr lang="en-IN" dirty="0"/>
            </a:br>
            <a:r>
              <a:rPr lang="en-IN" dirty="0"/>
              <a:t>    print(“Adult”)</a:t>
            </a:r>
            <a:br>
              <a:rPr lang="en-IN" dirty="0"/>
            </a:br>
            <a:r>
              <a:rPr lang="en-IN" dirty="0"/>
              <a:t>else:</a:t>
            </a:r>
            <a:br>
              <a:rPr lang="en-IN" dirty="0"/>
            </a:br>
            <a:r>
              <a:rPr lang="en-IN" dirty="0"/>
              <a:t>    print(“Minor”)</a:t>
            </a:r>
            <a:br>
              <a:rPr lang="en-IN" dirty="0"/>
            </a:br>
            <a:r>
              <a:rPr lang="en-IN" dirty="0"/>
              <a:t>```</a:t>
            </a:r>
          </a:p>
          <a:p>
            <a:r>
              <a:rPr lang="en-IN" dirty="0"/>
              <a:t>Note: The if statement used without indentation raises error. </a:t>
            </a:r>
          </a:p>
        </p:txBody>
      </p:sp>
    </p:spTree>
    <p:extLst>
      <p:ext uri="{BB962C8B-B14F-4D97-AF65-F5344CB8AC3E}">
        <p14:creationId xmlns:p14="http://schemas.microsoft.com/office/powerpoint/2010/main" val="29791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9EEF-C480-8334-3A2A-6A1F0AEB2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Loops: for and while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A1B98-CBD4-2164-4EB1-95227EA783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For loop is used to iterate over a known sequence (it could be list, dictionary, set of numbers, or string).</a:t>
            </a:r>
          </a:p>
          <a:p>
            <a:r>
              <a:rPr lang="en-IN" dirty="0"/>
              <a:t>It works as an iterator method as found in other OOPs languages.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cars = [“BMW”, “Audi”, “Truck”]</a:t>
            </a:r>
            <a:br>
              <a:rPr lang="en-IN" dirty="0"/>
            </a:br>
            <a:r>
              <a:rPr lang="en-IN" dirty="0"/>
              <a:t>for x in cars:</a:t>
            </a:r>
            <a:br>
              <a:rPr lang="en-IN" dirty="0"/>
            </a:br>
            <a:r>
              <a:rPr lang="en-IN" dirty="0"/>
              <a:t>    print(x)</a:t>
            </a:r>
            <a:br>
              <a:rPr lang="en-IN" dirty="0"/>
            </a:br>
            <a:r>
              <a:rPr lang="en-IN" dirty="0"/>
              <a:t>```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DA236-4E39-5105-F089-ED6502BB82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while loops executes the sequence of actions as long as the primary condition is true. Used when the end of the sequence is not known.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while i &lt; 5:</a:t>
            </a:r>
            <a:br>
              <a:rPr lang="en-IN" dirty="0"/>
            </a:br>
            <a:r>
              <a:rPr lang="en-IN" dirty="0"/>
              <a:t>    print(i)</a:t>
            </a:r>
            <a:br>
              <a:rPr lang="en-IN" dirty="0"/>
            </a:br>
            <a:r>
              <a:rPr lang="en-IN" dirty="0"/>
              <a:t>    I = I + 1</a:t>
            </a:r>
            <a:br>
              <a:rPr lang="en-IN" dirty="0"/>
            </a:br>
            <a:r>
              <a:rPr lang="en-IN" dirty="0"/>
              <a:t>```</a:t>
            </a:r>
          </a:p>
          <a:p>
            <a:r>
              <a:rPr lang="en-IN" dirty="0"/>
              <a:t>If not mentioned, the while loop might enter into an infinite loop.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8657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44C13-CA49-6BB6-93B3-9097007C2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97176-6E03-D416-A3BE-13568DF30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7" y="2363814"/>
            <a:ext cx="9404723" cy="2071026"/>
          </a:xfrm>
        </p:spPr>
        <p:txBody>
          <a:bodyPr/>
          <a:lstStyle/>
          <a:p>
            <a:r>
              <a:rPr lang="en-IN" b="1" dirty="0"/>
              <a:t>Section 4: </a:t>
            </a:r>
            <a:r>
              <a:rPr lang="en-IN" dirty="0"/>
              <a:t>Python Recap Part 2</a:t>
            </a:r>
          </a:p>
        </p:txBody>
      </p:sp>
    </p:spTree>
    <p:extLst>
      <p:ext uri="{BB962C8B-B14F-4D97-AF65-F5344CB8AC3E}">
        <p14:creationId xmlns:p14="http://schemas.microsoft.com/office/powerpoint/2010/main" val="233868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9E3C3-EB76-BB8F-7AAE-23E3C621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9FAB5-6EED-C5F5-BE7F-84D5591B1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They are blocks of reusable code. It runs only when it is called.</a:t>
            </a:r>
          </a:p>
          <a:p>
            <a:r>
              <a:rPr lang="en-IN" dirty="0"/>
              <a:t>We can pass the data into a function, as the parameters of the function. </a:t>
            </a:r>
          </a:p>
          <a:p>
            <a:r>
              <a:rPr lang="en-IN" dirty="0"/>
              <a:t>It can return the data as a result.</a:t>
            </a:r>
          </a:p>
          <a:p>
            <a:r>
              <a:rPr lang="en-IN" dirty="0"/>
              <a:t>Defined using the def keyword.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def greet(name):</a:t>
            </a:r>
            <a:br>
              <a:rPr lang="en-IN" dirty="0"/>
            </a:br>
            <a:r>
              <a:rPr lang="en-IN" dirty="0"/>
              <a:t>    print(</a:t>
            </a:r>
            <a:r>
              <a:rPr lang="en-IN" dirty="0" err="1"/>
              <a:t>f”Hello</a:t>
            </a:r>
            <a:r>
              <a:rPr lang="en-IN" dirty="0"/>
              <a:t>, {name}”)</a:t>
            </a:r>
            <a:br>
              <a:rPr lang="en-IN" dirty="0"/>
            </a:br>
            <a:r>
              <a:rPr lang="en-IN" dirty="0"/>
              <a:t>greet(“Class”)</a:t>
            </a:r>
            <a:br>
              <a:rPr lang="en-IN" dirty="0"/>
            </a:br>
            <a:r>
              <a:rPr lang="en-IN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9735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E499-BEDC-5C92-C962-69B0CD99E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Arguments and Return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88D5-F2D6-9235-F4D6-F483F81E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Information can be passed into a function via arguments. </a:t>
            </a:r>
          </a:p>
          <a:p>
            <a:r>
              <a:rPr lang="en-IN" dirty="0"/>
              <a:t>They are specified within the function in parentheses. </a:t>
            </a:r>
          </a:p>
          <a:p>
            <a:r>
              <a:rPr lang="en-IN" dirty="0"/>
              <a:t>The function returns the values, that means, the result of the function can be then stored in a variable and used later.</a:t>
            </a:r>
          </a:p>
          <a:p>
            <a:r>
              <a:rPr lang="en-IN" dirty="0"/>
              <a:t>Example: 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def add(a, b):</a:t>
            </a:r>
            <a:br>
              <a:rPr lang="en-IN" dirty="0"/>
            </a:br>
            <a:r>
              <a:rPr lang="en-IN" dirty="0"/>
              <a:t>    return (</a:t>
            </a:r>
            <a:r>
              <a:rPr lang="en-IN" dirty="0" err="1"/>
              <a:t>a+b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x = add(514, 713)</a:t>
            </a:r>
            <a:br>
              <a:rPr lang="en-IN" dirty="0"/>
            </a:br>
            <a:r>
              <a:rPr lang="en-IN" dirty="0"/>
              <a:t>print(x)</a:t>
            </a:r>
            <a:br>
              <a:rPr lang="en-IN" dirty="0"/>
            </a:br>
            <a:r>
              <a:rPr lang="en-IN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451716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DF27E-70C0-B173-57F2-DC84C56C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B4E35-4CD1-7026-5F1E-9FAD9F8F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Store multiple values in a single variable. They can be of different data types. </a:t>
            </a:r>
          </a:p>
          <a:p>
            <a:r>
              <a:rPr lang="en-IN" dirty="0"/>
              <a:t>They are ordered, changeable, mutable, and allow duplicate values.</a:t>
            </a:r>
          </a:p>
          <a:p>
            <a:r>
              <a:rPr lang="en-IN" dirty="0"/>
              <a:t>Note: There are some list methods which might change the order of the list, but in general, the order of the list does not change.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 err="1"/>
              <a:t>mylist</a:t>
            </a:r>
            <a:r>
              <a:rPr lang="en-IN" dirty="0"/>
              <a:t> = [“Bottle”, “Ball”, 3, True]</a:t>
            </a:r>
            <a:br>
              <a:rPr lang="en-IN" dirty="0"/>
            </a:br>
            <a:r>
              <a:rPr lang="en-IN" dirty="0"/>
              <a:t>print(</a:t>
            </a:r>
            <a:r>
              <a:rPr lang="en-IN" dirty="0" err="1"/>
              <a:t>mylist</a:t>
            </a:r>
            <a:r>
              <a:rPr lang="en-IN" dirty="0"/>
              <a:t>[0])</a:t>
            </a:r>
            <a:br>
              <a:rPr lang="en-IN" dirty="0"/>
            </a:br>
            <a:r>
              <a:rPr lang="en-IN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13609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D6E0D-2BA9-8196-83DD-2B74FED6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7" y="2180934"/>
            <a:ext cx="9404723" cy="2071026"/>
          </a:xfrm>
        </p:spPr>
        <p:txBody>
          <a:bodyPr/>
          <a:lstStyle/>
          <a:p>
            <a:r>
              <a:rPr lang="en-IN" b="1" dirty="0"/>
              <a:t>Lecture 1: </a:t>
            </a:r>
            <a:r>
              <a:rPr lang="en-IN" dirty="0"/>
              <a:t>Foundations of Python Programming and Tools for Object-Oriented Development</a:t>
            </a:r>
          </a:p>
        </p:txBody>
      </p:sp>
    </p:spTree>
    <p:extLst>
      <p:ext uri="{BB962C8B-B14F-4D97-AF65-F5344CB8AC3E}">
        <p14:creationId xmlns:p14="http://schemas.microsoft.com/office/powerpoint/2010/main" val="3149214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31C0A-C716-1E6F-AF8C-C8F14CF7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Basic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370CD-70EA-FE92-2D7D-AAC4A5FE3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append() – The element added to the list, gets to the end of the list.</a:t>
            </a:r>
          </a:p>
          <a:p>
            <a:r>
              <a:rPr lang="en-IN" dirty="0"/>
              <a:t>remove() – Removes the first occurrence of the element in the list.</a:t>
            </a:r>
          </a:p>
          <a:p>
            <a:r>
              <a:rPr lang="en-IN" dirty="0"/>
              <a:t>sort() – Sorts the list, in-place.</a:t>
            </a:r>
          </a:p>
          <a:p>
            <a:r>
              <a:rPr lang="en-IN" dirty="0" err="1"/>
              <a:t>len</a:t>
            </a:r>
            <a:r>
              <a:rPr lang="en-IN" dirty="0"/>
              <a:t>() – Returns the total number of items present in the list.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 err="1"/>
              <a:t>cars.append</a:t>
            </a:r>
            <a:r>
              <a:rPr lang="en-IN" dirty="0"/>
              <a:t>(“Mini Cooper”)</a:t>
            </a:r>
            <a:br>
              <a:rPr lang="en-IN" dirty="0"/>
            </a:br>
            <a:r>
              <a:rPr lang="en-IN" dirty="0" err="1"/>
              <a:t>cars.sort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 err="1"/>
              <a:t>cars.remove</a:t>
            </a:r>
            <a:r>
              <a:rPr lang="en-IN" dirty="0"/>
              <a:t>(“BMW”)</a:t>
            </a:r>
            <a:br>
              <a:rPr lang="en-IN" dirty="0"/>
            </a:br>
            <a:r>
              <a:rPr lang="en-IN" dirty="0" err="1"/>
              <a:t>cars.len</a:t>
            </a:r>
            <a:r>
              <a:rPr lang="en-IN" dirty="0"/>
              <a:t>()</a:t>
            </a:r>
            <a:br>
              <a:rPr lang="en-IN" dirty="0"/>
            </a:br>
            <a:r>
              <a:rPr lang="en-IN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039844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8EE1D-0BB8-B5E4-1A43-DFDD16BD9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B1CE2-0379-3B4D-CFE7-568D9BB08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7" y="2363814"/>
            <a:ext cx="9404723" cy="2071026"/>
          </a:xfrm>
        </p:spPr>
        <p:txBody>
          <a:bodyPr/>
          <a:lstStyle/>
          <a:p>
            <a:r>
              <a:rPr lang="en-IN" b="1" dirty="0"/>
              <a:t>Section 5: </a:t>
            </a:r>
            <a:r>
              <a:rPr lang="en-IN" dirty="0"/>
              <a:t>Python Recap Part 3</a:t>
            </a:r>
          </a:p>
        </p:txBody>
      </p:sp>
    </p:spTree>
    <p:extLst>
      <p:ext uri="{BB962C8B-B14F-4D97-AF65-F5344CB8AC3E}">
        <p14:creationId xmlns:p14="http://schemas.microsoft.com/office/powerpoint/2010/main" val="1933949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F07B0-0863-43F9-BA7C-1CD9328A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D9B61-CFFE-E888-14DA-4F59796C4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short, the strings are immutable sequence of characters. </a:t>
            </a:r>
          </a:p>
          <a:p>
            <a:r>
              <a:rPr lang="en-IN" dirty="0"/>
              <a:t>They are defined using single quotes (‘ ‘) or double quotes (“ “).</a:t>
            </a:r>
          </a:p>
          <a:p>
            <a:r>
              <a:rPr lang="en-IN" dirty="0"/>
              <a:t>You can easily display the string literal using the print() function.</a:t>
            </a:r>
          </a:p>
          <a:p>
            <a:r>
              <a:rPr lang="en-IN" dirty="0"/>
              <a:t>Multiline strings are defined using the three quotes (“””) or (‘’’).</a:t>
            </a:r>
          </a:p>
          <a:p>
            <a:r>
              <a:rPr lang="en-IN" dirty="0"/>
              <a:t>There are several methods on strings, to make our task easier. 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print(“</a:t>
            </a:r>
            <a:r>
              <a:rPr lang="en-IN" dirty="0" err="1"/>
              <a:t>PYTHON”.lower</a:t>
            </a:r>
            <a:r>
              <a:rPr lang="en-IN" dirty="0"/>
              <a:t>())</a:t>
            </a:r>
            <a:br>
              <a:rPr lang="en-IN" dirty="0"/>
            </a:br>
            <a:r>
              <a:rPr lang="en-IN" dirty="0"/>
              <a:t>```</a:t>
            </a:r>
          </a:p>
          <a:p>
            <a:r>
              <a:rPr lang="en-IN" dirty="0"/>
              <a:t>Link - </a:t>
            </a:r>
            <a:r>
              <a:rPr lang="en-IN" dirty="0">
                <a:hlinkClick r:id="rId2"/>
              </a:rPr>
              <a:t>https://www.w3schools.com/python/python_ref_string.asp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3606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F999-C940-ECE7-B4C4-352C42FF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Dictionary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C6ED-EA1A-78CC-7B37-F827F036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Dictionary stores the data in the form of key: value pairs. Remember, the key must be unique. </a:t>
            </a:r>
          </a:p>
          <a:p>
            <a:r>
              <a:rPr lang="en-IN" dirty="0"/>
              <a:t>It is a collection which is ordered, changeable, and immutable.</a:t>
            </a:r>
          </a:p>
          <a:p>
            <a:r>
              <a:rPr lang="en-IN" dirty="0"/>
              <a:t>The items of the dictionary can be referred by using the key name.</a:t>
            </a:r>
          </a:p>
          <a:p>
            <a:r>
              <a:rPr lang="en-IN" dirty="0"/>
              <a:t>After Python version 3.7, the dictionaries are unordered. 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info = {“name”: “John”, “age”: 28, “city”: “Delhi”}</a:t>
            </a:r>
            <a:br>
              <a:rPr lang="en-IN" dirty="0"/>
            </a:br>
            <a:r>
              <a:rPr lang="en-IN" dirty="0"/>
              <a:t>print(info[“city”])</a:t>
            </a:r>
            <a:br>
              <a:rPr lang="en-IN" dirty="0"/>
            </a:br>
            <a:r>
              <a:rPr lang="en-IN" dirty="0"/>
              <a:t>```</a:t>
            </a:r>
          </a:p>
          <a:p>
            <a:r>
              <a:rPr lang="en-IN" dirty="0"/>
              <a:t>Learners are advised to explore more useful dictionary functions. </a:t>
            </a:r>
          </a:p>
        </p:txBody>
      </p:sp>
    </p:spTree>
    <p:extLst>
      <p:ext uri="{BB962C8B-B14F-4D97-AF65-F5344CB8AC3E}">
        <p14:creationId xmlns:p14="http://schemas.microsoft.com/office/powerpoint/2010/main" val="248117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31E49-E846-8B3A-E083-191CCC19B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6F634-EB21-D9C7-E645-C12B1FBF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7" y="2363814"/>
            <a:ext cx="9404723" cy="2071026"/>
          </a:xfrm>
        </p:spPr>
        <p:txBody>
          <a:bodyPr/>
          <a:lstStyle/>
          <a:p>
            <a:r>
              <a:rPr lang="en-IN" b="1" dirty="0"/>
              <a:t>Section 6: </a:t>
            </a:r>
            <a:r>
              <a:rPr lang="en-IN" dirty="0"/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4114928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8ED3F-5FA6-F6DF-AB79-24AD5CCCD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an Exception?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8FA5-09B1-BD5A-A3D5-9542DAC8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When an error occurs in the code, as known as Exception in Python, in such cases, Python interpreter normally stops and generates an error message. 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x = 314</a:t>
            </a:r>
            <a:br>
              <a:rPr lang="en-IN" dirty="0"/>
            </a:br>
            <a:r>
              <a:rPr lang="en-IN" dirty="0"/>
              <a:t>print(x[0])</a:t>
            </a:r>
            <a:br>
              <a:rPr lang="en-IN" dirty="0"/>
            </a:br>
            <a:r>
              <a:rPr lang="en-IN" dirty="0"/>
              <a:t>```</a:t>
            </a:r>
          </a:p>
          <a:p>
            <a:r>
              <a:rPr lang="en-IN" dirty="0"/>
              <a:t>These exceptions are handled using the try-except statements.</a:t>
            </a:r>
          </a:p>
          <a:p>
            <a:r>
              <a:rPr lang="en-IN" dirty="0"/>
              <a:t>Once the try block raises an error, the except block gets executed. Without the try block, the program crashes and raises error. </a:t>
            </a:r>
          </a:p>
        </p:txBody>
      </p:sp>
    </p:spTree>
    <p:extLst>
      <p:ext uri="{BB962C8B-B14F-4D97-AF65-F5344CB8AC3E}">
        <p14:creationId xmlns:p14="http://schemas.microsoft.com/office/powerpoint/2010/main" val="2234517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F2D6E-51E4-D069-7C0C-E7BE9BC59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to Handle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BAD0-4B66-6668-126A-57932662B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use try, except blocks.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try:</a:t>
            </a:r>
            <a:br>
              <a:rPr lang="en-IN" dirty="0"/>
            </a:br>
            <a:r>
              <a:rPr lang="en-IN" dirty="0"/>
              <a:t>    x = input(“Enter a number: “)</a:t>
            </a:r>
            <a:br>
              <a:rPr lang="en-IN" dirty="0"/>
            </a:br>
            <a:r>
              <a:rPr lang="en-IN" dirty="0"/>
              <a:t>    x = int(x)</a:t>
            </a:r>
            <a:br>
              <a:rPr lang="en-IN" dirty="0"/>
            </a:br>
            <a:r>
              <a:rPr lang="en-IN" dirty="0"/>
              <a:t>    print(10/x)</a:t>
            </a:r>
            <a:br>
              <a:rPr lang="en-IN" dirty="0"/>
            </a:br>
            <a:r>
              <a:rPr lang="en-IN" dirty="0"/>
              <a:t>except </a:t>
            </a:r>
            <a:r>
              <a:rPr lang="en-IN" dirty="0" err="1"/>
              <a:t>ZeroDivisionError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print(“Cannot divide by zero.”)</a:t>
            </a:r>
            <a:br>
              <a:rPr lang="en-IN" dirty="0"/>
            </a:br>
            <a:r>
              <a:rPr lang="en-IN" dirty="0"/>
              <a:t>```</a:t>
            </a:r>
          </a:p>
          <a:p>
            <a:r>
              <a:rPr lang="en-IN" dirty="0"/>
              <a:t>A neat way to handle errors. The try block allows you to test the block of code for errors. The except blocks handles the error. </a:t>
            </a:r>
          </a:p>
        </p:txBody>
      </p:sp>
    </p:spTree>
    <p:extLst>
      <p:ext uri="{BB962C8B-B14F-4D97-AF65-F5344CB8AC3E}">
        <p14:creationId xmlns:p14="http://schemas.microsoft.com/office/powerpoint/2010/main" val="5093594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8DC0-EC68-0A1B-422B-9771F33B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Multiple Except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D8E12-9A53-E278-742B-DB583D31D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possible to define as many exception blocks you want, every except block will be handling a special kind of error. 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try:</a:t>
            </a:r>
            <a:br>
              <a:rPr lang="en-IN" dirty="0"/>
            </a:br>
            <a:r>
              <a:rPr lang="en-IN" dirty="0"/>
              <a:t>    x = int(input(“Enter a number: “))</a:t>
            </a:r>
            <a:br>
              <a:rPr lang="en-IN" dirty="0"/>
            </a:br>
            <a:r>
              <a:rPr lang="en-IN" dirty="0"/>
              <a:t>    print(10/x)</a:t>
            </a:r>
            <a:br>
              <a:rPr lang="en-IN" dirty="0"/>
            </a:br>
            <a:r>
              <a:rPr lang="en-IN" dirty="0"/>
              <a:t>except </a:t>
            </a:r>
            <a:r>
              <a:rPr lang="en-IN" dirty="0" err="1"/>
              <a:t>ZeroDivisionError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print(“Cannot divide by zero.”)</a:t>
            </a:r>
            <a:br>
              <a:rPr lang="en-IN" dirty="0"/>
            </a:br>
            <a:r>
              <a:rPr lang="en-IN" dirty="0"/>
              <a:t>except ValueError:</a:t>
            </a:r>
            <a:br>
              <a:rPr lang="en-IN" dirty="0"/>
            </a:br>
            <a:r>
              <a:rPr lang="en-IN" dirty="0"/>
              <a:t>    print(“Please check your input again.”)</a:t>
            </a:r>
            <a:br>
              <a:rPr lang="en-IN" dirty="0"/>
            </a:br>
            <a:r>
              <a:rPr lang="en-IN" dirty="0"/>
              <a:t>```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41165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211E-D2B3-2788-66DE-89F3767AF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Finally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6C08-0568-43B2-C890-2517D674E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finally block will execute the piece of code, regardless of the result you received from try and except blocks. </a:t>
            </a:r>
          </a:p>
          <a:p>
            <a:r>
              <a:rPr lang="en-IN" dirty="0"/>
              <a:t>Example: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try:</a:t>
            </a:r>
            <a:br>
              <a:rPr lang="en-IN" dirty="0"/>
            </a:br>
            <a:r>
              <a:rPr lang="en-IN" dirty="0"/>
              <a:t>    x = int(input(“Enter a number: “))</a:t>
            </a:r>
            <a:br>
              <a:rPr lang="en-IN" dirty="0"/>
            </a:br>
            <a:r>
              <a:rPr lang="en-IN" dirty="0"/>
              <a:t>    print(10/x)</a:t>
            </a:r>
            <a:br>
              <a:rPr lang="en-IN" dirty="0"/>
            </a:br>
            <a:r>
              <a:rPr lang="en-IN" dirty="0"/>
              <a:t>except </a:t>
            </a:r>
            <a:r>
              <a:rPr lang="en-IN" dirty="0" err="1"/>
              <a:t>ZeroDivisionError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    print(“Cannot divide by zero.”)</a:t>
            </a:r>
            <a:br>
              <a:rPr lang="en-IN" dirty="0"/>
            </a:br>
            <a:r>
              <a:rPr lang="en-IN" dirty="0"/>
              <a:t>finally:</a:t>
            </a:r>
            <a:br>
              <a:rPr lang="en-IN" dirty="0"/>
            </a:br>
            <a:r>
              <a:rPr lang="en-IN" dirty="0"/>
              <a:t>    print(5+2)</a:t>
            </a:r>
            <a:br>
              <a:rPr lang="en-IN" dirty="0"/>
            </a:br>
            <a:r>
              <a:rPr lang="en-IN" dirty="0"/>
              <a:t>    print(“This piece of code is over.”)</a:t>
            </a:r>
            <a:br>
              <a:rPr lang="en-IN" dirty="0"/>
            </a:br>
            <a:r>
              <a:rPr lang="en-IN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183802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8EA22-6F06-E5EA-470D-8E24EDA55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Raising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F526-93A5-91B7-B88E-71509ECB7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a developer, you might choose to throw an exception when a certain condition occurs. </a:t>
            </a:r>
          </a:p>
          <a:p>
            <a:r>
              <a:rPr lang="en-IN" dirty="0"/>
              <a:t>To throw or raise an error, we can use the raise keyword. </a:t>
            </a:r>
          </a:p>
          <a:p>
            <a:r>
              <a:rPr lang="en-IN" dirty="0"/>
              <a:t>Example: </a:t>
            </a:r>
            <a:br>
              <a:rPr lang="en-IN" dirty="0"/>
            </a:br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x = 1</a:t>
            </a:r>
            <a:br>
              <a:rPr lang="en-IN" dirty="0"/>
            </a:br>
            <a:r>
              <a:rPr lang="en-IN" dirty="0"/>
              <a:t>if x &gt; 0:</a:t>
            </a:r>
            <a:br>
              <a:rPr lang="en-IN" dirty="0"/>
            </a:br>
            <a:r>
              <a:rPr lang="en-IN" dirty="0"/>
              <a:t>    raise Exception(“For this program, no numbers &gt; 0 are allowed.”)</a:t>
            </a:r>
            <a:br>
              <a:rPr lang="en-IN" dirty="0"/>
            </a:br>
            <a:r>
              <a:rPr lang="en-IN" dirty="0"/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265523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D05F2-1A08-A9C2-5AB8-ED4BC298A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F043-C845-DEE1-EB38-3B87D87D9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7" y="2180934"/>
            <a:ext cx="9404723" cy="2071026"/>
          </a:xfrm>
        </p:spPr>
        <p:txBody>
          <a:bodyPr/>
          <a:lstStyle/>
          <a:p>
            <a:r>
              <a:rPr lang="en-IN" b="1" dirty="0"/>
              <a:t>Section 1: </a:t>
            </a:r>
            <a:r>
              <a:rPr lang="en-IN" dirty="0"/>
              <a:t>Introduction to Tools – Jupyter Notebook and Google Colab</a:t>
            </a:r>
          </a:p>
        </p:txBody>
      </p:sp>
    </p:spTree>
    <p:extLst>
      <p:ext uri="{BB962C8B-B14F-4D97-AF65-F5344CB8AC3E}">
        <p14:creationId xmlns:p14="http://schemas.microsoft.com/office/powerpoint/2010/main" val="1147727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D754-700A-E17E-F78A-76E8E30D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CF00A-D4C8-ED45-855C-CD01D238D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Write a program to: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Accept a number from the user.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Check if it’s even or odd.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Print appropriate message.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/>
              <a:t>[Optional]: For this question, consider 0 as neither odd nor even, how to handle that?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Create a function to calculate the factorial of a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Create a simple calculator based program to perform arithmetic operations. Use exception handling to manage invalid number inputs, unsupported operators, and division by zero.</a:t>
            </a:r>
          </a:p>
        </p:txBody>
      </p:sp>
    </p:spTree>
    <p:extLst>
      <p:ext uri="{BB962C8B-B14F-4D97-AF65-F5344CB8AC3E}">
        <p14:creationId xmlns:p14="http://schemas.microsoft.com/office/powerpoint/2010/main" val="3734585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550B5-E671-DBF7-3BD7-850E246FE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 To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5219-B4C8-FC19-E611-CAAFFC11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Welcome to Python Programming</a:t>
            </a:r>
          </a:p>
          <a:p>
            <a:r>
              <a:rPr lang="en-IN" dirty="0"/>
              <a:t>Tool Covered:</a:t>
            </a:r>
          </a:p>
          <a:p>
            <a:pPr lvl="1"/>
            <a:r>
              <a:rPr lang="en-IN" dirty="0"/>
              <a:t>Local setup for Jupyter Notebook</a:t>
            </a:r>
          </a:p>
          <a:p>
            <a:pPr lvl="1"/>
            <a:r>
              <a:rPr lang="en-IN" dirty="0"/>
              <a:t>Cloud-based for Google Colab </a:t>
            </a:r>
          </a:p>
          <a:p>
            <a:r>
              <a:rPr lang="en-IN" dirty="0"/>
              <a:t>Python coding basics and 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222884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1AC7-798B-9F82-A0A1-B6630787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What is Jupyter Notebook?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E7CEE-543D-400A-9464-458CD5859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web-based environment for writing and running the python code.</a:t>
            </a:r>
          </a:p>
          <a:p>
            <a:r>
              <a:rPr lang="en-IN" dirty="0"/>
              <a:t>It supports interactive code, visualizations, and markdown text. </a:t>
            </a:r>
          </a:p>
          <a:p>
            <a:r>
              <a:rPr lang="en-IN" dirty="0"/>
              <a:t>It is extremely helpful for learning, data science, and machine learning projects.</a:t>
            </a:r>
          </a:p>
        </p:txBody>
      </p:sp>
    </p:spTree>
    <p:extLst>
      <p:ext uri="{BB962C8B-B14F-4D97-AF65-F5344CB8AC3E}">
        <p14:creationId xmlns:p14="http://schemas.microsoft.com/office/powerpoint/2010/main" val="3963082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B0D1-0FD8-6278-B699-16FD098B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Jupyter vs Google Colab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1F5A-E363-219D-6B75-A168C1BE18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1578737"/>
          </a:xfrm>
        </p:spPr>
        <p:txBody>
          <a:bodyPr/>
          <a:lstStyle/>
          <a:p>
            <a:r>
              <a:rPr lang="en-IN" dirty="0"/>
              <a:t>Code cells vs markdown cells</a:t>
            </a:r>
          </a:p>
          <a:p>
            <a:r>
              <a:rPr lang="en-IN" dirty="0"/>
              <a:t>Toolbar: Run, Stop, Restart Kernel</a:t>
            </a:r>
          </a:p>
          <a:p>
            <a:r>
              <a:rPr lang="en-IN" dirty="0"/>
              <a:t>Saving notebooks (.</a:t>
            </a:r>
            <a:r>
              <a:rPr lang="en-IN" dirty="0" err="1"/>
              <a:t>ipynb</a:t>
            </a:r>
            <a:r>
              <a:rPr lang="en-IN" dirty="0"/>
              <a:t> files)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5580-6DD5-C447-4840-EFB1ABDDB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4493" y="2056093"/>
            <a:ext cx="4396341" cy="1583219"/>
          </a:xfrm>
        </p:spPr>
        <p:txBody>
          <a:bodyPr/>
          <a:lstStyle/>
          <a:p>
            <a:r>
              <a:rPr lang="en-IN" dirty="0"/>
              <a:t>Google’s free Jupyter Notebook service. No local setup needed.</a:t>
            </a:r>
          </a:p>
          <a:p>
            <a:r>
              <a:rPr lang="en-IN" dirty="0"/>
              <a:t>GPU support for heavy compute. </a:t>
            </a:r>
          </a:p>
          <a:p>
            <a:r>
              <a:rPr lang="en-IN" dirty="0"/>
              <a:t>Saved in the drive automatically. </a:t>
            </a:r>
          </a:p>
        </p:txBody>
      </p:sp>
      <p:pic>
        <p:nvPicPr>
          <p:cNvPr id="1026" name="Picture 2" descr="Six easy ways to run your Jupyter Notebook in the cloud">
            <a:extLst>
              <a:ext uri="{FF2B5EF4-FFF2-40B4-BE49-F238E27FC236}">
                <a16:creationId xmlns:a16="http://schemas.microsoft.com/office/drawing/2014/main" id="{5DCE7DA9-1070-0E40-100A-5F076E84C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2" y="3901947"/>
            <a:ext cx="4282504" cy="256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How to use Google Colab | GeeksforGeeks">
            <a:extLst>
              <a:ext uri="{FF2B5EF4-FFF2-40B4-BE49-F238E27FC236}">
                <a16:creationId xmlns:a16="http://schemas.microsoft.com/office/drawing/2014/main" id="{A528D17F-A0EF-F246-C088-475F5065DD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32" name="Picture 8" descr="Google Colab: The Perfect Platform for Research and Development">
            <a:extLst>
              <a:ext uri="{FF2B5EF4-FFF2-40B4-BE49-F238E27FC236}">
                <a16:creationId xmlns:a16="http://schemas.microsoft.com/office/drawing/2014/main" id="{F7CA7762-4243-9960-CDA6-F495943B1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94" y="3901947"/>
            <a:ext cx="4282504" cy="2554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42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8862D-BAC8-16CD-2177-12D99BA68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C398-003E-B8AF-0455-5156DCDCF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07" y="2363814"/>
            <a:ext cx="9404723" cy="2071026"/>
          </a:xfrm>
        </p:spPr>
        <p:txBody>
          <a:bodyPr/>
          <a:lstStyle/>
          <a:p>
            <a:r>
              <a:rPr lang="en-IN" b="1" dirty="0"/>
              <a:t>Section 2: </a:t>
            </a:r>
            <a:r>
              <a:rPr lang="en-IN" dirty="0"/>
              <a:t>Python Basics and First Code</a:t>
            </a:r>
          </a:p>
        </p:txBody>
      </p:sp>
    </p:spTree>
    <p:extLst>
      <p:ext uri="{BB962C8B-B14F-4D97-AF65-F5344CB8AC3E}">
        <p14:creationId xmlns:p14="http://schemas.microsoft.com/office/powerpoint/2010/main" val="114460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6C7C-711C-02FB-5654-C7542680F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Python 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E2756-1ACF-EFF6-B55A-AFB5791B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Open a code cell, type </a:t>
            </a:r>
          </a:p>
          <a:p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print(“Hello, World!”)</a:t>
            </a:r>
            <a:br>
              <a:rPr lang="en-IN" dirty="0"/>
            </a:br>
            <a:r>
              <a:rPr lang="en-IN" dirty="0"/>
              <a:t>```</a:t>
            </a:r>
          </a:p>
          <a:p>
            <a:r>
              <a:rPr lang="en-IN" dirty="0"/>
              <a:t>Run the cell to see the output. </a:t>
            </a:r>
          </a:p>
          <a:p>
            <a:r>
              <a:rPr lang="en-IN" dirty="0"/>
              <a:t>Note: Case sensitive, i.e. Print and print are not the same.</a:t>
            </a:r>
          </a:p>
          <a:p>
            <a:r>
              <a:rPr lang="en-IN" dirty="0"/>
              <a:t>Indentation is crucial in Python (using a tab or 4 spaces)</a:t>
            </a:r>
          </a:p>
          <a:p>
            <a:r>
              <a:rPr lang="en-IN" dirty="0"/>
              <a:t>A comment starts with a # symbol. </a:t>
            </a:r>
          </a:p>
        </p:txBody>
      </p:sp>
    </p:spTree>
    <p:extLst>
      <p:ext uri="{BB962C8B-B14F-4D97-AF65-F5344CB8AC3E}">
        <p14:creationId xmlns:p14="http://schemas.microsoft.com/office/powerpoint/2010/main" val="2354800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671F-3C04-B3AD-23E7-AB570C29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Variables in Python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7BC35-9FE4-0817-2B85-9A3B13CF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Variables acts as containers to store the data values. </a:t>
            </a:r>
          </a:p>
          <a:p>
            <a:r>
              <a:rPr lang="en-IN" dirty="0"/>
              <a:t>In Python, unlike languages like Java or C, there is no such command to declare a variable.</a:t>
            </a:r>
          </a:p>
          <a:p>
            <a:r>
              <a:rPr lang="en-IN" dirty="0"/>
              <a:t>The variables are created on the fly. </a:t>
            </a:r>
          </a:p>
          <a:p>
            <a:r>
              <a:rPr lang="en-IN" dirty="0"/>
              <a:t>```</a:t>
            </a:r>
            <a:br>
              <a:rPr lang="en-IN" dirty="0"/>
            </a:br>
            <a:r>
              <a:rPr lang="en-IN" dirty="0"/>
              <a:t>name = “Alice”</a:t>
            </a:r>
            <a:br>
              <a:rPr lang="en-IN" dirty="0"/>
            </a:br>
            <a:r>
              <a:rPr lang="en-IN" dirty="0"/>
              <a:t>age = 28</a:t>
            </a:r>
            <a:br>
              <a:rPr lang="en-IN" dirty="0"/>
            </a:br>
            <a:r>
              <a:rPr lang="en-IN" dirty="0"/>
              <a:t>```</a:t>
            </a:r>
          </a:p>
          <a:p>
            <a:r>
              <a:rPr lang="en-IN" dirty="0"/>
              <a:t>Dynamic Typing – Easily change the type of the variable after they are set. </a:t>
            </a:r>
          </a:p>
          <a:p>
            <a:r>
              <a:rPr lang="en-IN" dirty="0"/>
              <a:t>Casting – If you want specify the type of the variable, just mention it.</a:t>
            </a:r>
          </a:p>
        </p:txBody>
      </p:sp>
    </p:spTree>
    <p:extLst>
      <p:ext uri="{BB962C8B-B14F-4D97-AF65-F5344CB8AC3E}">
        <p14:creationId xmlns:p14="http://schemas.microsoft.com/office/powerpoint/2010/main" val="12002601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781</TotalTime>
  <Words>1746</Words>
  <Application>Microsoft Office PowerPoint</Application>
  <PresentationFormat>Widescreen</PresentationFormat>
  <Paragraphs>157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Century Gothic</vt:lpstr>
      <vt:lpstr>Wingdings 3</vt:lpstr>
      <vt:lpstr>Ion</vt:lpstr>
      <vt:lpstr>Introduction to Object Oriented Programming</vt:lpstr>
      <vt:lpstr>Lecture 1: Foundations of Python Programming and Tools for Object-Oriented Development</vt:lpstr>
      <vt:lpstr>Section 1: Introduction to Tools – Jupyter Notebook and Google Colab</vt:lpstr>
      <vt:lpstr>Introduction To Course</vt:lpstr>
      <vt:lpstr>What is Jupyter Notebook?</vt:lpstr>
      <vt:lpstr>Jupyter vs Google Colab</vt:lpstr>
      <vt:lpstr>Section 2: Python Basics and First Code</vt:lpstr>
      <vt:lpstr>Python Basic Syntax</vt:lpstr>
      <vt:lpstr>Variables in Python </vt:lpstr>
      <vt:lpstr>Data Types in Python</vt:lpstr>
      <vt:lpstr>Input and Output</vt:lpstr>
      <vt:lpstr>Section 3: Python Recap Part 1</vt:lpstr>
      <vt:lpstr>Operators</vt:lpstr>
      <vt:lpstr>Conditional Statements</vt:lpstr>
      <vt:lpstr>Loops: for and while</vt:lpstr>
      <vt:lpstr>Section 4: Python Recap Part 2</vt:lpstr>
      <vt:lpstr>Functions in Python</vt:lpstr>
      <vt:lpstr>Arguments and Return Values</vt:lpstr>
      <vt:lpstr>Lists in Python</vt:lpstr>
      <vt:lpstr>Basic List Operations</vt:lpstr>
      <vt:lpstr>Section 5: Python Recap Part 3</vt:lpstr>
      <vt:lpstr>Strings in Python</vt:lpstr>
      <vt:lpstr>Dictionary in Python</vt:lpstr>
      <vt:lpstr>Section 6: Exception Handling</vt:lpstr>
      <vt:lpstr>What is an Exception?</vt:lpstr>
      <vt:lpstr>How to Handle Exceptions?</vt:lpstr>
      <vt:lpstr>Multiple Except Blocks</vt:lpstr>
      <vt:lpstr>Finally Block</vt:lpstr>
      <vt:lpstr>Raising Exceptions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Br. Puneet</dc:creator>
  <cp:lastModifiedBy>Br. Puneet</cp:lastModifiedBy>
  <cp:revision>5</cp:revision>
  <dcterms:created xsi:type="dcterms:W3CDTF">2025-04-28T17:08:26Z</dcterms:created>
  <dcterms:modified xsi:type="dcterms:W3CDTF">2025-05-11T07:45:33Z</dcterms:modified>
</cp:coreProperties>
</file>