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75"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31762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91987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4782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232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557878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428268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59537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299946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14443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28435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74441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4992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2C0D5-6715-409C-9110-9506129E5269}" type="datetimeFigureOut">
              <a:rPr lang="en-IN" smtClean="0"/>
              <a:t>11-05-2025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95697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94508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12364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11250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63293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C2C0D5-6715-409C-9110-9506129E5269}" type="datetimeFigureOut">
              <a:rPr lang="en-IN" smtClean="0"/>
              <a:t>11-05-2025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3AACE5-6B6A-4DB0-9172-DFC3DA3955A2}" type="slidenum">
              <a:rPr lang="en-IN" smtClean="0"/>
              <a:t>‹#›</a:t>
            </a:fld>
            <a:endParaRPr lang="en-IN"/>
          </a:p>
        </p:txBody>
      </p:sp>
    </p:spTree>
    <p:extLst>
      <p:ext uri="{BB962C8B-B14F-4D97-AF65-F5344CB8AC3E}">
        <p14:creationId xmlns:p14="http://schemas.microsoft.com/office/powerpoint/2010/main" val="20225284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rpuneet898.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bigocheatshee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B9D71C-F650-AF5F-1C41-432C101AEB49}"/>
              </a:ext>
            </a:extLst>
          </p:cNvPr>
          <p:cNvSpPr>
            <a:spLocks noGrp="1"/>
          </p:cNvSpPr>
          <p:nvPr>
            <p:ph type="ctrTitle"/>
          </p:nvPr>
        </p:nvSpPr>
        <p:spPr>
          <a:xfrm>
            <a:off x="1154955" y="1447800"/>
            <a:ext cx="8825658" cy="3329581"/>
          </a:xfrm>
        </p:spPr>
        <p:txBody>
          <a:bodyPr/>
          <a:lstStyle/>
          <a:p>
            <a:r>
              <a:rPr lang="en-IN" b="1" dirty="0"/>
              <a:t>Introduction to Object Oriented Programming</a:t>
            </a:r>
          </a:p>
        </p:txBody>
      </p:sp>
      <p:sp>
        <p:nvSpPr>
          <p:cNvPr id="7" name="Subtitle 2">
            <a:extLst>
              <a:ext uri="{FF2B5EF4-FFF2-40B4-BE49-F238E27FC236}">
                <a16:creationId xmlns:a16="http://schemas.microsoft.com/office/drawing/2014/main" id="{05493602-6E3B-3F5A-4821-AA81162D4AF9}"/>
              </a:ext>
            </a:extLst>
          </p:cNvPr>
          <p:cNvSpPr>
            <a:spLocks noGrp="1"/>
          </p:cNvSpPr>
          <p:nvPr>
            <p:ph type="subTitle" idx="1"/>
          </p:nvPr>
        </p:nvSpPr>
        <p:spPr>
          <a:xfrm>
            <a:off x="1154955" y="4777380"/>
            <a:ext cx="8825658" cy="861420"/>
          </a:xfrm>
        </p:spPr>
        <p:txBody>
          <a:bodyPr/>
          <a:lstStyle/>
          <a:p>
            <a:r>
              <a:rPr lang="en-IN" b="1" dirty="0"/>
              <a:t>- Dr. (Prof.) NEELESH S. UPADHYE</a:t>
            </a:r>
          </a:p>
        </p:txBody>
      </p:sp>
      <p:sp>
        <p:nvSpPr>
          <p:cNvPr id="4" name="TextBox 3">
            <a:extLst>
              <a:ext uri="{FF2B5EF4-FFF2-40B4-BE49-F238E27FC236}">
                <a16:creationId xmlns:a16="http://schemas.microsoft.com/office/drawing/2014/main" id="{FECDBB5B-6012-395F-243C-CD4F5B9376C0}"/>
              </a:ext>
            </a:extLst>
          </p:cNvPr>
          <p:cNvSpPr txBox="1"/>
          <p:nvPr/>
        </p:nvSpPr>
        <p:spPr>
          <a:xfrm>
            <a:off x="1154955" y="5870448"/>
            <a:ext cx="3776996" cy="369332"/>
          </a:xfrm>
          <a:prstGeom prst="rect">
            <a:avLst/>
          </a:prstGeom>
          <a:noFill/>
        </p:spPr>
        <p:txBody>
          <a:bodyPr wrap="none" rtlCol="0">
            <a:spAutoFit/>
          </a:bodyPr>
          <a:lstStyle/>
          <a:p>
            <a:r>
              <a:rPr lang="en-IN" dirty="0"/>
              <a:t>Slides prepared by Puneet (</a:t>
            </a:r>
            <a:r>
              <a:rPr lang="en-IN" dirty="0">
                <a:hlinkClick r:id="rId2"/>
              </a:rPr>
              <a:t>Link</a:t>
            </a:r>
            <a:r>
              <a:rPr lang="en-IN" dirty="0"/>
              <a:t>)</a:t>
            </a:r>
          </a:p>
        </p:txBody>
      </p:sp>
    </p:spTree>
    <p:extLst>
      <p:ext uri="{BB962C8B-B14F-4D97-AF65-F5344CB8AC3E}">
        <p14:creationId xmlns:p14="http://schemas.microsoft.com/office/powerpoint/2010/main" val="220447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6F03-94BF-F6F7-B454-A8135B7C36A6}"/>
              </a:ext>
            </a:extLst>
          </p:cNvPr>
          <p:cNvSpPr>
            <a:spLocks noGrp="1"/>
          </p:cNvSpPr>
          <p:nvPr>
            <p:ph type="title"/>
          </p:nvPr>
        </p:nvSpPr>
        <p:spPr/>
        <p:txBody>
          <a:bodyPr/>
          <a:lstStyle/>
          <a:p>
            <a:r>
              <a:rPr lang="en-IN" b="1" dirty="0"/>
              <a:t>Eg. Implementing a Bank Account Class</a:t>
            </a:r>
          </a:p>
        </p:txBody>
      </p:sp>
      <p:sp>
        <p:nvSpPr>
          <p:cNvPr id="3" name="Content Placeholder 2">
            <a:extLst>
              <a:ext uri="{FF2B5EF4-FFF2-40B4-BE49-F238E27FC236}">
                <a16:creationId xmlns:a16="http://schemas.microsoft.com/office/drawing/2014/main" id="{341AAAEE-BDFA-C1F4-F32B-D515414DF7B4}"/>
              </a:ext>
            </a:extLst>
          </p:cNvPr>
          <p:cNvSpPr>
            <a:spLocks noGrp="1"/>
          </p:cNvSpPr>
          <p:nvPr>
            <p:ph idx="1"/>
          </p:nvPr>
        </p:nvSpPr>
        <p:spPr/>
        <p:txBody>
          <a:bodyPr>
            <a:normAutofit lnSpcReduction="10000"/>
          </a:bodyPr>
          <a:lstStyle/>
          <a:p>
            <a:pPr marL="0" indent="0">
              <a:buNone/>
            </a:pPr>
            <a:r>
              <a:rPr lang="en-IN" dirty="0"/>
              <a:t>```</a:t>
            </a:r>
            <a:br>
              <a:rPr lang="en-IN" dirty="0"/>
            </a:br>
            <a:r>
              <a:rPr lang="en-IN" dirty="0"/>
              <a:t>class </a:t>
            </a:r>
            <a:r>
              <a:rPr lang="en-IN" dirty="0" err="1"/>
              <a:t>BankAccount</a:t>
            </a:r>
            <a:r>
              <a:rPr lang="en-IN" dirty="0"/>
              <a:t>:</a:t>
            </a:r>
            <a:br>
              <a:rPr lang="en-IN" dirty="0"/>
            </a:br>
            <a:r>
              <a:rPr lang="en-IN" dirty="0"/>
              <a:t>	def __</a:t>
            </a:r>
            <a:r>
              <a:rPr lang="en-IN" dirty="0" err="1"/>
              <a:t>init</a:t>
            </a:r>
            <a:r>
              <a:rPr lang="en-IN" dirty="0"/>
              <a:t>__(self, balance=0):</a:t>
            </a:r>
            <a:br>
              <a:rPr lang="en-IN" dirty="0"/>
            </a:br>
            <a:r>
              <a:rPr lang="en-IN" dirty="0"/>
              <a:t>		</a:t>
            </a:r>
            <a:r>
              <a:rPr lang="en-IN" dirty="0" err="1"/>
              <a:t>self.balance</a:t>
            </a:r>
            <a:r>
              <a:rPr lang="en-IN" dirty="0"/>
              <a:t> = balance</a:t>
            </a:r>
            <a:br>
              <a:rPr lang="en-IN" dirty="0"/>
            </a:br>
            <a:r>
              <a:rPr lang="en-IN" dirty="0"/>
              <a:t>	def deposit(self, amount):</a:t>
            </a:r>
            <a:br>
              <a:rPr lang="en-IN" dirty="0"/>
            </a:br>
            <a:r>
              <a:rPr lang="en-IN" dirty="0"/>
              <a:t>		</a:t>
            </a:r>
            <a:r>
              <a:rPr lang="en-IN" dirty="0" err="1"/>
              <a:t>self.balance</a:t>
            </a:r>
            <a:r>
              <a:rPr lang="en-IN" dirty="0"/>
              <a:t> = </a:t>
            </a:r>
            <a:r>
              <a:rPr lang="en-IN" dirty="0" err="1"/>
              <a:t>self.balance</a:t>
            </a:r>
            <a:r>
              <a:rPr lang="en-IN" dirty="0"/>
              <a:t> + amount</a:t>
            </a:r>
            <a:br>
              <a:rPr lang="en-IN" dirty="0"/>
            </a:br>
            <a:r>
              <a:rPr lang="en-IN" dirty="0"/>
              <a:t>	def withdraw(self, amount):</a:t>
            </a:r>
            <a:br>
              <a:rPr lang="en-IN" dirty="0"/>
            </a:br>
            <a:r>
              <a:rPr lang="en-IN" dirty="0"/>
              <a:t>		if amount &lt;= </a:t>
            </a:r>
            <a:r>
              <a:rPr lang="en-IN" dirty="0" err="1"/>
              <a:t>self.balance</a:t>
            </a:r>
            <a:r>
              <a:rPr lang="en-IN" dirty="0"/>
              <a:t>:</a:t>
            </a:r>
            <a:br>
              <a:rPr lang="en-IN" dirty="0"/>
            </a:br>
            <a:r>
              <a:rPr lang="en-IN" dirty="0"/>
              <a:t>			</a:t>
            </a:r>
            <a:r>
              <a:rPr lang="en-IN" dirty="0" err="1"/>
              <a:t>self.balance</a:t>
            </a:r>
            <a:r>
              <a:rPr lang="en-IN" dirty="0"/>
              <a:t> = </a:t>
            </a:r>
            <a:r>
              <a:rPr lang="en-IN" dirty="0" err="1"/>
              <a:t>self.balance</a:t>
            </a:r>
            <a:r>
              <a:rPr lang="en-IN" dirty="0"/>
              <a:t> – amount</a:t>
            </a:r>
            <a:br>
              <a:rPr lang="en-IN" dirty="0"/>
            </a:br>
            <a:r>
              <a:rPr lang="en-IN" dirty="0"/>
              <a:t>		else:</a:t>
            </a:r>
            <a:br>
              <a:rPr lang="en-IN" dirty="0"/>
            </a:br>
            <a:r>
              <a:rPr lang="en-IN" dirty="0"/>
              <a:t>			print(“Insufficient funds.”)</a:t>
            </a:r>
            <a:br>
              <a:rPr lang="en-IN" dirty="0"/>
            </a:br>
            <a:r>
              <a:rPr lang="en-IN" dirty="0"/>
              <a:t>	def </a:t>
            </a:r>
            <a:r>
              <a:rPr lang="en-IN" dirty="0" err="1"/>
              <a:t>get_balance</a:t>
            </a:r>
            <a:r>
              <a:rPr lang="en-IN" dirty="0"/>
              <a:t>(self):</a:t>
            </a:r>
            <a:br>
              <a:rPr lang="en-IN" dirty="0"/>
            </a:br>
            <a:r>
              <a:rPr lang="en-IN" dirty="0"/>
              <a:t>		return </a:t>
            </a:r>
            <a:r>
              <a:rPr lang="en-IN" dirty="0" err="1"/>
              <a:t>self.balance</a:t>
            </a:r>
            <a:br>
              <a:rPr lang="en-IN" dirty="0"/>
            </a:br>
            <a:r>
              <a:rPr lang="en-IN" dirty="0"/>
              <a:t>```</a:t>
            </a:r>
          </a:p>
        </p:txBody>
      </p:sp>
    </p:spTree>
    <p:extLst>
      <p:ext uri="{BB962C8B-B14F-4D97-AF65-F5344CB8AC3E}">
        <p14:creationId xmlns:p14="http://schemas.microsoft.com/office/powerpoint/2010/main" val="1677047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2006D-1704-4AD6-CEB0-9E585E3670D0}"/>
              </a:ext>
            </a:extLst>
          </p:cNvPr>
          <p:cNvSpPr>
            <a:spLocks noGrp="1"/>
          </p:cNvSpPr>
          <p:nvPr>
            <p:ph type="title"/>
          </p:nvPr>
        </p:nvSpPr>
        <p:spPr/>
        <p:txBody>
          <a:bodyPr/>
          <a:lstStyle/>
          <a:p>
            <a:r>
              <a:rPr lang="en-IN" b="1" dirty="0"/>
              <a:t>Exercises on Classes and Objects</a:t>
            </a:r>
          </a:p>
        </p:txBody>
      </p:sp>
      <p:sp>
        <p:nvSpPr>
          <p:cNvPr id="3" name="Content Placeholder 2">
            <a:extLst>
              <a:ext uri="{FF2B5EF4-FFF2-40B4-BE49-F238E27FC236}">
                <a16:creationId xmlns:a16="http://schemas.microsoft.com/office/drawing/2014/main" id="{B49DEC0C-E522-660C-100B-5ADC2EDCC9C9}"/>
              </a:ext>
            </a:extLst>
          </p:cNvPr>
          <p:cNvSpPr>
            <a:spLocks noGrp="1"/>
          </p:cNvSpPr>
          <p:nvPr>
            <p:ph idx="1"/>
          </p:nvPr>
        </p:nvSpPr>
        <p:spPr/>
        <p:txBody>
          <a:bodyPr/>
          <a:lstStyle/>
          <a:p>
            <a:pPr marL="457200" indent="-457200">
              <a:buFont typeface="+mj-lt"/>
              <a:buAutoNum type="arabicPeriod"/>
            </a:pPr>
            <a:r>
              <a:rPr lang="en-IN" dirty="0"/>
              <a:t>Create a car class with following methods: start(), stop(), and drive().</a:t>
            </a:r>
          </a:p>
          <a:p>
            <a:pPr marL="457200" indent="-457200">
              <a:buFont typeface="+mj-lt"/>
              <a:buAutoNum type="arabicPeriod"/>
            </a:pPr>
            <a:r>
              <a:rPr lang="en-IN" dirty="0"/>
              <a:t>Create a book class with following attributes: title and author, and method: read()</a:t>
            </a:r>
          </a:p>
        </p:txBody>
      </p:sp>
    </p:spTree>
    <p:extLst>
      <p:ext uri="{BB962C8B-B14F-4D97-AF65-F5344CB8AC3E}">
        <p14:creationId xmlns:p14="http://schemas.microsoft.com/office/powerpoint/2010/main" val="419042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A219-FE86-3667-1F9F-A53B6CF9C619}"/>
              </a:ext>
            </a:extLst>
          </p:cNvPr>
          <p:cNvSpPr>
            <a:spLocks noGrp="1"/>
          </p:cNvSpPr>
          <p:nvPr>
            <p:ph type="title"/>
          </p:nvPr>
        </p:nvSpPr>
        <p:spPr/>
        <p:txBody>
          <a:bodyPr/>
          <a:lstStyle/>
          <a:p>
            <a:r>
              <a:rPr lang="en-IN" b="1" dirty="0"/>
              <a:t>Python Code Execution Flow</a:t>
            </a:r>
          </a:p>
        </p:txBody>
      </p:sp>
      <p:sp>
        <p:nvSpPr>
          <p:cNvPr id="3" name="Content Placeholder 2">
            <a:extLst>
              <a:ext uri="{FF2B5EF4-FFF2-40B4-BE49-F238E27FC236}">
                <a16:creationId xmlns:a16="http://schemas.microsoft.com/office/drawing/2014/main" id="{BE2B318C-37E8-F0CF-2D46-D7B4A9ACE318}"/>
              </a:ext>
            </a:extLst>
          </p:cNvPr>
          <p:cNvSpPr>
            <a:spLocks noGrp="1"/>
          </p:cNvSpPr>
          <p:nvPr>
            <p:ph idx="1"/>
          </p:nvPr>
        </p:nvSpPr>
        <p:spPr/>
        <p:txBody>
          <a:bodyPr/>
          <a:lstStyle/>
          <a:p>
            <a:r>
              <a:rPr lang="en-IN" dirty="0"/>
              <a:t>Unlike languages like Java, etc, the python language works on the principle of line-by-line execution method. </a:t>
            </a:r>
          </a:p>
          <a:p>
            <a:r>
              <a:rPr lang="en-IN" dirty="0"/>
              <a:t>Other, important feature to remember is when a function is called, it acts like a call stack. Stack is a data structure that is last in first out. So, basically it manages and tracks active function calls during the execution of the program. Whenever, a new function is called, a new frame gets pushed into the stack. </a:t>
            </a:r>
          </a:p>
          <a:p>
            <a:r>
              <a:rPr lang="en-IN" dirty="0"/>
              <a:t>Scope of the variable determines the where in the program, the variable is accessible. While the lifetime of the variable defines how long a variable exists in the memory, before it is cleaned. </a:t>
            </a:r>
          </a:p>
        </p:txBody>
      </p:sp>
    </p:spTree>
    <p:extLst>
      <p:ext uri="{BB962C8B-B14F-4D97-AF65-F5344CB8AC3E}">
        <p14:creationId xmlns:p14="http://schemas.microsoft.com/office/powerpoint/2010/main" val="338393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5FA2-9567-3731-9EE5-0061A48297C9}"/>
              </a:ext>
            </a:extLst>
          </p:cNvPr>
          <p:cNvSpPr>
            <a:spLocks noGrp="1"/>
          </p:cNvSpPr>
          <p:nvPr>
            <p:ph type="title"/>
          </p:nvPr>
        </p:nvSpPr>
        <p:spPr/>
        <p:txBody>
          <a:bodyPr/>
          <a:lstStyle/>
          <a:p>
            <a:r>
              <a:rPr lang="en-IN" b="1" dirty="0"/>
              <a:t>Debugging Techniques</a:t>
            </a:r>
          </a:p>
        </p:txBody>
      </p:sp>
      <p:sp>
        <p:nvSpPr>
          <p:cNvPr id="3" name="Content Placeholder 2">
            <a:extLst>
              <a:ext uri="{FF2B5EF4-FFF2-40B4-BE49-F238E27FC236}">
                <a16:creationId xmlns:a16="http://schemas.microsoft.com/office/drawing/2014/main" id="{5631222C-1EB1-1632-1271-02EE2EDD800A}"/>
              </a:ext>
            </a:extLst>
          </p:cNvPr>
          <p:cNvSpPr>
            <a:spLocks noGrp="1"/>
          </p:cNvSpPr>
          <p:nvPr>
            <p:ph idx="1"/>
          </p:nvPr>
        </p:nvSpPr>
        <p:spPr/>
        <p:txBody>
          <a:bodyPr/>
          <a:lstStyle/>
          <a:p>
            <a:r>
              <a:rPr lang="en-IN" dirty="0"/>
              <a:t>The best practice is to use logging and debugging statements in python. Why? Because the language itself works on line-by-line execution. </a:t>
            </a:r>
          </a:p>
          <a:p>
            <a:r>
              <a:rPr lang="en-IN" dirty="0"/>
              <a:t>Introducing another tool: Python Debugger (</a:t>
            </a:r>
            <a:r>
              <a:rPr lang="en-IN" dirty="0" err="1"/>
              <a:t>pdb</a:t>
            </a:r>
            <a:r>
              <a:rPr lang="en-IN" dirty="0"/>
              <a:t>)</a:t>
            </a:r>
          </a:p>
          <a:p>
            <a:r>
              <a:rPr lang="en-IN" dirty="0"/>
              <a:t>Example:</a:t>
            </a:r>
            <a:br>
              <a:rPr lang="en-IN" dirty="0"/>
            </a:br>
            <a:r>
              <a:rPr lang="en-IN" dirty="0"/>
              <a:t>```</a:t>
            </a:r>
            <a:br>
              <a:rPr lang="en-IN" dirty="0"/>
            </a:br>
            <a:r>
              <a:rPr lang="en-IN" dirty="0"/>
              <a:t>import </a:t>
            </a:r>
            <a:r>
              <a:rPr lang="en-IN" dirty="0" err="1"/>
              <a:t>pdb</a:t>
            </a:r>
            <a:br>
              <a:rPr lang="en-IN" dirty="0"/>
            </a:br>
            <a:br>
              <a:rPr lang="en-IN" dirty="0"/>
            </a:br>
            <a:r>
              <a:rPr lang="en-IN" dirty="0"/>
              <a:t>def add(a, b):</a:t>
            </a:r>
            <a:br>
              <a:rPr lang="en-IN" dirty="0"/>
            </a:br>
            <a:r>
              <a:rPr lang="en-IN" dirty="0"/>
              <a:t>		</a:t>
            </a:r>
            <a:r>
              <a:rPr lang="en-IN" dirty="0" err="1"/>
              <a:t>pdb.set_trace</a:t>
            </a:r>
            <a:r>
              <a:rPr lang="en-IN" dirty="0"/>
              <a:t>()</a:t>
            </a:r>
            <a:br>
              <a:rPr lang="en-IN" dirty="0"/>
            </a:br>
            <a:r>
              <a:rPr lang="en-IN" dirty="0"/>
              <a:t>		return </a:t>
            </a:r>
            <a:r>
              <a:rPr lang="en-IN" dirty="0" err="1"/>
              <a:t>a+b</a:t>
            </a:r>
            <a:br>
              <a:rPr lang="en-IN" dirty="0"/>
            </a:br>
            <a:r>
              <a:rPr lang="en-IN" dirty="0"/>
              <a:t>```</a:t>
            </a:r>
          </a:p>
        </p:txBody>
      </p:sp>
    </p:spTree>
    <p:extLst>
      <p:ext uri="{BB962C8B-B14F-4D97-AF65-F5344CB8AC3E}">
        <p14:creationId xmlns:p14="http://schemas.microsoft.com/office/powerpoint/2010/main" val="1387527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6572-08E8-1608-AA05-06A35902977C}"/>
              </a:ext>
            </a:extLst>
          </p:cNvPr>
          <p:cNvSpPr>
            <a:spLocks noGrp="1"/>
          </p:cNvSpPr>
          <p:nvPr>
            <p:ph type="title"/>
          </p:nvPr>
        </p:nvSpPr>
        <p:spPr/>
        <p:txBody>
          <a:bodyPr/>
          <a:lstStyle/>
          <a:p>
            <a:r>
              <a:rPr lang="en-IN" b="1" dirty="0"/>
              <a:t>Measuring Execution Time of the Program	</a:t>
            </a:r>
          </a:p>
        </p:txBody>
      </p:sp>
      <p:sp>
        <p:nvSpPr>
          <p:cNvPr id="3" name="Content Placeholder 2">
            <a:extLst>
              <a:ext uri="{FF2B5EF4-FFF2-40B4-BE49-F238E27FC236}">
                <a16:creationId xmlns:a16="http://schemas.microsoft.com/office/drawing/2014/main" id="{E2400593-FEA7-F90A-2348-AB08A8FB62D0}"/>
              </a:ext>
            </a:extLst>
          </p:cNvPr>
          <p:cNvSpPr>
            <a:spLocks noGrp="1"/>
          </p:cNvSpPr>
          <p:nvPr>
            <p:ph idx="1"/>
          </p:nvPr>
        </p:nvSpPr>
        <p:spPr/>
        <p:txBody>
          <a:bodyPr>
            <a:normAutofit lnSpcReduction="10000"/>
          </a:bodyPr>
          <a:lstStyle/>
          <a:p>
            <a:r>
              <a:rPr lang="en-IN" dirty="0"/>
              <a:t>While now there are several advanced methods and libraries to track the amount of time taken by execution of the program.</a:t>
            </a:r>
          </a:p>
          <a:p>
            <a:r>
              <a:rPr lang="en-IN" dirty="0"/>
              <a:t>In this course, we will be using classical time module. </a:t>
            </a:r>
          </a:p>
          <a:p>
            <a:r>
              <a:rPr lang="en-IN" dirty="0"/>
              <a:t>We capture the start and end time using single line methods. The elapsed time can be then calculated using start and end time. </a:t>
            </a:r>
            <a:br>
              <a:rPr lang="en-IN" dirty="0"/>
            </a:br>
            <a:br>
              <a:rPr lang="en-IN" dirty="0"/>
            </a:br>
            <a:r>
              <a:rPr lang="en-IN" dirty="0"/>
              <a:t>```</a:t>
            </a:r>
            <a:br>
              <a:rPr lang="en-IN" dirty="0"/>
            </a:br>
            <a:r>
              <a:rPr lang="en-IN" dirty="0"/>
              <a:t>import time</a:t>
            </a:r>
            <a:br>
              <a:rPr lang="en-IN" dirty="0"/>
            </a:br>
            <a:br>
              <a:rPr lang="en-IN" dirty="0"/>
            </a:br>
            <a:r>
              <a:rPr lang="en-IN" dirty="0"/>
              <a:t>start = </a:t>
            </a:r>
            <a:r>
              <a:rPr lang="en-IN" dirty="0" err="1"/>
              <a:t>time.time</a:t>
            </a:r>
            <a:r>
              <a:rPr lang="en-IN" dirty="0"/>
              <a:t>()</a:t>
            </a:r>
            <a:br>
              <a:rPr lang="en-IN" dirty="0"/>
            </a:br>
            <a:r>
              <a:rPr lang="en-IN" dirty="0"/>
              <a:t># Insert your code here, you wish to calculate the time for.</a:t>
            </a:r>
            <a:br>
              <a:rPr lang="en-IN" dirty="0"/>
            </a:br>
            <a:r>
              <a:rPr lang="en-IN" dirty="0"/>
              <a:t>end = </a:t>
            </a:r>
            <a:r>
              <a:rPr lang="en-IN" dirty="0" err="1"/>
              <a:t>time.time</a:t>
            </a:r>
            <a:r>
              <a:rPr lang="en-IN" dirty="0"/>
              <a:t>()</a:t>
            </a:r>
            <a:br>
              <a:rPr lang="en-IN" dirty="0"/>
            </a:br>
            <a:r>
              <a:rPr lang="en-IN" dirty="0"/>
              <a:t>print(“Execution Time: “, end – start)</a:t>
            </a:r>
            <a:br>
              <a:rPr lang="en-IN" dirty="0"/>
            </a:br>
            <a:r>
              <a:rPr lang="en-IN" dirty="0"/>
              <a:t>```</a:t>
            </a:r>
          </a:p>
        </p:txBody>
      </p:sp>
    </p:spTree>
    <p:extLst>
      <p:ext uri="{BB962C8B-B14F-4D97-AF65-F5344CB8AC3E}">
        <p14:creationId xmlns:p14="http://schemas.microsoft.com/office/powerpoint/2010/main" val="3990085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851E-F647-A172-C02D-91B4643E5D3F}"/>
              </a:ext>
            </a:extLst>
          </p:cNvPr>
          <p:cNvSpPr>
            <a:spLocks noGrp="1"/>
          </p:cNvSpPr>
          <p:nvPr>
            <p:ph type="title"/>
          </p:nvPr>
        </p:nvSpPr>
        <p:spPr/>
        <p:txBody>
          <a:bodyPr/>
          <a:lstStyle/>
          <a:p>
            <a:r>
              <a:rPr lang="en-IN" b="1" dirty="0"/>
              <a:t>Eg. Efficiency in Sorting Algorithms</a:t>
            </a:r>
          </a:p>
        </p:txBody>
      </p:sp>
      <p:sp>
        <p:nvSpPr>
          <p:cNvPr id="3" name="Content Placeholder 2">
            <a:extLst>
              <a:ext uri="{FF2B5EF4-FFF2-40B4-BE49-F238E27FC236}">
                <a16:creationId xmlns:a16="http://schemas.microsoft.com/office/drawing/2014/main" id="{AFBFDE7B-7E2C-FA19-7AB6-510EDA2EB550}"/>
              </a:ext>
            </a:extLst>
          </p:cNvPr>
          <p:cNvSpPr>
            <a:spLocks noGrp="1"/>
          </p:cNvSpPr>
          <p:nvPr>
            <p:ph idx="1"/>
          </p:nvPr>
        </p:nvSpPr>
        <p:spPr/>
        <p:txBody>
          <a:bodyPr/>
          <a:lstStyle/>
          <a:p>
            <a:r>
              <a:rPr lang="en-IN" dirty="0"/>
              <a:t>Now, in the next slide we will take example of two sorting algorithms – Bubble sort and in-built sort method in python. </a:t>
            </a:r>
          </a:p>
          <a:p>
            <a:r>
              <a:rPr lang="en-IN" dirty="0"/>
              <a:t>In this example, we will generate a list of 1000 random numbers. Apply both bubble sort (simple but an inefficient way) and built-in sorting algorithm (uses </a:t>
            </a:r>
            <a:r>
              <a:rPr lang="en-IN" dirty="0" err="1"/>
              <a:t>Timsort</a:t>
            </a:r>
            <a:r>
              <a:rPr lang="en-IN" dirty="0"/>
              <a:t>, a efficient sorting algorithm).</a:t>
            </a:r>
          </a:p>
          <a:p>
            <a:r>
              <a:rPr lang="en-IN" dirty="0"/>
              <a:t>As seen earlier, use the time module to calculate the elapsed time. </a:t>
            </a:r>
          </a:p>
          <a:p>
            <a:r>
              <a:rPr lang="en-IN" dirty="0"/>
              <a:t>Post results, discuss the impact of algorithm choice on performance.</a:t>
            </a:r>
          </a:p>
        </p:txBody>
      </p:sp>
    </p:spTree>
    <p:extLst>
      <p:ext uri="{BB962C8B-B14F-4D97-AF65-F5344CB8AC3E}">
        <p14:creationId xmlns:p14="http://schemas.microsoft.com/office/powerpoint/2010/main" val="102635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1A9BA-BAD0-48D5-2F21-9F18F744E1F8}"/>
              </a:ext>
            </a:extLst>
          </p:cNvPr>
          <p:cNvPicPr>
            <a:picLocks noChangeAspect="1"/>
          </p:cNvPicPr>
          <p:nvPr/>
        </p:nvPicPr>
        <p:blipFill>
          <a:blip r:embed="rId2"/>
          <a:stretch>
            <a:fillRect/>
          </a:stretch>
        </p:blipFill>
        <p:spPr>
          <a:xfrm>
            <a:off x="2418837" y="437732"/>
            <a:ext cx="7354326" cy="5982535"/>
          </a:xfrm>
          <a:prstGeom prst="rect">
            <a:avLst/>
          </a:prstGeom>
        </p:spPr>
      </p:pic>
    </p:spTree>
    <p:extLst>
      <p:ext uri="{BB962C8B-B14F-4D97-AF65-F5344CB8AC3E}">
        <p14:creationId xmlns:p14="http://schemas.microsoft.com/office/powerpoint/2010/main" val="369216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97FD3-3177-8824-0525-EF5CCCAD46A3}"/>
              </a:ext>
            </a:extLst>
          </p:cNvPr>
          <p:cNvPicPr>
            <a:picLocks noChangeAspect="1"/>
          </p:cNvPicPr>
          <p:nvPr/>
        </p:nvPicPr>
        <p:blipFill>
          <a:blip r:embed="rId2"/>
          <a:stretch>
            <a:fillRect/>
          </a:stretch>
        </p:blipFill>
        <p:spPr>
          <a:xfrm>
            <a:off x="2490284" y="1642813"/>
            <a:ext cx="7211431" cy="3572374"/>
          </a:xfrm>
          <a:prstGeom prst="rect">
            <a:avLst/>
          </a:prstGeom>
        </p:spPr>
      </p:pic>
    </p:spTree>
    <p:extLst>
      <p:ext uri="{BB962C8B-B14F-4D97-AF65-F5344CB8AC3E}">
        <p14:creationId xmlns:p14="http://schemas.microsoft.com/office/powerpoint/2010/main" val="1110228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BF7D-4F6C-11BB-71A2-CB9B7CC6D2CA}"/>
              </a:ext>
            </a:extLst>
          </p:cNvPr>
          <p:cNvSpPr>
            <a:spLocks noGrp="1"/>
          </p:cNvSpPr>
          <p:nvPr>
            <p:ph type="title"/>
          </p:nvPr>
        </p:nvSpPr>
        <p:spPr/>
        <p:txBody>
          <a:bodyPr/>
          <a:lstStyle/>
          <a:p>
            <a:r>
              <a:rPr lang="en-IN" b="1" dirty="0"/>
              <a:t>Creating a Countdown Application</a:t>
            </a:r>
          </a:p>
        </p:txBody>
      </p:sp>
      <p:sp>
        <p:nvSpPr>
          <p:cNvPr id="3" name="Content Placeholder 2">
            <a:extLst>
              <a:ext uri="{FF2B5EF4-FFF2-40B4-BE49-F238E27FC236}">
                <a16:creationId xmlns:a16="http://schemas.microsoft.com/office/drawing/2014/main" id="{9D5C9C99-97BA-9133-741C-0A798C87EE66}"/>
              </a:ext>
            </a:extLst>
          </p:cNvPr>
          <p:cNvSpPr>
            <a:spLocks noGrp="1"/>
          </p:cNvSpPr>
          <p:nvPr>
            <p:ph idx="1"/>
          </p:nvPr>
        </p:nvSpPr>
        <p:spPr/>
        <p:txBody>
          <a:bodyPr>
            <a:normAutofit lnSpcReduction="10000"/>
          </a:bodyPr>
          <a:lstStyle/>
          <a:p>
            <a:pPr marL="0" indent="0">
              <a:buNone/>
            </a:pPr>
            <a:r>
              <a:rPr lang="en-IN" dirty="0"/>
              <a:t>```</a:t>
            </a:r>
            <a:br>
              <a:rPr lang="en-IN" dirty="0"/>
            </a:br>
            <a:r>
              <a:rPr lang="en-IN" dirty="0"/>
              <a:t>import time</a:t>
            </a:r>
            <a:br>
              <a:rPr lang="en-IN" dirty="0"/>
            </a:br>
            <a:br>
              <a:rPr lang="en-IN" dirty="0"/>
            </a:br>
            <a:r>
              <a:rPr lang="en-IN" dirty="0"/>
              <a:t>def countdown(t):</a:t>
            </a:r>
            <a:br>
              <a:rPr lang="en-IN" dirty="0"/>
            </a:br>
            <a:r>
              <a:rPr lang="en-IN" dirty="0"/>
              <a:t>	while t:</a:t>
            </a:r>
            <a:br>
              <a:rPr lang="en-IN" dirty="0"/>
            </a:br>
            <a:r>
              <a:rPr lang="en-IN" dirty="0"/>
              <a:t>		mins, secs = </a:t>
            </a:r>
            <a:r>
              <a:rPr lang="en-IN" dirty="0" err="1"/>
              <a:t>divmod</a:t>
            </a:r>
            <a:r>
              <a:rPr lang="en-IN" dirty="0"/>
              <a:t>(t, 60)</a:t>
            </a:r>
            <a:br>
              <a:rPr lang="en-IN" dirty="0"/>
            </a:br>
            <a:r>
              <a:rPr lang="en-IN" dirty="0"/>
              <a:t>		</a:t>
            </a:r>
            <a:r>
              <a:rPr lang="en-IN" dirty="0" err="1"/>
              <a:t>timeformat</a:t>
            </a:r>
            <a:r>
              <a:rPr lang="en-IN" dirty="0"/>
              <a:t> = '{:02d}:{:02d}'.format(mins, secs)</a:t>
            </a:r>
            <a:br>
              <a:rPr lang="en-IN" dirty="0"/>
            </a:br>
            <a:r>
              <a:rPr lang="en-IN" dirty="0"/>
              <a:t>		print(</a:t>
            </a:r>
            <a:r>
              <a:rPr lang="en-IN" dirty="0" err="1"/>
              <a:t>timeformat</a:t>
            </a:r>
            <a:r>
              <a:rPr lang="en-IN" dirty="0"/>
              <a:t>, end = ‘\r’)</a:t>
            </a:r>
            <a:br>
              <a:rPr lang="en-IN" dirty="0"/>
            </a:br>
            <a:r>
              <a:rPr lang="en-IN" dirty="0"/>
              <a:t>		</a:t>
            </a:r>
            <a:r>
              <a:rPr lang="en-IN" dirty="0" err="1"/>
              <a:t>time.sleep</a:t>
            </a:r>
            <a:r>
              <a:rPr lang="en-IN" dirty="0"/>
              <a:t>(1)</a:t>
            </a:r>
            <a:br>
              <a:rPr lang="en-IN" dirty="0"/>
            </a:br>
            <a:r>
              <a:rPr lang="en-IN" dirty="0"/>
              <a:t>		t -= 1</a:t>
            </a:r>
            <a:br>
              <a:rPr lang="en-IN" dirty="0"/>
            </a:br>
            <a:r>
              <a:rPr lang="en-IN" dirty="0"/>
              <a:t>	print(‘Timer Completed!’)</a:t>
            </a:r>
            <a:br>
              <a:rPr lang="en-IN" dirty="0"/>
            </a:br>
            <a:r>
              <a:rPr lang="en-IN" dirty="0"/>
              <a:t>```</a:t>
            </a:r>
          </a:p>
          <a:p>
            <a:r>
              <a:rPr lang="en-IN" dirty="0"/>
              <a:t>Can we build the countdown application using some other technique?</a:t>
            </a:r>
          </a:p>
        </p:txBody>
      </p:sp>
    </p:spTree>
    <p:extLst>
      <p:ext uri="{BB962C8B-B14F-4D97-AF65-F5344CB8AC3E}">
        <p14:creationId xmlns:p14="http://schemas.microsoft.com/office/powerpoint/2010/main" val="6828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3F8B-1835-C792-E063-501836FA1D20}"/>
              </a:ext>
            </a:extLst>
          </p:cNvPr>
          <p:cNvSpPr>
            <a:spLocks noGrp="1"/>
          </p:cNvSpPr>
          <p:nvPr>
            <p:ph type="title"/>
          </p:nvPr>
        </p:nvSpPr>
        <p:spPr/>
        <p:txBody>
          <a:bodyPr/>
          <a:lstStyle/>
          <a:p>
            <a:r>
              <a:rPr lang="en-IN" b="1" dirty="0"/>
              <a:t>Understanding the Big-O Notation</a:t>
            </a:r>
          </a:p>
        </p:txBody>
      </p:sp>
      <p:sp>
        <p:nvSpPr>
          <p:cNvPr id="3" name="Content Placeholder 2">
            <a:extLst>
              <a:ext uri="{FF2B5EF4-FFF2-40B4-BE49-F238E27FC236}">
                <a16:creationId xmlns:a16="http://schemas.microsoft.com/office/drawing/2014/main" id="{2440C42F-4AEB-DC34-1BEB-4677FA4F109E}"/>
              </a:ext>
            </a:extLst>
          </p:cNvPr>
          <p:cNvSpPr>
            <a:spLocks noGrp="1"/>
          </p:cNvSpPr>
          <p:nvPr>
            <p:ph idx="1"/>
          </p:nvPr>
        </p:nvSpPr>
        <p:spPr/>
        <p:txBody>
          <a:bodyPr/>
          <a:lstStyle/>
          <a:p>
            <a:r>
              <a:rPr lang="en-IN" dirty="0"/>
              <a:t>The Big-O Notation is a method or tool to calculate or describe the time and space complexity of algorithms. </a:t>
            </a:r>
          </a:p>
          <a:p>
            <a:r>
              <a:rPr lang="en-IN" dirty="0"/>
              <a:t>It provides with the upper limit of the time taken by the algorithm based on the size of the input. To calculate the upper limit, we generally consider the worst-case scenario of the algorithm in interest.</a:t>
            </a:r>
          </a:p>
          <a:p>
            <a:r>
              <a:rPr lang="en-IN" dirty="0"/>
              <a:t>Important point to note is it describes the asymptomatic behaviour (order of growth of time and space wrt input size) of the function, but does not provide with a exact value.</a:t>
            </a:r>
          </a:p>
          <a:p>
            <a:r>
              <a:rPr lang="en-IN" dirty="0"/>
              <a:t>Big-O Cheat Sheet added as the reference.</a:t>
            </a:r>
          </a:p>
        </p:txBody>
      </p:sp>
    </p:spTree>
    <p:extLst>
      <p:ext uri="{BB962C8B-B14F-4D97-AF65-F5344CB8AC3E}">
        <p14:creationId xmlns:p14="http://schemas.microsoft.com/office/powerpoint/2010/main" val="373781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2205-6DC9-3C8C-3027-EEA6962017B8}"/>
              </a:ext>
            </a:extLst>
          </p:cNvPr>
          <p:cNvSpPr txBox="1">
            <a:spLocks/>
          </p:cNvSpPr>
          <p:nvPr/>
        </p:nvSpPr>
        <p:spPr>
          <a:xfrm>
            <a:off x="499807" y="2180934"/>
            <a:ext cx="9404723" cy="207102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Lecture 2: </a:t>
            </a:r>
            <a:r>
              <a:rPr lang="en-IN" dirty="0"/>
              <a:t>Object-Oriented Programming in Python: Classes, Objects, and Algorithmic Efficiency</a:t>
            </a:r>
          </a:p>
        </p:txBody>
      </p:sp>
    </p:spTree>
    <p:extLst>
      <p:ext uri="{BB962C8B-B14F-4D97-AF65-F5344CB8AC3E}">
        <p14:creationId xmlns:p14="http://schemas.microsoft.com/office/powerpoint/2010/main" val="348419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8E5C-3DA0-A05D-09B1-EE5E1F027341}"/>
              </a:ext>
            </a:extLst>
          </p:cNvPr>
          <p:cNvSpPr>
            <a:spLocks noGrp="1"/>
          </p:cNvSpPr>
          <p:nvPr>
            <p:ph type="title"/>
          </p:nvPr>
        </p:nvSpPr>
        <p:spPr/>
        <p:txBody>
          <a:bodyPr/>
          <a:lstStyle/>
          <a:p>
            <a:r>
              <a:rPr lang="en-IN" b="1" dirty="0"/>
              <a:t>Comparing Algorithm Efficiencies</a:t>
            </a:r>
          </a:p>
        </p:txBody>
      </p:sp>
      <p:sp>
        <p:nvSpPr>
          <p:cNvPr id="3" name="Content Placeholder 2">
            <a:extLst>
              <a:ext uri="{FF2B5EF4-FFF2-40B4-BE49-F238E27FC236}">
                <a16:creationId xmlns:a16="http://schemas.microsoft.com/office/drawing/2014/main" id="{24BC593D-3B1E-018D-2247-5F2C537DB82B}"/>
              </a:ext>
            </a:extLst>
          </p:cNvPr>
          <p:cNvSpPr>
            <a:spLocks noGrp="1"/>
          </p:cNvSpPr>
          <p:nvPr>
            <p:ph idx="1"/>
          </p:nvPr>
        </p:nvSpPr>
        <p:spPr/>
        <p:txBody>
          <a:bodyPr>
            <a:normAutofit lnSpcReduction="10000"/>
          </a:bodyPr>
          <a:lstStyle/>
          <a:p>
            <a:r>
              <a:rPr lang="en-IN" dirty="0"/>
              <a:t>Linear Search: Scans every element of the list one-by-one until it finds the target or hits the end. It does not require the data to be sorted beforehand.</a:t>
            </a:r>
          </a:p>
          <a:p>
            <a:pPr lvl="1"/>
            <a:r>
              <a:rPr lang="en-IN" dirty="0"/>
              <a:t>O(n) time complexity, no specific data requirement, simple implementation, poor for large datasets, O(1) iterative space complexity, works on small and unsorted datasets. </a:t>
            </a:r>
          </a:p>
          <a:p>
            <a:r>
              <a:rPr lang="en-IN" dirty="0"/>
              <a:t>Binary Search: It works only on the sorted lists. It divides the search interval in half iteratively, comparing the middle element with the target and every time discards the remaining other half of the elements.</a:t>
            </a:r>
          </a:p>
          <a:p>
            <a:pPr lvl="1"/>
            <a:r>
              <a:rPr lang="en-IN" dirty="0"/>
              <a:t>O(log n) time complexity (how?), works only on sorted but can handle large datasets, bit complex implementation, Space complexity: O(1) iteratively, O(log n) recursively.</a:t>
            </a:r>
          </a:p>
        </p:txBody>
      </p:sp>
    </p:spTree>
    <p:extLst>
      <p:ext uri="{BB962C8B-B14F-4D97-AF65-F5344CB8AC3E}">
        <p14:creationId xmlns:p14="http://schemas.microsoft.com/office/powerpoint/2010/main" val="113013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0EAC-AE38-5169-13FF-1A594F5DDFD4}"/>
              </a:ext>
            </a:extLst>
          </p:cNvPr>
          <p:cNvSpPr>
            <a:spLocks noGrp="1"/>
          </p:cNvSpPr>
          <p:nvPr>
            <p:ph type="title"/>
          </p:nvPr>
        </p:nvSpPr>
        <p:spPr/>
        <p:txBody>
          <a:bodyPr/>
          <a:lstStyle/>
          <a:p>
            <a:r>
              <a:rPr lang="en-IN" b="1" dirty="0"/>
              <a:t>Code Implementation</a:t>
            </a:r>
            <a:endParaRPr lang="en-IN" dirty="0"/>
          </a:p>
        </p:txBody>
      </p:sp>
      <p:sp>
        <p:nvSpPr>
          <p:cNvPr id="3" name="Content Placeholder 2">
            <a:extLst>
              <a:ext uri="{FF2B5EF4-FFF2-40B4-BE49-F238E27FC236}">
                <a16:creationId xmlns:a16="http://schemas.microsoft.com/office/drawing/2014/main" id="{A6703D5C-1595-4A50-2990-22610F7474C5}"/>
              </a:ext>
            </a:extLst>
          </p:cNvPr>
          <p:cNvSpPr>
            <a:spLocks noGrp="1"/>
          </p:cNvSpPr>
          <p:nvPr>
            <p:ph sz="half" idx="1"/>
          </p:nvPr>
        </p:nvSpPr>
        <p:spPr/>
        <p:txBody>
          <a:bodyPr>
            <a:normAutofit lnSpcReduction="10000"/>
          </a:bodyPr>
          <a:lstStyle/>
          <a:p>
            <a:pPr marL="0" indent="0">
              <a:buNone/>
            </a:pPr>
            <a:r>
              <a:rPr lang="en-US" dirty="0"/>
              <a:t>def </a:t>
            </a:r>
            <a:r>
              <a:rPr lang="en-US" dirty="0" err="1"/>
              <a:t>linear_search</a:t>
            </a:r>
            <a:r>
              <a:rPr lang="en-US" dirty="0"/>
              <a:t>(</a:t>
            </a:r>
            <a:r>
              <a:rPr lang="en-US" dirty="0" err="1"/>
              <a:t>arr</a:t>
            </a:r>
            <a:r>
              <a:rPr lang="en-US" dirty="0"/>
              <a:t>, target):</a:t>
            </a:r>
          </a:p>
          <a:p>
            <a:pPr marL="0" indent="0">
              <a:buNone/>
            </a:pPr>
            <a:r>
              <a:rPr lang="en-US" dirty="0"/>
              <a:t>    for i, value in enumerate(</a:t>
            </a:r>
            <a:r>
              <a:rPr lang="en-US" dirty="0" err="1"/>
              <a:t>arr</a:t>
            </a:r>
            <a:r>
              <a:rPr lang="en-US" dirty="0"/>
              <a:t>):</a:t>
            </a:r>
          </a:p>
          <a:p>
            <a:pPr marL="0" indent="0">
              <a:buNone/>
            </a:pPr>
            <a:r>
              <a:rPr lang="en-US" dirty="0"/>
              <a:t>        if value == target:</a:t>
            </a:r>
          </a:p>
          <a:p>
            <a:pPr marL="0" indent="0">
              <a:buNone/>
            </a:pPr>
            <a:r>
              <a:rPr lang="en-US" dirty="0"/>
              <a:t>            return i</a:t>
            </a:r>
          </a:p>
          <a:p>
            <a:pPr marL="0" indent="0">
              <a:buNone/>
            </a:pPr>
            <a:r>
              <a:rPr lang="en-US" dirty="0"/>
              <a:t>    return -1</a:t>
            </a:r>
          </a:p>
          <a:p>
            <a:pPr marL="0" indent="0">
              <a:buNone/>
            </a:pPr>
            <a:endParaRPr lang="en-IN" dirty="0"/>
          </a:p>
        </p:txBody>
      </p:sp>
      <p:sp>
        <p:nvSpPr>
          <p:cNvPr id="4" name="Content Placeholder 3">
            <a:extLst>
              <a:ext uri="{FF2B5EF4-FFF2-40B4-BE49-F238E27FC236}">
                <a16:creationId xmlns:a16="http://schemas.microsoft.com/office/drawing/2014/main" id="{B7F707B6-7B0C-3D95-4CDD-73520A29BB60}"/>
              </a:ext>
            </a:extLst>
          </p:cNvPr>
          <p:cNvSpPr>
            <a:spLocks noGrp="1"/>
          </p:cNvSpPr>
          <p:nvPr>
            <p:ph sz="half" idx="2"/>
          </p:nvPr>
        </p:nvSpPr>
        <p:spPr/>
        <p:txBody>
          <a:bodyPr>
            <a:normAutofit lnSpcReduction="10000"/>
          </a:bodyPr>
          <a:lstStyle/>
          <a:p>
            <a:pPr marL="0" indent="0">
              <a:buNone/>
            </a:pPr>
            <a:r>
              <a:rPr lang="en-US" dirty="0"/>
              <a:t>def </a:t>
            </a:r>
            <a:r>
              <a:rPr lang="en-US" dirty="0" err="1"/>
              <a:t>binary_search</a:t>
            </a:r>
            <a:r>
              <a:rPr lang="en-US" dirty="0"/>
              <a:t>(</a:t>
            </a:r>
            <a:r>
              <a:rPr lang="en-US" dirty="0" err="1"/>
              <a:t>arr</a:t>
            </a:r>
            <a:r>
              <a:rPr lang="en-US" dirty="0"/>
              <a:t>, target):</a:t>
            </a:r>
          </a:p>
          <a:p>
            <a:pPr marL="0" indent="0">
              <a:buNone/>
            </a:pPr>
            <a:r>
              <a:rPr lang="en-US" dirty="0"/>
              <a:t>    left, right = 0, </a:t>
            </a:r>
            <a:r>
              <a:rPr lang="en-US" dirty="0" err="1"/>
              <a:t>len</a:t>
            </a:r>
            <a:r>
              <a:rPr lang="en-US" dirty="0"/>
              <a:t>(</a:t>
            </a:r>
            <a:r>
              <a:rPr lang="en-US" dirty="0" err="1"/>
              <a:t>arr</a:t>
            </a:r>
            <a:r>
              <a:rPr lang="en-US" dirty="0"/>
              <a:t>) - 1</a:t>
            </a:r>
          </a:p>
          <a:p>
            <a:pPr marL="0" indent="0">
              <a:buNone/>
            </a:pPr>
            <a:r>
              <a:rPr lang="en-US" dirty="0"/>
              <a:t>    while left &lt;= right:</a:t>
            </a:r>
          </a:p>
          <a:p>
            <a:pPr marL="0" indent="0">
              <a:buNone/>
            </a:pPr>
            <a:r>
              <a:rPr lang="en-US" dirty="0"/>
              <a:t>        mid = (left + right) // 2</a:t>
            </a:r>
          </a:p>
          <a:p>
            <a:pPr marL="0" indent="0">
              <a:buNone/>
            </a:pPr>
            <a:r>
              <a:rPr lang="en-US" dirty="0"/>
              <a:t>        if </a:t>
            </a:r>
            <a:r>
              <a:rPr lang="en-US" dirty="0" err="1"/>
              <a:t>arr</a:t>
            </a:r>
            <a:r>
              <a:rPr lang="en-US" dirty="0"/>
              <a:t>[mid] == target:</a:t>
            </a:r>
          </a:p>
          <a:p>
            <a:pPr marL="0" indent="0">
              <a:buNone/>
            </a:pPr>
            <a:r>
              <a:rPr lang="en-US" dirty="0"/>
              <a:t>            return mid</a:t>
            </a:r>
          </a:p>
          <a:p>
            <a:pPr marL="0" indent="0">
              <a:buNone/>
            </a:pPr>
            <a:r>
              <a:rPr lang="en-US" dirty="0"/>
              <a:t>        </a:t>
            </a:r>
            <a:r>
              <a:rPr lang="en-US" dirty="0" err="1"/>
              <a:t>elif</a:t>
            </a:r>
            <a:r>
              <a:rPr lang="en-US" dirty="0"/>
              <a:t> </a:t>
            </a:r>
            <a:r>
              <a:rPr lang="en-US" dirty="0" err="1"/>
              <a:t>arr</a:t>
            </a:r>
            <a:r>
              <a:rPr lang="en-US" dirty="0"/>
              <a:t>[mid] &lt; target:</a:t>
            </a:r>
          </a:p>
          <a:p>
            <a:pPr marL="0" indent="0">
              <a:buNone/>
            </a:pPr>
            <a:r>
              <a:rPr lang="en-US" dirty="0"/>
              <a:t>            left = mid + 1</a:t>
            </a:r>
          </a:p>
          <a:p>
            <a:pPr marL="0" indent="0">
              <a:buNone/>
            </a:pPr>
            <a:r>
              <a:rPr lang="en-US" dirty="0"/>
              <a:t>        else:</a:t>
            </a:r>
          </a:p>
          <a:p>
            <a:pPr marL="0" indent="0">
              <a:buNone/>
            </a:pPr>
            <a:r>
              <a:rPr lang="en-US" dirty="0"/>
              <a:t>            right = mid - 1</a:t>
            </a:r>
          </a:p>
          <a:p>
            <a:pPr marL="0" indent="0">
              <a:buNone/>
            </a:pPr>
            <a:r>
              <a:rPr lang="en-US" dirty="0"/>
              <a:t>    return -1</a:t>
            </a:r>
          </a:p>
          <a:p>
            <a:pPr marL="0" indent="0">
              <a:buNone/>
            </a:pPr>
            <a:endParaRPr lang="en-IN" dirty="0"/>
          </a:p>
        </p:txBody>
      </p:sp>
    </p:spTree>
    <p:extLst>
      <p:ext uri="{BB962C8B-B14F-4D97-AF65-F5344CB8AC3E}">
        <p14:creationId xmlns:p14="http://schemas.microsoft.com/office/powerpoint/2010/main" val="327663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168B-205F-5CE3-99C6-CF31E2EC8B7A}"/>
              </a:ext>
            </a:extLst>
          </p:cNvPr>
          <p:cNvSpPr>
            <a:spLocks noGrp="1"/>
          </p:cNvSpPr>
          <p:nvPr>
            <p:ph type="title"/>
          </p:nvPr>
        </p:nvSpPr>
        <p:spPr/>
        <p:txBody>
          <a:bodyPr/>
          <a:lstStyle/>
          <a:p>
            <a:r>
              <a:rPr lang="en-IN" b="1" dirty="0"/>
              <a:t>Timing Multiple Functions</a:t>
            </a:r>
          </a:p>
        </p:txBody>
      </p:sp>
      <p:sp>
        <p:nvSpPr>
          <p:cNvPr id="3" name="Content Placeholder 2">
            <a:extLst>
              <a:ext uri="{FF2B5EF4-FFF2-40B4-BE49-F238E27FC236}">
                <a16:creationId xmlns:a16="http://schemas.microsoft.com/office/drawing/2014/main" id="{89D750D3-1762-BB15-F105-1ACE05BECBDB}"/>
              </a:ext>
            </a:extLst>
          </p:cNvPr>
          <p:cNvSpPr>
            <a:spLocks noGrp="1"/>
          </p:cNvSpPr>
          <p:nvPr>
            <p:ph idx="1"/>
          </p:nvPr>
        </p:nvSpPr>
        <p:spPr/>
        <p:txBody>
          <a:bodyPr/>
          <a:lstStyle/>
          <a:p>
            <a:r>
              <a:rPr lang="en-IN" dirty="0"/>
              <a:t>It is important to note that a same function can be implemented in several ways. </a:t>
            </a:r>
          </a:p>
          <a:p>
            <a:r>
              <a:rPr lang="en-IN" dirty="0"/>
              <a:t>You can try different methods including the time module method to measure and compare their execution times. </a:t>
            </a:r>
          </a:p>
          <a:p>
            <a:r>
              <a:rPr lang="en-IN" dirty="0"/>
              <a:t>Discuss and Explore:</a:t>
            </a:r>
          </a:p>
          <a:p>
            <a:pPr lvl="1"/>
            <a:r>
              <a:rPr lang="en-IN" dirty="0"/>
              <a:t>Difference between the recursive and iterative function to enumerate the Fibonacci sequence.</a:t>
            </a:r>
          </a:p>
          <a:p>
            <a:pPr lvl="1"/>
            <a:r>
              <a:rPr lang="en-IN" dirty="0"/>
              <a:t>Can students implement these two functions?</a:t>
            </a:r>
          </a:p>
          <a:p>
            <a:pPr lvl="1"/>
            <a:r>
              <a:rPr lang="en-IN" dirty="0"/>
              <a:t>[Optional]: Any other data structure can be used here to implement Fibonacci function, which is also at the same time more efficient than the previous methods?</a:t>
            </a:r>
          </a:p>
        </p:txBody>
      </p:sp>
    </p:spTree>
    <p:extLst>
      <p:ext uri="{BB962C8B-B14F-4D97-AF65-F5344CB8AC3E}">
        <p14:creationId xmlns:p14="http://schemas.microsoft.com/office/powerpoint/2010/main" val="1622762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D828-A9E6-1DDD-0A88-882CA4FACCE7}"/>
              </a:ext>
            </a:extLst>
          </p:cNvPr>
          <p:cNvSpPr>
            <a:spLocks noGrp="1"/>
          </p:cNvSpPr>
          <p:nvPr>
            <p:ph type="title"/>
          </p:nvPr>
        </p:nvSpPr>
        <p:spPr/>
        <p:txBody>
          <a:bodyPr/>
          <a:lstStyle/>
          <a:p>
            <a:r>
              <a:rPr lang="en-IN" b="1" dirty="0"/>
              <a:t>What is Python Profiling?</a:t>
            </a:r>
          </a:p>
        </p:txBody>
      </p:sp>
      <p:sp>
        <p:nvSpPr>
          <p:cNvPr id="3" name="Content Placeholder 2">
            <a:extLst>
              <a:ext uri="{FF2B5EF4-FFF2-40B4-BE49-F238E27FC236}">
                <a16:creationId xmlns:a16="http://schemas.microsoft.com/office/drawing/2014/main" id="{B072E8BD-7262-A3D6-7BD0-2B0C58092D4B}"/>
              </a:ext>
            </a:extLst>
          </p:cNvPr>
          <p:cNvSpPr>
            <a:spLocks noGrp="1"/>
          </p:cNvSpPr>
          <p:nvPr>
            <p:ph idx="1"/>
          </p:nvPr>
        </p:nvSpPr>
        <p:spPr/>
        <p:txBody>
          <a:bodyPr/>
          <a:lstStyle/>
          <a:p>
            <a:r>
              <a:rPr lang="en-IN" dirty="0"/>
              <a:t>It helps to optimize your python code in a all-efficient manner. </a:t>
            </a:r>
          </a:p>
          <a:p>
            <a:r>
              <a:rPr lang="en-IN" dirty="0"/>
              <a:t>It works to identify the performance bottlenecks in the code sections that are generally found to consume unproportionate amount of time or space resources. </a:t>
            </a:r>
          </a:p>
          <a:p>
            <a:r>
              <a:rPr lang="en-IN" dirty="0"/>
              <a:t>In Python, we generally have two widely used profiling tools: - </a:t>
            </a:r>
            <a:r>
              <a:rPr lang="en-IN" dirty="0" err="1"/>
              <a:t>cProfile</a:t>
            </a:r>
            <a:r>
              <a:rPr lang="en-IN" dirty="0"/>
              <a:t> and </a:t>
            </a:r>
            <a:r>
              <a:rPr lang="en-IN" dirty="0" err="1"/>
              <a:t>line_profiler</a:t>
            </a:r>
            <a:r>
              <a:rPr lang="en-IN" dirty="0"/>
              <a:t>. </a:t>
            </a:r>
          </a:p>
          <a:p>
            <a:r>
              <a:rPr lang="en-IN" dirty="0"/>
              <a:t>They both are unique in their methods of profiling, but in the end they provide a comprehensive profiling workflow, from high-level function analysis to detailed line-by-line inspections. </a:t>
            </a:r>
          </a:p>
        </p:txBody>
      </p:sp>
    </p:spTree>
    <p:extLst>
      <p:ext uri="{BB962C8B-B14F-4D97-AF65-F5344CB8AC3E}">
        <p14:creationId xmlns:p14="http://schemas.microsoft.com/office/powerpoint/2010/main" val="530041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AACA-A1C5-637F-C643-3F88B166F859}"/>
              </a:ext>
            </a:extLst>
          </p:cNvPr>
          <p:cNvSpPr>
            <a:spLocks noGrp="1"/>
          </p:cNvSpPr>
          <p:nvPr>
            <p:ph type="title"/>
          </p:nvPr>
        </p:nvSpPr>
        <p:spPr/>
        <p:txBody>
          <a:bodyPr/>
          <a:lstStyle/>
          <a:p>
            <a:r>
              <a:rPr lang="en-IN" b="1" dirty="0"/>
              <a:t>Profiling Tool: </a:t>
            </a:r>
            <a:r>
              <a:rPr lang="en-IN" b="1" dirty="0" err="1"/>
              <a:t>cProfile</a:t>
            </a:r>
            <a:endParaRPr lang="en-IN" b="1" dirty="0"/>
          </a:p>
        </p:txBody>
      </p:sp>
      <p:sp>
        <p:nvSpPr>
          <p:cNvPr id="3" name="Content Placeholder 2">
            <a:extLst>
              <a:ext uri="{FF2B5EF4-FFF2-40B4-BE49-F238E27FC236}">
                <a16:creationId xmlns:a16="http://schemas.microsoft.com/office/drawing/2014/main" id="{9D2AB89C-30E0-CCC0-3F73-D0060FED5F45}"/>
              </a:ext>
            </a:extLst>
          </p:cNvPr>
          <p:cNvSpPr>
            <a:spLocks noGrp="1"/>
          </p:cNvSpPr>
          <p:nvPr>
            <p:ph idx="1"/>
          </p:nvPr>
        </p:nvSpPr>
        <p:spPr/>
        <p:txBody>
          <a:bodyPr/>
          <a:lstStyle/>
          <a:p>
            <a:r>
              <a:rPr lang="en-IN" dirty="0" err="1"/>
              <a:t>cProfile</a:t>
            </a:r>
            <a:r>
              <a:rPr lang="en-IN" dirty="0"/>
              <a:t> is a python’s built-in code profiler. It collects and depicts how often and for how long each function in the program is being executed. Provides a comprehensive overview of your code’s performance at the function level. </a:t>
            </a:r>
          </a:p>
          <a:p>
            <a:r>
              <a:rPr lang="en-IN" dirty="0"/>
              <a:t>```{bash}</a:t>
            </a:r>
            <a:br>
              <a:rPr lang="en-IN" dirty="0"/>
            </a:br>
            <a:r>
              <a:rPr lang="en-IN" dirty="0"/>
              <a:t># Consider my_script.py has your code or function.</a:t>
            </a:r>
            <a:br>
              <a:rPr lang="en-IN" dirty="0"/>
            </a:br>
            <a:r>
              <a:rPr lang="en-IN" dirty="0"/>
              <a:t>python –m </a:t>
            </a:r>
            <a:r>
              <a:rPr lang="en-IN" dirty="0" err="1"/>
              <a:t>cProfile</a:t>
            </a:r>
            <a:r>
              <a:rPr lang="en-IN" dirty="0"/>
              <a:t> my_script.py</a:t>
            </a:r>
            <a:br>
              <a:rPr lang="en-IN" dirty="0"/>
            </a:br>
            <a:r>
              <a:rPr lang="en-IN" dirty="0"/>
              <a:t>```</a:t>
            </a:r>
          </a:p>
          <a:p>
            <a:r>
              <a:rPr lang="en-IN" dirty="0"/>
              <a:t>```{python}</a:t>
            </a:r>
            <a:br>
              <a:rPr lang="en-IN" dirty="0"/>
            </a:br>
            <a:r>
              <a:rPr lang="en-IN" dirty="0"/>
              <a:t>import </a:t>
            </a:r>
            <a:r>
              <a:rPr lang="en-IN" dirty="0" err="1"/>
              <a:t>cProfile</a:t>
            </a:r>
            <a:br>
              <a:rPr lang="en-IN" dirty="0"/>
            </a:br>
            <a:r>
              <a:rPr lang="en-IN" dirty="0" err="1"/>
              <a:t>cProfile.run</a:t>
            </a:r>
            <a:r>
              <a:rPr lang="en-IN" dirty="0"/>
              <a:t>(‘</a:t>
            </a:r>
            <a:r>
              <a:rPr lang="en-IN" dirty="0" err="1"/>
              <a:t>my_function</a:t>
            </a:r>
            <a:r>
              <a:rPr lang="en-IN" dirty="0"/>
              <a:t>()’) # Code is in </a:t>
            </a:r>
            <a:r>
              <a:rPr lang="en-IN" dirty="0" err="1"/>
              <a:t>my_function</a:t>
            </a:r>
            <a:r>
              <a:rPr lang="en-IN" dirty="0"/>
              <a:t>()</a:t>
            </a:r>
            <a:br>
              <a:rPr lang="en-IN" dirty="0"/>
            </a:br>
            <a:r>
              <a:rPr lang="en-IN" dirty="0"/>
              <a:t>```</a:t>
            </a:r>
          </a:p>
        </p:txBody>
      </p:sp>
    </p:spTree>
    <p:extLst>
      <p:ext uri="{BB962C8B-B14F-4D97-AF65-F5344CB8AC3E}">
        <p14:creationId xmlns:p14="http://schemas.microsoft.com/office/powerpoint/2010/main" val="999233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B193B-8A34-A47E-A18A-92D4E7421EC7}"/>
              </a:ext>
            </a:extLst>
          </p:cNvPr>
          <p:cNvSpPr>
            <a:spLocks noGrp="1"/>
          </p:cNvSpPr>
          <p:nvPr>
            <p:ph type="title"/>
          </p:nvPr>
        </p:nvSpPr>
        <p:spPr/>
        <p:txBody>
          <a:bodyPr/>
          <a:lstStyle/>
          <a:p>
            <a:r>
              <a:rPr lang="en-IN" b="1" dirty="0"/>
              <a:t>Profiling Tool: </a:t>
            </a:r>
            <a:r>
              <a:rPr lang="en-IN" b="1" dirty="0" err="1"/>
              <a:t>line_profiler</a:t>
            </a:r>
            <a:endParaRPr lang="en-IN" b="1" dirty="0"/>
          </a:p>
        </p:txBody>
      </p:sp>
      <p:sp>
        <p:nvSpPr>
          <p:cNvPr id="3" name="Content Placeholder 2">
            <a:extLst>
              <a:ext uri="{FF2B5EF4-FFF2-40B4-BE49-F238E27FC236}">
                <a16:creationId xmlns:a16="http://schemas.microsoft.com/office/drawing/2014/main" id="{352F7FFE-CFF3-4899-F70D-8ABF0D20E3C4}"/>
              </a:ext>
            </a:extLst>
          </p:cNvPr>
          <p:cNvSpPr>
            <a:spLocks noGrp="1"/>
          </p:cNvSpPr>
          <p:nvPr>
            <p:ph idx="1"/>
          </p:nvPr>
        </p:nvSpPr>
        <p:spPr/>
        <p:txBody>
          <a:bodyPr/>
          <a:lstStyle/>
          <a:p>
            <a:r>
              <a:rPr lang="en-IN" dirty="0"/>
              <a:t>As the name suggests, </a:t>
            </a:r>
            <a:r>
              <a:rPr lang="en-IN" dirty="0" err="1"/>
              <a:t>line_profiler</a:t>
            </a:r>
            <a:r>
              <a:rPr lang="en-IN" dirty="0"/>
              <a:t> tool provides a detailed timing and performance for each individual line within a specified function. It allows you to pinpoint and understand the exact operations which are consuming more resources. </a:t>
            </a:r>
          </a:p>
          <a:p>
            <a:r>
              <a:rPr lang="en-IN" dirty="0"/>
              <a:t>Download it using – pip install </a:t>
            </a:r>
            <a:r>
              <a:rPr lang="en-IN" dirty="0" err="1"/>
              <a:t>line_profiler</a:t>
            </a:r>
            <a:endParaRPr lang="en-IN" dirty="0"/>
          </a:p>
          <a:p>
            <a:r>
              <a:rPr lang="en-IN" dirty="0"/>
              <a:t>```{python}</a:t>
            </a:r>
            <a:br>
              <a:rPr lang="en-IN" dirty="0"/>
            </a:br>
            <a:r>
              <a:rPr lang="en-IN" dirty="0"/>
              <a:t>from </a:t>
            </a:r>
            <a:r>
              <a:rPr lang="en-IN" dirty="0" err="1"/>
              <a:t>line_profiler</a:t>
            </a:r>
            <a:r>
              <a:rPr lang="en-IN" dirty="0"/>
              <a:t> import profile</a:t>
            </a:r>
            <a:br>
              <a:rPr lang="en-IN" dirty="0"/>
            </a:br>
            <a:r>
              <a:rPr lang="en-IN" dirty="0"/>
              <a:t>@profile</a:t>
            </a:r>
            <a:br>
              <a:rPr lang="en-IN" dirty="0"/>
            </a:br>
            <a:r>
              <a:rPr lang="en-IN" dirty="0"/>
              <a:t>def </a:t>
            </a:r>
            <a:r>
              <a:rPr lang="en-IN" dirty="0" err="1"/>
              <a:t>my_function</a:t>
            </a:r>
            <a:r>
              <a:rPr lang="en-IN" dirty="0"/>
              <a:t>():</a:t>
            </a:r>
            <a:br>
              <a:rPr lang="en-IN" dirty="0"/>
            </a:br>
            <a:r>
              <a:rPr lang="en-IN" dirty="0"/>
              <a:t>```</a:t>
            </a:r>
          </a:p>
          <a:p>
            <a:r>
              <a:rPr lang="en-IN" dirty="0"/>
              <a:t>Or use bash script – python –m </a:t>
            </a:r>
            <a:r>
              <a:rPr lang="en-IN" dirty="0" err="1"/>
              <a:t>kernprof</a:t>
            </a:r>
            <a:r>
              <a:rPr lang="en-IN" dirty="0"/>
              <a:t> –l –v my_script.py</a:t>
            </a:r>
          </a:p>
        </p:txBody>
      </p:sp>
    </p:spTree>
    <p:extLst>
      <p:ext uri="{BB962C8B-B14F-4D97-AF65-F5344CB8AC3E}">
        <p14:creationId xmlns:p14="http://schemas.microsoft.com/office/powerpoint/2010/main" val="109863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33A7-87BF-D622-745D-58B322E733EE}"/>
              </a:ext>
            </a:extLst>
          </p:cNvPr>
          <p:cNvSpPr>
            <a:spLocks noGrp="1"/>
          </p:cNvSpPr>
          <p:nvPr>
            <p:ph type="title"/>
          </p:nvPr>
        </p:nvSpPr>
        <p:spPr/>
        <p:txBody>
          <a:bodyPr/>
          <a:lstStyle/>
          <a:p>
            <a:r>
              <a:rPr lang="en-IN" b="1" dirty="0"/>
              <a:t>Comparing Data Structures</a:t>
            </a:r>
          </a:p>
        </p:txBody>
      </p:sp>
      <p:graphicFrame>
        <p:nvGraphicFramePr>
          <p:cNvPr id="4" name="Content Placeholder 3">
            <a:extLst>
              <a:ext uri="{FF2B5EF4-FFF2-40B4-BE49-F238E27FC236}">
                <a16:creationId xmlns:a16="http://schemas.microsoft.com/office/drawing/2014/main" id="{5BEABD3E-6EF7-7164-1C0C-F4933ED589F9}"/>
              </a:ext>
            </a:extLst>
          </p:cNvPr>
          <p:cNvGraphicFramePr>
            <a:graphicFrameLocks noGrp="1"/>
          </p:cNvGraphicFramePr>
          <p:nvPr>
            <p:ph idx="1"/>
            <p:extLst>
              <p:ext uri="{D42A27DB-BD31-4B8C-83A1-F6EECF244321}">
                <p14:modId xmlns:p14="http://schemas.microsoft.com/office/powerpoint/2010/main" val="3423624966"/>
              </p:ext>
            </p:extLst>
          </p:nvPr>
        </p:nvGraphicFramePr>
        <p:xfrm>
          <a:off x="1103313" y="2052638"/>
          <a:ext cx="8947148" cy="415036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1231927516"/>
                    </a:ext>
                  </a:extLst>
                </a:gridCol>
                <a:gridCol w="2236787">
                  <a:extLst>
                    <a:ext uri="{9D8B030D-6E8A-4147-A177-3AD203B41FA5}">
                      <a16:colId xmlns:a16="http://schemas.microsoft.com/office/drawing/2014/main" val="3201653806"/>
                    </a:ext>
                  </a:extLst>
                </a:gridCol>
                <a:gridCol w="2236787">
                  <a:extLst>
                    <a:ext uri="{9D8B030D-6E8A-4147-A177-3AD203B41FA5}">
                      <a16:colId xmlns:a16="http://schemas.microsoft.com/office/drawing/2014/main" val="489172498"/>
                    </a:ext>
                  </a:extLst>
                </a:gridCol>
                <a:gridCol w="2236787">
                  <a:extLst>
                    <a:ext uri="{9D8B030D-6E8A-4147-A177-3AD203B41FA5}">
                      <a16:colId xmlns:a16="http://schemas.microsoft.com/office/drawing/2014/main" val="2731220092"/>
                    </a:ext>
                  </a:extLst>
                </a:gridCol>
              </a:tblGrid>
              <a:tr h="370840">
                <a:tc>
                  <a:txBody>
                    <a:bodyPr/>
                    <a:lstStyle/>
                    <a:p>
                      <a:r>
                        <a:rPr lang="en-IN" dirty="0"/>
                        <a:t>Features</a:t>
                      </a:r>
                    </a:p>
                  </a:txBody>
                  <a:tcPr/>
                </a:tc>
                <a:tc>
                  <a:txBody>
                    <a:bodyPr/>
                    <a:lstStyle/>
                    <a:p>
                      <a:r>
                        <a:rPr lang="en-IN" dirty="0"/>
                        <a:t>List</a:t>
                      </a:r>
                    </a:p>
                  </a:txBody>
                  <a:tcPr/>
                </a:tc>
                <a:tc>
                  <a:txBody>
                    <a:bodyPr/>
                    <a:lstStyle/>
                    <a:p>
                      <a:r>
                        <a:rPr lang="en-IN" dirty="0"/>
                        <a:t>Set </a:t>
                      </a:r>
                    </a:p>
                  </a:txBody>
                  <a:tcPr/>
                </a:tc>
                <a:tc>
                  <a:txBody>
                    <a:bodyPr/>
                    <a:lstStyle/>
                    <a:p>
                      <a:r>
                        <a:rPr lang="en-IN" dirty="0"/>
                        <a:t>Dictionary</a:t>
                      </a:r>
                    </a:p>
                  </a:txBody>
                  <a:tcPr/>
                </a:tc>
                <a:extLst>
                  <a:ext uri="{0D108BD9-81ED-4DB2-BD59-A6C34878D82A}">
                    <a16:rowId xmlns:a16="http://schemas.microsoft.com/office/drawing/2014/main" val="2955299476"/>
                  </a:ext>
                </a:extLst>
              </a:tr>
              <a:tr h="370840">
                <a:tc>
                  <a:txBody>
                    <a:bodyPr/>
                    <a:lstStyle/>
                    <a:p>
                      <a:r>
                        <a:rPr lang="en-IN" dirty="0"/>
                        <a:t>Order</a:t>
                      </a:r>
                    </a:p>
                  </a:txBody>
                  <a:tcPr/>
                </a:tc>
                <a:tc>
                  <a:txBody>
                    <a:bodyPr/>
                    <a:lstStyle/>
                    <a:p>
                      <a:r>
                        <a:rPr lang="en-IN" dirty="0"/>
                        <a:t>Ordered</a:t>
                      </a:r>
                    </a:p>
                  </a:txBody>
                  <a:tcPr/>
                </a:tc>
                <a:tc>
                  <a:txBody>
                    <a:bodyPr/>
                    <a:lstStyle/>
                    <a:p>
                      <a:r>
                        <a:rPr lang="en-IN" dirty="0"/>
                        <a:t>Unordered</a:t>
                      </a:r>
                    </a:p>
                  </a:txBody>
                  <a:tcPr/>
                </a:tc>
                <a:tc>
                  <a:txBody>
                    <a:bodyPr/>
                    <a:lstStyle/>
                    <a:p>
                      <a:r>
                        <a:rPr lang="en-IN" dirty="0"/>
                        <a:t>Unordered (now)</a:t>
                      </a:r>
                    </a:p>
                  </a:txBody>
                  <a:tcPr/>
                </a:tc>
                <a:extLst>
                  <a:ext uri="{0D108BD9-81ED-4DB2-BD59-A6C34878D82A}">
                    <a16:rowId xmlns:a16="http://schemas.microsoft.com/office/drawing/2014/main" val="1017016353"/>
                  </a:ext>
                </a:extLst>
              </a:tr>
              <a:tr h="370840">
                <a:tc>
                  <a:txBody>
                    <a:bodyPr/>
                    <a:lstStyle/>
                    <a:p>
                      <a:r>
                        <a:rPr lang="en-IN" dirty="0"/>
                        <a:t>Duplicates</a:t>
                      </a:r>
                    </a:p>
                  </a:txBody>
                  <a:tcPr/>
                </a:tc>
                <a:tc>
                  <a:txBody>
                    <a:bodyPr/>
                    <a:lstStyle/>
                    <a:p>
                      <a:r>
                        <a:rPr lang="en-IN" dirty="0"/>
                        <a:t>Allowed</a:t>
                      </a:r>
                    </a:p>
                  </a:txBody>
                  <a:tcPr/>
                </a:tc>
                <a:tc>
                  <a:txBody>
                    <a:bodyPr/>
                    <a:lstStyle/>
                    <a:p>
                      <a:r>
                        <a:rPr lang="en-IN" dirty="0"/>
                        <a:t>Not Allowed</a:t>
                      </a:r>
                    </a:p>
                  </a:txBody>
                  <a:tcPr/>
                </a:tc>
                <a:tc>
                  <a:txBody>
                    <a:bodyPr/>
                    <a:lstStyle/>
                    <a:p>
                      <a:r>
                        <a:rPr lang="en-IN" dirty="0"/>
                        <a:t>Key unique, value can repeat.</a:t>
                      </a:r>
                    </a:p>
                  </a:txBody>
                  <a:tcPr/>
                </a:tc>
                <a:extLst>
                  <a:ext uri="{0D108BD9-81ED-4DB2-BD59-A6C34878D82A}">
                    <a16:rowId xmlns:a16="http://schemas.microsoft.com/office/drawing/2014/main" val="2779960880"/>
                  </a:ext>
                </a:extLst>
              </a:tr>
              <a:tr h="370840">
                <a:tc>
                  <a:txBody>
                    <a:bodyPr/>
                    <a:lstStyle/>
                    <a:p>
                      <a:r>
                        <a:rPr lang="en-IN" dirty="0"/>
                        <a:t>Lookup Time</a:t>
                      </a:r>
                    </a:p>
                  </a:txBody>
                  <a:tcPr/>
                </a:tc>
                <a:tc>
                  <a:txBody>
                    <a:bodyPr/>
                    <a:lstStyle/>
                    <a:p>
                      <a:r>
                        <a:rPr lang="en-IN" dirty="0"/>
                        <a:t>O(n)</a:t>
                      </a:r>
                    </a:p>
                  </a:txBody>
                  <a:tcPr/>
                </a:tc>
                <a:tc>
                  <a:txBody>
                    <a:bodyPr/>
                    <a:lstStyle/>
                    <a:p>
                      <a:r>
                        <a:rPr lang="en-IN" dirty="0"/>
                        <a:t>O(1) avg.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O(1) avg. case</a:t>
                      </a:r>
                    </a:p>
                  </a:txBody>
                  <a:tcPr/>
                </a:tc>
                <a:extLst>
                  <a:ext uri="{0D108BD9-81ED-4DB2-BD59-A6C34878D82A}">
                    <a16:rowId xmlns:a16="http://schemas.microsoft.com/office/drawing/2014/main" val="1353509465"/>
                  </a:ext>
                </a:extLst>
              </a:tr>
              <a:tr h="370840">
                <a:tc>
                  <a:txBody>
                    <a:bodyPr/>
                    <a:lstStyle/>
                    <a:p>
                      <a:r>
                        <a:rPr lang="en-IN" dirty="0"/>
                        <a:t>Insertion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O(1) amortized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O(1) avg.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O(1) avg. case</a:t>
                      </a:r>
                    </a:p>
                  </a:txBody>
                  <a:tcPr/>
                </a:tc>
                <a:extLst>
                  <a:ext uri="{0D108BD9-81ED-4DB2-BD59-A6C34878D82A}">
                    <a16:rowId xmlns:a16="http://schemas.microsoft.com/office/drawing/2014/main" val="4206119701"/>
                  </a:ext>
                </a:extLst>
              </a:tr>
              <a:tr h="370840">
                <a:tc>
                  <a:txBody>
                    <a:bodyPr/>
                    <a:lstStyle/>
                    <a:p>
                      <a:r>
                        <a:rPr lang="en-IN" dirty="0"/>
                        <a:t>Deletion Time</a:t>
                      </a:r>
                    </a:p>
                  </a:txBody>
                  <a:tcPr/>
                </a:tc>
                <a:tc>
                  <a:txBody>
                    <a:bodyPr/>
                    <a:lstStyle/>
                    <a:p>
                      <a:r>
                        <a:rPr lang="en-IN" dirty="0"/>
                        <a:t>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O(1) avg. case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O(1) avg. case</a:t>
                      </a:r>
                    </a:p>
                  </a:txBody>
                  <a:tcPr/>
                </a:tc>
                <a:extLst>
                  <a:ext uri="{0D108BD9-81ED-4DB2-BD59-A6C34878D82A}">
                    <a16:rowId xmlns:a16="http://schemas.microsoft.com/office/drawing/2014/main" val="475316093"/>
                  </a:ext>
                </a:extLst>
              </a:tr>
              <a:tr h="370840">
                <a:tc>
                  <a:txBody>
                    <a:bodyPr/>
                    <a:lstStyle/>
                    <a:p>
                      <a:r>
                        <a:rPr lang="en-IN" dirty="0"/>
                        <a:t>Index Access</a:t>
                      </a:r>
                    </a:p>
                  </a:txBody>
                  <a:tcPr/>
                </a:tc>
                <a:tc>
                  <a:txBody>
                    <a:bodyPr/>
                    <a:lstStyle/>
                    <a:p>
                      <a:r>
                        <a:rPr lang="en-IN" dirty="0"/>
                        <a:t>O(1)</a:t>
                      </a:r>
                    </a:p>
                  </a:txBody>
                  <a:tcPr/>
                </a:tc>
                <a:tc>
                  <a:txBody>
                    <a:bodyPr/>
                    <a:lstStyle/>
                    <a:p>
                      <a:r>
                        <a:rPr lang="en-IN" dirty="0"/>
                        <a:t>Not supported</a:t>
                      </a:r>
                    </a:p>
                  </a:txBody>
                  <a:tcPr/>
                </a:tc>
                <a:tc>
                  <a:txBody>
                    <a:bodyPr/>
                    <a:lstStyle/>
                    <a:p>
                      <a:r>
                        <a:rPr lang="en-IN" dirty="0"/>
                        <a:t>Not supported</a:t>
                      </a:r>
                    </a:p>
                  </a:txBody>
                  <a:tcPr/>
                </a:tc>
                <a:extLst>
                  <a:ext uri="{0D108BD9-81ED-4DB2-BD59-A6C34878D82A}">
                    <a16:rowId xmlns:a16="http://schemas.microsoft.com/office/drawing/2014/main" val="3412191834"/>
                  </a:ext>
                </a:extLst>
              </a:tr>
              <a:tr h="370840">
                <a:tc>
                  <a:txBody>
                    <a:bodyPr/>
                    <a:lstStyle/>
                    <a:p>
                      <a:r>
                        <a:rPr lang="en-IN" dirty="0"/>
                        <a:t>Memory Usage</a:t>
                      </a:r>
                    </a:p>
                  </a:txBody>
                  <a:tcPr/>
                </a:tc>
                <a:tc>
                  <a:txBody>
                    <a:bodyPr/>
                    <a:lstStyle/>
                    <a:p>
                      <a:r>
                        <a:rPr lang="en-IN" dirty="0"/>
                        <a:t>Low</a:t>
                      </a:r>
                    </a:p>
                  </a:txBody>
                  <a:tcPr/>
                </a:tc>
                <a:tc>
                  <a:txBody>
                    <a:bodyPr/>
                    <a:lstStyle/>
                    <a:p>
                      <a:r>
                        <a:rPr lang="en-IN" dirty="0"/>
                        <a:t>Higher than list.</a:t>
                      </a:r>
                    </a:p>
                  </a:txBody>
                  <a:tcPr/>
                </a:tc>
                <a:tc>
                  <a:txBody>
                    <a:bodyPr/>
                    <a:lstStyle/>
                    <a:p>
                      <a:r>
                        <a:rPr lang="en-IN" dirty="0"/>
                        <a:t>Similar to set.</a:t>
                      </a:r>
                    </a:p>
                  </a:txBody>
                  <a:tcPr/>
                </a:tc>
                <a:extLst>
                  <a:ext uri="{0D108BD9-81ED-4DB2-BD59-A6C34878D82A}">
                    <a16:rowId xmlns:a16="http://schemas.microsoft.com/office/drawing/2014/main" val="968125320"/>
                  </a:ext>
                </a:extLst>
              </a:tr>
              <a:tr h="370840">
                <a:tc>
                  <a:txBody>
                    <a:bodyPr/>
                    <a:lstStyle/>
                    <a:p>
                      <a:r>
                        <a:rPr lang="en-IN" dirty="0"/>
                        <a:t>Use case</a:t>
                      </a:r>
                    </a:p>
                  </a:txBody>
                  <a:tcPr/>
                </a:tc>
                <a:tc>
                  <a:txBody>
                    <a:bodyPr/>
                    <a:lstStyle/>
                    <a:p>
                      <a:r>
                        <a:rPr lang="en-IN" dirty="0"/>
                        <a:t>Ordered collection, indexing.</a:t>
                      </a:r>
                    </a:p>
                  </a:txBody>
                  <a:tcPr/>
                </a:tc>
                <a:tc>
                  <a:txBody>
                    <a:bodyPr/>
                    <a:lstStyle/>
                    <a:p>
                      <a:r>
                        <a:rPr lang="en-IN" dirty="0"/>
                        <a:t>Unique elements, fast check on membership.</a:t>
                      </a:r>
                    </a:p>
                  </a:txBody>
                  <a:tcPr/>
                </a:tc>
                <a:tc>
                  <a:txBody>
                    <a:bodyPr/>
                    <a:lstStyle/>
                    <a:p>
                      <a:r>
                        <a:rPr lang="en-IN" dirty="0"/>
                        <a:t>Key-value mapping, fast lookup by keys.</a:t>
                      </a:r>
                    </a:p>
                  </a:txBody>
                  <a:tcPr/>
                </a:tc>
                <a:extLst>
                  <a:ext uri="{0D108BD9-81ED-4DB2-BD59-A6C34878D82A}">
                    <a16:rowId xmlns:a16="http://schemas.microsoft.com/office/drawing/2014/main" val="3265887661"/>
                  </a:ext>
                </a:extLst>
              </a:tr>
            </a:tbl>
          </a:graphicData>
        </a:graphic>
      </p:graphicFrame>
    </p:spTree>
    <p:extLst>
      <p:ext uri="{BB962C8B-B14F-4D97-AF65-F5344CB8AC3E}">
        <p14:creationId xmlns:p14="http://schemas.microsoft.com/office/powerpoint/2010/main" val="3272835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A208-7C09-1D2F-94B9-AA092777D293}"/>
              </a:ext>
            </a:extLst>
          </p:cNvPr>
          <p:cNvSpPr>
            <a:spLocks noGrp="1"/>
          </p:cNvSpPr>
          <p:nvPr>
            <p:ph type="title"/>
          </p:nvPr>
        </p:nvSpPr>
        <p:spPr/>
        <p:txBody>
          <a:bodyPr/>
          <a:lstStyle/>
          <a:p>
            <a:r>
              <a:rPr lang="en-IN" b="1" dirty="0"/>
              <a:t>Understanding Space Complexity</a:t>
            </a:r>
          </a:p>
        </p:txBody>
      </p:sp>
      <p:graphicFrame>
        <p:nvGraphicFramePr>
          <p:cNvPr id="5" name="Content Placeholder 4">
            <a:extLst>
              <a:ext uri="{FF2B5EF4-FFF2-40B4-BE49-F238E27FC236}">
                <a16:creationId xmlns:a16="http://schemas.microsoft.com/office/drawing/2014/main" id="{1ED8B99B-913A-74B8-5FD5-FD1D02B0E0B5}"/>
              </a:ext>
            </a:extLst>
          </p:cNvPr>
          <p:cNvGraphicFramePr>
            <a:graphicFrameLocks noGrp="1"/>
          </p:cNvGraphicFramePr>
          <p:nvPr>
            <p:ph sz="half" idx="1"/>
            <p:extLst>
              <p:ext uri="{D42A27DB-BD31-4B8C-83A1-F6EECF244321}">
                <p14:modId xmlns:p14="http://schemas.microsoft.com/office/powerpoint/2010/main" val="1453046024"/>
              </p:ext>
            </p:extLst>
          </p:nvPr>
        </p:nvGraphicFramePr>
        <p:xfrm>
          <a:off x="1103312" y="2060575"/>
          <a:ext cx="5352351" cy="3571240"/>
        </p:xfrm>
        <a:graphic>
          <a:graphicData uri="http://schemas.openxmlformats.org/drawingml/2006/table">
            <a:tbl>
              <a:tblPr firstRow="1" bandRow="1">
                <a:tableStyleId>{5C22544A-7EE6-4342-B048-85BDC9FD1C3A}</a:tableStyleId>
              </a:tblPr>
              <a:tblGrid>
                <a:gridCol w="1339847">
                  <a:extLst>
                    <a:ext uri="{9D8B030D-6E8A-4147-A177-3AD203B41FA5}">
                      <a16:colId xmlns:a16="http://schemas.microsoft.com/office/drawing/2014/main" val="3831303153"/>
                    </a:ext>
                  </a:extLst>
                </a:gridCol>
                <a:gridCol w="1336328">
                  <a:extLst>
                    <a:ext uri="{9D8B030D-6E8A-4147-A177-3AD203B41FA5}">
                      <a16:colId xmlns:a16="http://schemas.microsoft.com/office/drawing/2014/main" val="2105992529"/>
                    </a:ext>
                  </a:extLst>
                </a:gridCol>
                <a:gridCol w="1338088">
                  <a:extLst>
                    <a:ext uri="{9D8B030D-6E8A-4147-A177-3AD203B41FA5}">
                      <a16:colId xmlns:a16="http://schemas.microsoft.com/office/drawing/2014/main" val="4116550093"/>
                    </a:ext>
                  </a:extLst>
                </a:gridCol>
                <a:gridCol w="1338088">
                  <a:extLst>
                    <a:ext uri="{9D8B030D-6E8A-4147-A177-3AD203B41FA5}">
                      <a16:colId xmlns:a16="http://schemas.microsoft.com/office/drawing/2014/main" val="3944382707"/>
                    </a:ext>
                  </a:extLst>
                </a:gridCol>
              </a:tblGrid>
              <a:tr h="370840">
                <a:tc>
                  <a:txBody>
                    <a:bodyPr/>
                    <a:lstStyle/>
                    <a:p>
                      <a:r>
                        <a:rPr lang="en-IN" dirty="0"/>
                        <a:t>Type</a:t>
                      </a:r>
                    </a:p>
                  </a:txBody>
                  <a:tcPr/>
                </a:tc>
                <a:tc>
                  <a:txBody>
                    <a:bodyPr/>
                    <a:lstStyle/>
                    <a:p>
                      <a:r>
                        <a:rPr lang="en-IN" dirty="0"/>
                        <a:t>Time</a:t>
                      </a:r>
                    </a:p>
                  </a:txBody>
                  <a:tcPr/>
                </a:tc>
                <a:tc>
                  <a:txBody>
                    <a:bodyPr/>
                    <a:lstStyle/>
                    <a:p>
                      <a:r>
                        <a:rPr lang="en-IN" dirty="0"/>
                        <a:t>Space</a:t>
                      </a:r>
                    </a:p>
                  </a:txBody>
                  <a:tcPr/>
                </a:tc>
                <a:tc>
                  <a:txBody>
                    <a:bodyPr/>
                    <a:lstStyle/>
                    <a:p>
                      <a:r>
                        <a:rPr lang="en-IN" dirty="0"/>
                        <a:t>Use Case</a:t>
                      </a:r>
                    </a:p>
                  </a:txBody>
                  <a:tcPr/>
                </a:tc>
                <a:extLst>
                  <a:ext uri="{0D108BD9-81ED-4DB2-BD59-A6C34878D82A}">
                    <a16:rowId xmlns:a16="http://schemas.microsoft.com/office/drawing/2014/main" val="3508042207"/>
                  </a:ext>
                </a:extLst>
              </a:tr>
              <a:tr h="370840">
                <a:tc>
                  <a:txBody>
                    <a:bodyPr/>
                    <a:lstStyle/>
                    <a:p>
                      <a:r>
                        <a:rPr lang="en-IN" dirty="0"/>
                        <a:t>Recursion</a:t>
                      </a:r>
                    </a:p>
                  </a:txBody>
                  <a:tcPr/>
                </a:tc>
                <a:tc>
                  <a:txBody>
                    <a:bodyPr/>
                    <a:lstStyle/>
                    <a:p>
                      <a:r>
                        <a:rPr lang="en-IN" dirty="0"/>
                        <a:t>Often slow (function call overhead)</a:t>
                      </a:r>
                    </a:p>
                  </a:txBody>
                  <a:tcPr/>
                </a:tc>
                <a:tc>
                  <a:txBody>
                    <a:bodyPr/>
                    <a:lstStyle/>
                    <a:p>
                      <a:r>
                        <a:rPr lang="en-IN" dirty="0"/>
                        <a:t>Higher (stack growth)</a:t>
                      </a:r>
                    </a:p>
                  </a:txBody>
                  <a:tcPr/>
                </a:tc>
                <a:tc>
                  <a:txBody>
                    <a:bodyPr/>
                    <a:lstStyle/>
                    <a:p>
                      <a:r>
                        <a:rPr lang="en-IN" dirty="0"/>
                        <a:t>Tree traversals, divide and conquer</a:t>
                      </a:r>
                    </a:p>
                  </a:txBody>
                  <a:tcPr/>
                </a:tc>
                <a:extLst>
                  <a:ext uri="{0D108BD9-81ED-4DB2-BD59-A6C34878D82A}">
                    <a16:rowId xmlns:a16="http://schemas.microsoft.com/office/drawing/2014/main" val="1598316342"/>
                  </a:ext>
                </a:extLst>
              </a:tr>
              <a:tr h="370840">
                <a:tc>
                  <a:txBody>
                    <a:bodyPr/>
                    <a:lstStyle/>
                    <a:p>
                      <a:r>
                        <a:rPr lang="en-IN" dirty="0"/>
                        <a:t>Iteration</a:t>
                      </a:r>
                    </a:p>
                  </a:txBody>
                  <a:tcPr/>
                </a:tc>
                <a:tc>
                  <a:txBody>
                    <a:bodyPr/>
                    <a:lstStyle/>
                    <a:p>
                      <a:r>
                        <a:rPr lang="en-IN" dirty="0"/>
                        <a:t>Faster (no function call)</a:t>
                      </a:r>
                    </a:p>
                  </a:txBody>
                  <a:tcPr/>
                </a:tc>
                <a:tc>
                  <a:txBody>
                    <a:bodyPr/>
                    <a:lstStyle/>
                    <a:p>
                      <a:r>
                        <a:rPr lang="en-IN" dirty="0"/>
                        <a:t>Lower (fixed memory)</a:t>
                      </a:r>
                    </a:p>
                  </a:txBody>
                  <a:tcPr/>
                </a:tc>
                <a:tc>
                  <a:txBody>
                    <a:bodyPr/>
                    <a:lstStyle/>
                    <a:p>
                      <a:r>
                        <a:rPr lang="en-IN" dirty="0"/>
                        <a:t>Large datasets, memory constraint systems.</a:t>
                      </a:r>
                    </a:p>
                  </a:txBody>
                  <a:tcPr/>
                </a:tc>
                <a:extLst>
                  <a:ext uri="{0D108BD9-81ED-4DB2-BD59-A6C34878D82A}">
                    <a16:rowId xmlns:a16="http://schemas.microsoft.com/office/drawing/2014/main" val="311132021"/>
                  </a:ext>
                </a:extLst>
              </a:tr>
            </a:tbl>
          </a:graphicData>
        </a:graphic>
      </p:graphicFrame>
      <p:sp>
        <p:nvSpPr>
          <p:cNvPr id="4" name="Content Placeholder 3">
            <a:extLst>
              <a:ext uri="{FF2B5EF4-FFF2-40B4-BE49-F238E27FC236}">
                <a16:creationId xmlns:a16="http://schemas.microsoft.com/office/drawing/2014/main" id="{4AFCF5E1-4636-6247-3077-C240526D79FB}"/>
              </a:ext>
            </a:extLst>
          </p:cNvPr>
          <p:cNvSpPr>
            <a:spLocks noGrp="1"/>
          </p:cNvSpPr>
          <p:nvPr>
            <p:ph sz="half" idx="2"/>
          </p:nvPr>
        </p:nvSpPr>
        <p:spPr>
          <a:xfrm>
            <a:off x="6715197" y="2056092"/>
            <a:ext cx="4396341" cy="4200245"/>
          </a:xfrm>
        </p:spPr>
        <p:txBody>
          <a:bodyPr>
            <a:normAutofit fontScale="92500" lnSpcReduction="10000"/>
          </a:bodyPr>
          <a:lstStyle/>
          <a:p>
            <a:r>
              <a:rPr lang="en-IN" dirty="0"/>
              <a:t>Example: Factorials</a:t>
            </a:r>
          </a:p>
          <a:p>
            <a:pPr marL="0" indent="0">
              <a:buNone/>
            </a:pPr>
            <a:r>
              <a:rPr lang="en-IN" dirty="0"/>
              <a:t># Recursive (O(n) space)  </a:t>
            </a:r>
          </a:p>
          <a:p>
            <a:pPr marL="0" indent="0">
              <a:buNone/>
            </a:pPr>
            <a:r>
              <a:rPr lang="en-IN" dirty="0"/>
              <a:t>def factorial(n):  </a:t>
            </a:r>
          </a:p>
          <a:p>
            <a:pPr marL="0" indent="0">
              <a:buNone/>
            </a:pPr>
            <a:r>
              <a:rPr lang="en-IN" dirty="0"/>
              <a:t>    return 1 if n &lt;= 1 else n * factorial(n-1)  </a:t>
            </a:r>
          </a:p>
          <a:p>
            <a:pPr marL="0" indent="0">
              <a:buNone/>
            </a:pPr>
            <a:endParaRPr lang="en-IN" dirty="0"/>
          </a:p>
          <a:p>
            <a:pPr marL="0" indent="0">
              <a:buNone/>
            </a:pPr>
            <a:r>
              <a:rPr lang="en-IN" dirty="0"/>
              <a:t># Iterative (O(1) space)  </a:t>
            </a:r>
          </a:p>
          <a:p>
            <a:pPr marL="0" indent="0">
              <a:buNone/>
            </a:pPr>
            <a:r>
              <a:rPr lang="en-IN" dirty="0"/>
              <a:t>def factorial(n):  </a:t>
            </a:r>
          </a:p>
          <a:p>
            <a:pPr marL="0" indent="0">
              <a:buNone/>
            </a:pPr>
            <a:r>
              <a:rPr lang="en-IN" dirty="0"/>
              <a:t>    result = 1  </a:t>
            </a:r>
          </a:p>
          <a:p>
            <a:pPr marL="0" indent="0">
              <a:buNone/>
            </a:pPr>
            <a:r>
              <a:rPr lang="en-IN" dirty="0"/>
              <a:t>    for i in range(1, n+1):  </a:t>
            </a:r>
          </a:p>
          <a:p>
            <a:pPr marL="0" indent="0">
              <a:buNone/>
            </a:pPr>
            <a:r>
              <a:rPr lang="en-IN" dirty="0"/>
              <a:t>        result *= i  </a:t>
            </a:r>
          </a:p>
          <a:p>
            <a:pPr marL="0" indent="0">
              <a:buNone/>
            </a:pPr>
            <a:r>
              <a:rPr lang="en-IN" dirty="0"/>
              <a:t>    return result </a:t>
            </a:r>
          </a:p>
        </p:txBody>
      </p:sp>
    </p:spTree>
    <p:extLst>
      <p:ext uri="{BB962C8B-B14F-4D97-AF65-F5344CB8AC3E}">
        <p14:creationId xmlns:p14="http://schemas.microsoft.com/office/powerpoint/2010/main" val="795298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A027-C27D-0CD5-ADC0-FE9FD956D4E2}"/>
              </a:ext>
            </a:extLst>
          </p:cNvPr>
          <p:cNvSpPr>
            <a:spLocks noGrp="1"/>
          </p:cNvSpPr>
          <p:nvPr>
            <p:ph type="title"/>
          </p:nvPr>
        </p:nvSpPr>
        <p:spPr/>
        <p:txBody>
          <a:bodyPr/>
          <a:lstStyle/>
          <a:p>
            <a:r>
              <a:rPr lang="en-IN" b="1" dirty="0"/>
              <a:t>Generators for Memory Efficiency</a:t>
            </a:r>
          </a:p>
        </p:txBody>
      </p:sp>
      <p:sp>
        <p:nvSpPr>
          <p:cNvPr id="3" name="Content Placeholder 2">
            <a:extLst>
              <a:ext uri="{FF2B5EF4-FFF2-40B4-BE49-F238E27FC236}">
                <a16:creationId xmlns:a16="http://schemas.microsoft.com/office/drawing/2014/main" id="{8D2D4DD1-F752-AA12-CF5A-86BD30CB64A7}"/>
              </a:ext>
            </a:extLst>
          </p:cNvPr>
          <p:cNvSpPr>
            <a:spLocks noGrp="1"/>
          </p:cNvSpPr>
          <p:nvPr>
            <p:ph idx="1"/>
          </p:nvPr>
        </p:nvSpPr>
        <p:spPr/>
        <p:txBody>
          <a:bodyPr/>
          <a:lstStyle/>
          <a:p>
            <a:r>
              <a:rPr lang="en-IN" dirty="0"/>
              <a:t>Generators: They are special kind of iterators in Python that allow the values to be produced slowly (one at a time) instead of returning all the values at one time. </a:t>
            </a:r>
          </a:p>
          <a:p>
            <a:r>
              <a:rPr lang="en-IN" dirty="0"/>
              <a:t>yield: The yield keyword helps to create these generators. It is particularly useful in handling very large datasets. It will allow the iteration without storing the entire big chunk of sequence in the memory.</a:t>
            </a:r>
          </a:p>
          <a:p>
            <a:r>
              <a:rPr lang="en-IN" dirty="0"/>
              <a:t>```</a:t>
            </a:r>
            <a:br>
              <a:rPr lang="en-IN" dirty="0"/>
            </a:br>
            <a:r>
              <a:rPr lang="en-IN" dirty="0"/>
              <a:t>def </a:t>
            </a:r>
            <a:r>
              <a:rPr lang="en-IN" dirty="0" err="1"/>
              <a:t>generate_numbers</a:t>
            </a:r>
            <a:r>
              <a:rPr lang="en-IN" dirty="0"/>
              <a:t>(n):</a:t>
            </a:r>
            <a:br>
              <a:rPr lang="en-IN" dirty="0"/>
            </a:br>
            <a:r>
              <a:rPr lang="en-IN" dirty="0"/>
              <a:t>		for i in range(n):</a:t>
            </a:r>
            <a:br>
              <a:rPr lang="en-IN" dirty="0"/>
            </a:br>
            <a:r>
              <a:rPr lang="en-IN" dirty="0"/>
              <a:t>			yield I</a:t>
            </a:r>
            <a:br>
              <a:rPr lang="en-IN" dirty="0"/>
            </a:br>
            <a:r>
              <a:rPr lang="en-IN" dirty="0"/>
              <a:t>```</a:t>
            </a:r>
          </a:p>
        </p:txBody>
      </p:sp>
    </p:spTree>
    <p:extLst>
      <p:ext uri="{BB962C8B-B14F-4D97-AF65-F5344CB8AC3E}">
        <p14:creationId xmlns:p14="http://schemas.microsoft.com/office/powerpoint/2010/main" val="4139598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ED4D-38B0-DB01-F79A-D4BB8185FFEA}"/>
              </a:ext>
            </a:extLst>
          </p:cNvPr>
          <p:cNvSpPr>
            <a:spLocks noGrp="1"/>
          </p:cNvSpPr>
          <p:nvPr>
            <p:ph type="title"/>
          </p:nvPr>
        </p:nvSpPr>
        <p:spPr/>
        <p:txBody>
          <a:bodyPr/>
          <a:lstStyle/>
          <a:p>
            <a:r>
              <a:rPr lang="en-IN" b="1" dirty="0"/>
              <a:t>Exercises</a:t>
            </a:r>
          </a:p>
        </p:txBody>
      </p:sp>
      <p:sp>
        <p:nvSpPr>
          <p:cNvPr id="3" name="Content Placeholder 2">
            <a:extLst>
              <a:ext uri="{FF2B5EF4-FFF2-40B4-BE49-F238E27FC236}">
                <a16:creationId xmlns:a16="http://schemas.microsoft.com/office/drawing/2014/main" id="{F05024EB-9AC3-8E22-575F-E1AD289F9FA9}"/>
              </a:ext>
            </a:extLst>
          </p:cNvPr>
          <p:cNvSpPr>
            <a:spLocks noGrp="1"/>
          </p:cNvSpPr>
          <p:nvPr>
            <p:ph idx="1"/>
          </p:nvPr>
        </p:nvSpPr>
        <p:spPr/>
        <p:txBody>
          <a:bodyPr/>
          <a:lstStyle/>
          <a:p>
            <a:r>
              <a:rPr lang="en-US" dirty="0"/>
              <a:t>What is the time complexity of binary search?</a:t>
            </a:r>
          </a:p>
          <a:p>
            <a:r>
              <a:rPr lang="en-US" dirty="0"/>
              <a:t>Which data structure offers the fastest lookup time?</a:t>
            </a:r>
          </a:p>
          <a:p>
            <a:r>
              <a:rPr lang="en-US" dirty="0"/>
              <a:t>Try to build a stopwatch application within Colab with start, stop, and reset functionalities. Use time module to track time. Use class-based methodology to implement the function. </a:t>
            </a:r>
          </a:p>
          <a:p>
            <a:r>
              <a:rPr lang="en-US" dirty="0"/>
              <a:t>Measure time taken to sort n-element list: n= 10, 50, 100, 500, 1000.</a:t>
            </a:r>
          </a:p>
          <a:p>
            <a:r>
              <a:rPr lang="en-US" dirty="0"/>
              <a:t>Implement a person class and a subclass student. Use the attributes and methods of your choice! (show creativity)</a:t>
            </a:r>
          </a:p>
          <a:p>
            <a:r>
              <a:rPr lang="en-US" dirty="0"/>
              <a:t>What are the different performance metrics of list vs set operations?</a:t>
            </a:r>
            <a:endParaRPr lang="en-IN" dirty="0"/>
          </a:p>
        </p:txBody>
      </p:sp>
    </p:spTree>
    <p:extLst>
      <p:ext uri="{BB962C8B-B14F-4D97-AF65-F5344CB8AC3E}">
        <p14:creationId xmlns:p14="http://schemas.microsoft.com/office/powerpoint/2010/main" val="130713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0DEFE-7840-0FCB-005E-57D71D58561D}"/>
              </a:ext>
            </a:extLst>
          </p:cNvPr>
          <p:cNvSpPr>
            <a:spLocks noGrp="1"/>
          </p:cNvSpPr>
          <p:nvPr>
            <p:ph type="title"/>
          </p:nvPr>
        </p:nvSpPr>
        <p:spPr>
          <a:xfrm>
            <a:off x="646111" y="452718"/>
            <a:ext cx="9404723" cy="1400530"/>
          </a:xfrm>
        </p:spPr>
        <p:txBody>
          <a:bodyPr/>
          <a:lstStyle/>
          <a:p>
            <a:r>
              <a:rPr lang="en-IN" b="1" dirty="0"/>
              <a:t>Lecture Overview</a:t>
            </a:r>
          </a:p>
        </p:txBody>
      </p:sp>
      <p:sp>
        <p:nvSpPr>
          <p:cNvPr id="5" name="Content Placeholder 2">
            <a:extLst>
              <a:ext uri="{FF2B5EF4-FFF2-40B4-BE49-F238E27FC236}">
                <a16:creationId xmlns:a16="http://schemas.microsoft.com/office/drawing/2014/main" id="{62732693-E83E-B68A-0B04-ADB0F91934AF}"/>
              </a:ext>
            </a:extLst>
          </p:cNvPr>
          <p:cNvSpPr>
            <a:spLocks noGrp="1"/>
          </p:cNvSpPr>
          <p:nvPr>
            <p:ph idx="1"/>
          </p:nvPr>
        </p:nvSpPr>
        <p:spPr>
          <a:xfrm>
            <a:off x="1103312" y="2052918"/>
            <a:ext cx="8946541" cy="4195481"/>
          </a:xfrm>
        </p:spPr>
        <p:txBody>
          <a:bodyPr/>
          <a:lstStyle/>
          <a:p>
            <a:r>
              <a:rPr lang="en-IN" dirty="0"/>
              <a:t>Classes</a:t>
            </a:r>
          </a:p>
          <a:p>
            <a:r>
              <a:rPr lang="en-IN" dirty="0"/>
              <a:t>Objects</a:t>
            </a:r>
          </a:p>
          <a:p>
            <a:r>
              <a:rPr lang="en-IN" dirty="0"/>
              <a:t>Timing the Code</a:t>
            </a:r>
          </a:p>
          <a:p>
            <a:r>
              <a:rPr lang="en-IN" dirty="0"/>
              <a:t>Why Efficiency Matters?</a:t>
            </a:r>
          </a:p>
          <a:p>
            <a:r>
              <a:rPr lang="en-IN" dirty="0"/>
              <a:t>Introduction to Algorithms</a:t>
            </a:r>
          </a:p>
          <a:p>
            <a:r>
              <a:rPr lang="en-IN" dirty="0"/>
              <a:t>Few Implementation Examples in Python</a:t>
            </a:r>
          </a:p>
        </p:txBody>
      </p:sp>
    </p:spTree>
    <p:extLst>
      <p:ext uri="{BB962C8B-B14F-4D97-AF65-F5344CB8AC3E}">
        <p14:creationId xmlns:p14="http://schemas.microsoft.com/office/powerpoint/2010/main" val="162813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B6DF-B5F2-CF80-62BF-730437591E9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597F5564-44A1-6838-3F28-3202CF814224}"/>
              </a:ext>
            </a:extLst>
          </p:cNvPr>
          <p:cNvSpPr>
            <a:spLocks noGrp="1"/>
          </p:cNvSpPr>
          <p:nvPr>
            <p:ph idx="1"/>
          </p:nvPr>
        </p:nvSpPr>
        <p:spPr/>
        <p:txBody>
          <a:bodyPr/>
          <a:lstStyle/>
          <a:p>
            <a:r>
              <a:rPr lang="en-IN" dirty="0"/>
              <a:t>Big O Cheat Sheet - </a:t>
            </a:r>
            <a:r>
              <a:rPr lang="en-IN" dirty="0">
                <a:hlinkClick r:id="rId2"/>
              </a:rPr>
              <a:t>https://www.bigocheatsheet.com/</a:t>
            </a:r>
            <a:endParaRPr lang="en-IN" dirty="0"/>
          </a:p>
          <a:p>
            <a:endParaRPr lang="en-IN" dirty="0"/>
          </a:p>
        </p:txBody>
      </p:sp>
    </p:spTree>
    <p:extLst>
      <p:ext uri="{BB962C8B-B14F-4D97-AF65-F5344CB8AC3E}">
        <p14:creationId xmlns:p14="http://schemas.microsoft.com/office/powerpoint/2010/main" val="341740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9E30-C09E-32CE-10F6-361C670AFC44}"/>
              </a:ext>
            </a:extLst>
          </p:cNvPr>
          <p:cNvSpPr>
            <a:spLocks noGrp="1"/>
          </p:cNvSpPr>
          <p:nvPr>
            <p:ph type="title"/>
          </p:nvPr>
        </p:nvSpPr>
        <p:spPr/>
        <p:txBody>
          <a:bodyPr/>
          <a:lstStyle/>
          <a:p>
            <a:r>
              <a:rPr lang="en-IN" b="1" dirty="0"/>
              <a:t>Introduction to Object Oriented Programming (OOPs)</a:t>
            </a:r>
          </a:p>
        </p:txBody>
      </p:sp>
      <p:sp>
        <p:nvSpPr>
          <p:cNvPr id="3" name="Content Placeholder 2">
            <a:extLst>
              <a:ext uri="{FF2B5EF4-FFF2-40B4-BE49-F238E27FC236}">
                <a16:creationId xmlns:a16="http://schemas.microsoft.com/office/drawing/2014/main" id="{8A3CC898-B8A2-6611-B929-CCFB6E4EC25B}"/>
              </a:ext>
            </a:extLst>
          </p:cNvPr>
          <p:cNvSpPr>
            <a:spLocks noGrp="1"/>
          </p:cNvSpPr>
          <p:nvPr>
            <p:ph idx="1"/>
          </p:nvPr>
        </p:nvSpPr>
        <p:spPr/>
        <p:txBody>
          <a:bodyPr/>
          <a:lstStyle/>
          <a:p>
            <a:r>
              <a:rPr lang="en-IN" dirty="0"/>
              <a:t>Refers to syntax or group of languages that uses objects in programming. </a:t>
            </a:r>
          </a:p>
          <a:p>
            <a:r>
              <a:rPr lang="en-IN" dirty="0"/>
              <a:t>Aim: Binds together the data and the functions that operate on them, making sure no other part of the code can access the data except the function. </a:t>
            </a:r>
          </a:p>
          <a:p>
            <a:r>
              <a:rPr lang="en-IN" dirty="0"/>
              <a:t>Pros: Modularity, Scalability, Reusability</a:t>
            </a:r>
          </a:p>
          <a:p>
            <a:r>
              <a:rPr lang="en-IN" dirty="0"/>
              <a:t>Example: A house blueprint can be thought as a class through which many different houses can be built (objects). Each house will have some common features like (rooms, kitchen, etc) but some houses might have special functionalities (automatic doors, voice-enabled lighting system). Different houses can be built from one house blueprint with unique features and specific functions.</a:t>
            </a:r>
          </a:p>
        </p:txBody>
      </p:sp>
    </p:spTree>
    <p:extLst>
      <p:ext uri="{BB962C8B-B14F-4D97-AF65-F5344CB8AC3E}">
        <p14:creationId xmlns:p14="http://schemas.microsoft.com/office/powerpoint/2010/main" val="199150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959E-2AB2-52A4-0BAA-8DECEADDE354}"/>
              </a:ext>
            </a:extLst>
          </p:cNvPr>
          <p:cNvSpPr>
            <a:spLocks noGrp="1"/>
          </p:cNvSpPr>
          <p:nvPr>
            <p:ph type="title"/>
          </p:nvPr>
        </p:nvSpPr>
        <p:spPr/>
        <p:txBody>
          <a:bodyPr/>
          <a:lstStyle/>
          <a:p>
            <a:r>
              <a:rPr lang="en-IN" b="1" dirty="0"/>
              <a:t>Classes and Objects in Python</a:t>
            </a:r>
          </a:p>
        </p:txBody>
      </p:sp>
      <p:sp>
        <p:nvSpPr>
          <p:cNvPr id="3" name="Content Placeholder 2">
            <a:extLst>
              <a:ext uri="{FF2B5EF4-FFF2-40B4-BE49-F238E27FC236}">
                <a16:creationId xmlns:a16="http://schemas.microsoft.com/office/drawing/2014/main" id="{280C9359-8E81-867C-0EBE-C8EBD13191F9}"/>
              </a:ext>
            </a:extLst>
          </p:cNvPr>
          <p:cNvSpPr>
            <a:spLocks noGrp="1"/>
          </p:cNvSpPr>
          <p:nvPr>
            <p:ph sz="half" idx="1"/>
          </p:nvPr>
        </p:nvSpPr>
        <p:spPr/>
        <p:txBody>
          <a:bodyPr/>
          <a:lstStyle/>
          <a:p>
            <a:r>
              <a:rPr lang="en-IN" dirty="0"/>
              <a:t>Class is like a user-defined data type. It has members and functions. It is like a blueprint of an object.</a:t>
            </a:r>
          </a:p>
          <a:p>
            <a:r>
              <a:rPr lang="en-IN" dirty="0"/>
              <a:t>Object is a basic unit of OOP and represents real-life entities. </a:t>
            </a:r>
          </a:p>
          <a:p>
            <a:r>
              <a:rPr lang="en-IN" dirty="0"/>
              <a:t>Example: Shape is a class, while particular polygons like Rectangle, Circle, Triangle all can be classified as Shapes. Further, they might have attributes like perimeter, area, length, etc. depending on the shape.</a:t>
            </a:r>
          </a:p>
        </p:txBody>
      </p:sp>
      <p:pic>
        <p:nvPicPr>
          <p:cNvPr id="1026" name="Picture 2" descr="Object Oriented Design">
            <a:extLst>
              <a:ext uri="{FF2B5EF4-FFF2-40B4-BE49-F238E27FC236}">
                <a16:creationId xmlns:a16="http://schemas.microsoft.com/office/drawing/2014/main" id="{23E1E3D1-6002-667A-3A80-BD2D7483366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57056" y="2903538"/>
            <a:ext cx="439102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713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E30F-3C5D-55BA-F021-E8ED76385896}"/>
              </a:ext>
            </a:extLst>
          </p:cNvPr>
          <p:cNvSpPr>
            <a:spLocks noGrp="1"/>
          </p:cNvSpPr>
          <p:nvPr>
            <p:ph type="title"/>
          </p:nvPr>
        </p:nvSpPr>
        <p:spPr/>
        <p:txBody>
          <a:bodyPr/>
          <a:lstStyle/>
          <a:p>
            <a:r>
              <a:rPr lang="en-IN" b="1" dirty="0"/>
              <a:t>How to Define a Class?</a:t>
            </a:r>
          </a:p>
        </p:txBody>
      </p:sp>
      <p:sp>
        <p:nvSpPr>
          <p:cNvPr id="3" name="Content Placeholder 2">
            <a:extLst>
              <a:ext uri="{FF2B5EF4-FFF2-40B4-BE49-F238E27FC236}">
                <a16:creationId xmlns:a16="http://schemas.microsoft.com/office/drawing/2014/main" id="{73708D9B-6825-C313-7583-9C7013AD84D5}"/>
              </a:ext>
            </a:extLst>
          </p:cNvPr>
          <p:cNvSpPr>
            <a:spLocks noGrp="1"/>
          </p:cNvSpPr>
          <p:nvPr>
            <p:ph idx="1"/>
          </p:nvPr>
        </p:nvSpPr>
        <p:spPr/>
        <p:txBody>
          <a:bodyPr/>
          <a:lstStyle/>
          <a:p>
            <a:r>
              <a:rPr lang="en-IN" dirty="0"/>
              <a:t>We define a Class using the class keyword. </a:t>
            </a:r>
          </a:p>
          <a:p>
            <a:r>
              <a:rPr lang="en-IN" dirty="0"/>
              <a:t>We can further, create objects (instances) of a class.</a:t>
            </a:r>
          </a:p>
          <a:p>
            <a:r>
              <a:rPr lang="en-IN" dirty="0"/>
              <a:t>Example:</a:t>
            </a:r>
            <a:br>
              <a:rPr lang="en-IN" dirty="0"/>
            </a:br>
            <a:r>
              <a:rPr lang="en-IN" dirty="0"/>
              <a:t>```</a:t>
            </a:r>
            <a:br>
              <a:rPr lang="en-IN" dirty="0"/>
            </a:br>
            <a:r>
              <a:rPr lang="en-IN" dirty="0"/>
              <a:t>class Dog:</a:t>
            </a:r>
            <a:br>
              <a:rPr lang="en-IN" dirty="0"/>
            </a:br>
            <a:r>
              <a:rPr lang="en-IN" dirty="0"/>
              <a:t>		def __</a:t>
            </a:r>
            <a:r>
              <a:rPr lang="en-IN" dirty="0" err="1"/>
              <a:t>init</a:t>
            </a:r>
            <a:r>
              <a:rPr lang="en-IN" dirty="0"/>
              <a:t>__(self, name):</a:t>
            </a:r>
            <a:br>
              <a:rPr lang="en-IN" dirty="0"/>
            </a:br>
            <a:r>
              <a:rPr lang="en-IN" dirty="0"/>
              <a:t>			self.name = name</a:t>
            </a:r>
            <a:br>
              <a:rPr lang="en-IN" dirty="0"/>
            </a:br>
            <a:r>
              <a:rPr lang="en-IN" dirty="0"/>
              <a:t>		def bark(self)</a:t>
            </a:r>
            <a:br>
              <a:rPr lang="en-IN" dirty="0"/>
            </a:br>
            <a:r>
              <a:rPr lang="en-IN" dirty="0"/>
              <a:t>			print(f”{self.name} says Woof!”)</a:t>
            </a:r>
            <a:br>
              <a:rPr lang="en-IN" dirty="0"/>
            </a:br>
            <a:r>
              <a:rPr lang="en-IN" dirty="0" err="1"/>
              <a:t>my_dog</a:t>
            </a:r>
            <a:r>
              <a:rPr lang="en-IN" dirty="0"/>
              <a:t> = Dog(“Rocky”)</a:t>
            </a:r>
            <a:br>
              <a:rPr lang="en-IN" dirty="0"/>
            </a:br>
            <a:r>
              <a:rPr lang="en-IN" dirty="0" err="1"/>
              <a:t>my_dog.bark</a:t>
            </a:r>
            <a:r>
              <a:rPr lang="en-IN" dirty="0"/>
              <a:t>()</a:t>
            </a:r>
            <a:br>
              <a:rPr lang="en-IN" dirty="0"/>
            </a:br>
            <a:r>
              <a:rPr lang="en-IN" dirty="0"/>
              <a:t>```</a:t>
            </a:r>
          </a:p>
        </p:txBody>
      </p:sp>
    </p:spTree>
    <p:extLst>
      <p:ext uri="{BB962C8B-B14F-4D97-AF65-F5344CB8AC3E}">
        <p14:creationId xmlns:p14="http://schemas.microsoft.com/office/powerpoint/2010/main" val="325752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4FEB-77E3-BE47-99F4-92DD69D21077}"/>
              </a:ext>
            </a:extLst>
          </p:cNvPr>
          <p:cNvSpPr>
            <a:spLocks noGrp="1"/>
          </p:cNvSpPr>
          <p:nvPr>
            <p:ph type="title"/>
          </p:nvPr>
        </p:nvSpPr>
        <p:spPr/>
        <p:txBody>
          <a:bodyPr/>
          <a:lstStyle/>
          <a:p>
            <a:r>
              <a:rPr lang="en-IN" b="1" dirty="0"/>
              <a:t>__</a:t>
            </a:r>
            <a:r>
              <a:rPr lang="en-IN" b="1" dirty="0" err="1"/>
              <a:t>init</a:t>
            </a:r>
            <a:r>
              <a:rPr lang="en-IN" b="1" dirty="0"/>
              <a:t>__ Method and self Keyword</a:t>
            </a:r>
            <a:endParaRPr lang="en-IN" dirty="0"/>
          </a:p>
        </p:txBody>
      </p:sp>
      <p:sp>
        <p:nvSpPr>
          <p:cNvPr id="3" name="Content Placeholder 2">
            <a:extLst>
              <a:ext uri="{FF2B5EF4-FFF2-40B4-BE49-F238E27FC236}">
                <a16:creationId xmlns:a16="http://schemas.microsoft.com/office/drawing/2014/main" id="{C065B852-7FE2-C3ED-3BA2-5E18306993C5}"/>
              </a:ext>
            </a:extLst>
          </p:cNvPr>
          <p:cNvSpPr>
            <a:spLocks noGrp="1"/>
          </p:cNvSpPr>
          <p:nvPr>
            <p:ph sz="half" idx="1"/>
          </p:nvPr>
        </p:nvSpPr>
        <p:spPr/>
        <p:txBody>
          <a:bodyPr>
            <a:normAutofit fontScale="92500" lnSpcReduction="10000"/>
          </a:bodyPr>
          <a:lstStyle/>
          <a:p>
            <a:r>
              <a:rPr lang="en-IN" dirty="0"/>
              <a:t>__</a:t>
            </a:r>
            <a:r>
              <a:rPr lang="en-IN" dirty="0" err="1"/>
              <a:t>init</a:t>
            </a:r>
            <a:r>
              <a:rPr lang="en-IN" dirty="0"/>
              <a:t>__ method acts as an initializer for the objects in the class. The other name for this method is constructor. In some languages like Java and C++, it is a default constructor. It other words, this method has some statements or instructions that are executed at the time of Object creation. </a:t>
            </a:r>
          </a:p>
          <a:p>
            <a:r>
              <a:rPr lang="en-IN" dirty="0"/>
              <a:t>In Python language, self keyword stands for the convention to refer to the current instance of a class within its methods. In other words, it helps to differentiate between local variables inside a method and those belonging to the instance. </a:t>
            </a:r>
          </a:p>
          <a:p>
            <a:endParaRPr lang="en-IN" dirty="0"/>
          </a:p>
        </p:txBody>
      </p:sp>
      <p:sp>
        <p:nvSpPr>
          <p:cNvPr id="4" name="Content Placeholder 3">
            <a:extLst>
              <a:ext uri="{FF2B5EF4-FFF2-40B4-BE49-F238E27FC236}">
                <a16:creationId xmlns:a16="http://schemas.microsoft.com/office/drawing/2014/main" id="{44353EE3-F48A-49B4-BA74-C4D56C8B8AFD}"/>
              </a:ext>
            </a:extLst>
          </p:cNvPr>
          <p:cNvSpPr>
            <a:spLocks noGrp="1"/>
          </p:cNvSpPr>
          <p:nvPr>
            <p:ph sz="half" idx="2"/>
          </p:nvPr>
        </p:nvSpPr>
        <p:spPr/>
        <p:txBody>
          <a:bodyPr>
            <a:normAutofit fontScale="92500" lnSpcReduction="10000"/>
          </a:bodyPr>
          <a:lstStyle/>
          <a:p>
            <a:r>
              <a:rPr lang="en-IN" dirty="0"/>
              <a:t>Example: </a:t>
            </a:r>
            <a:br>
              <a:rPr lang="en-IN" dirty="0"/>
            </a:br>
            <a:r>
              <a:rPr lang="en-IN" dirty="0"/>
              <a:t>```</a:t>
            </a:r>
            <a:br>
              <a:rPr lang="en-IN" dirty="0"/>
            </a:br>
            <a:r>
              <a:rPr lang="en-IN" dirty="0"/>
              <a:t>class Student:</a:t>
            </a:r>
            <a:br>
              <a:rPr lang="en-IN" dirty="0"/>
            </a:br>
            <a:r>
              <a:rPr lang="en-IN" dirty="0"/>
              <a:t>		def __</a:t>
            </a:r>
            <a:r>
              <a:rPr lang="en-IN" dirty="0" err="1"/>
              <a:t>init</a:t>
            </a:r>
            <a:r>
              <a:rPr lang="en-IN" dirty="0"/>
              <a:t>__(self, name, age):</a:t>
            </a:r>
            <a:br>
              <a:rPr lang="en-IN" dirty="0"/>
            </a:br>
            <a:r>
              <a:rPr lang="en-IN" dirty="0"/>
              <a:t>			self.name = name</a:t>
            </a:r>
            <a:br>
              <a:rPr lang="en-IN" dirty="0"/>
            </a:br>
            <a:r>
              <a:rPr lang="en-IN" dirty="0"/>
              <a:t>			</a:t>
            </a:r>
            <a:r>
              <a:rPr lang="en-IN" dirty="0" err="1"/>
              <a:t>self.age</a:t>
            </a:r>
            <a:r>
              <a:rPr lang="en-IN" dirty="0"/>
              <a:t> = age</a:t>
            </a:r>
            <a:br>
              <a:rPr lang="en-IN" dirty="0"/>
            </a:br>
            <a:r>
              <a:rPr lang="en-IN" dirty="0"/>
              <a:t>```</a:t>
            </a:r>
          </a:p>
        </p:txBody>
      </p:sp>
    </p:spTree>
    <p:extLst>
      <p:ext uri="{BB962C8B-B14F-4D97-AF65-F5344CB8AC3E}">
        <p14:creationId xmlns:p14="http://schemas.microsoft.com/office/powerpoint/2010/main" val="13676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0FEB-6CF8-6E08-65F9-7B9A23A4ECB5}"/>
              </a:ext>
            </a:extLst>
          </p:cNvPr>
          <p:cNvSpPr>
            <a:spLocks noGrp="1"/>
          </p:cNvSpPr>
          <p:nvPr>
            <p:ph type="title"/>
          </p:nvPr>
        </p:nvSpPr>
        <p:spPr/>
        <p:txBody>
          <a:bodyPr/>
          <a:lstStyle/>
          <a:p>
            <a:r>
              <a:rPr lang="en-IN" b="1" dirty="0"/>
              <a:t>Attributes and Methods</a:t>
            </a:r>
          </a:p>
        </p:txBody>
      </p:sp>
      <p:sp>
        <p:nvSpPr>
          <p:cNvPr id="3" name="Content Placeholder 2">
            <a:extLst>
              <a:ext uri="{FF2B5EF4-FFF2-40B4-BE49-F238E27FC236}">
                <a16:creationId xmlns:a16="http://schemas.microsoft.com/office/drawing/2014/main" id="{97D73FD7-C024-334D-B866-E05EE7AC81F9}"/>
              </a:ext>
            </a:extLst>
          </p:cNvPr>
          <p:cNvSpPr>
            <a:spLocks noGrp="1"/>
          </p:cNvSpPr>
          <p:nvPr>
            <p:ph sz="half" idx="1"/>
          </p:nvPr>
        </p:nvSpPr>
        <p:spPr/>
        <p:txBody>
          <a:bodyPr/>
          <a:lstStyle/>
          <a:p>
            <a:r>
              <a:rPr lang="en-IN" dirty="0"/>
              <a:t>Attributes are variables or data members associated with a class or object that represents its properties or state.</a:t>
            </a:r>
          </a:p>
          <a:p>
            <a:r>
              <a:rPr lang="en-IN" dirty="0"/>
              <a:t>Eg. In a car class, </a:t>
            </a:r>
            <a:r>
              <a:rPr lang="en-IN" dirty="0" err="1"/>
              <a:t>color</a:t>
            </a:r>
            <a:r>
              <a:rPr lang="en-IN" dirty="0"/>
              <a:t>, model, year are the attributes.</a:t>
            </a:r>
          </a:p>
          <a:p>
            <a:r>
              <a:rPr lang="en-IN" dirty="0"/>
              <a:t>Functions are defined within a class that perform actions on that particular object.</a:t>
            </a:r>
          </a:p>
          <a:p>
            <a:r>
              <a:rPr lang="en-IN" dirty="0"/>
              <a:t>Eg. In a car class, functions/methods could be </a:t>
            </a:r>
            <a:r>
              <a:rPr lang="en-IN" dirty="0" err="1"/>
              <a:t>start_engine</a:t>
            </a:r>
            <a:r>
              <a:rPr lang="en-IN" dirty="0"/>
              <a:t>(), brake(), etc.</a:t>
            </a:r>
          </a:p>
          <a:p>
            <a:endParaRPr lang="en-IN" dirty="0"/>
          </a:p>
        </p:txBody>
      </p:sp>
      <p:sp>
        <p:nvSpPr>
          <p:cNvPr id="4" name="Content Placeholder 3">
            <a:extLst>
              <a:ext uri="{FF2B5EF4-FFF2-40B4-BE49-F238E27FC236}">
                <a16:creationId xmlns:a16="http://schemas.microsoft.com/office/drawing/2014/main" id="{B0D528F6-12F5-F62B-F63D-831CAE91CA9D}"/>
              </a:ext>
            </a:extLst>
          </p:cNvPr>
          <p:cNvSpPr>
            <a:spLocks noGrp="1"/>
          </p:cNvSpPr>
          <p:nvPr>
            <p:ph sz="half" idx="2"/>
          </p:nvPr>
        </p:nvSpPr>
        <p:spPr/>
        <p:txBody>
          <a:bodyPr/>
          <a:lstStyle/>
          <a:p>
            <a:r>
              <a:rPr lang="en-IN" dirty="0"/>
              <a:t>Example:</a:t>
            </a:r>
            <a:br>
              <a:rPr lang="en-IN" dirty="0"/>
            </a:br>
            <a:r>
              <a:rPr lang="en-IN" dirty="0"/>
              <a:t>```</a:t>
            </a:r>
            <a:br>
              <a:rPr lang="en-IN" dirty="0"/>
            </a:br>
            <a:r>
              <a:rPr lang="en-IN" dirty="0"/>
              <a:t>class Car:</a:t>
            </a:r>
            <a:br>
              <a:rPr lang="en-IN" dirty="0"/>
            </a:br>
            <a:r>
              <a:rPr lang="en-IN" dirty="0"/>
              <a:t>    def __</a:t>
            </a:r>
            <a:r>
              <a:rPr lang="en-IN" dirty="0" err="1"/>
              <a:t>init</a:t>
            </a:r>
            <a:r>
              <a:rPr lang="en-IN" dirty="0"/>
              <a:t>__(self, make, model):</a:t>
            </a:r>
            <a:br>
              <a:rPr lang="en-IN" dirty="0"/>
            </a:br>
            <a:r>
              <a:rPr lang="en-IN" dirty="0"/>
              <a:t>		</a:t>
            </a:r>
            <a:r>
              <a:rPr lang="en-IN" dirty="0" err="1"/>
              <a:t>self.make</a:t>
            </a:r>
            <a:r>
              <a:rPr lang="en-IN" dirty="0"/>
              <a:t> = make</a:t>
            </a:r>
            <a:br>
              <a:rPr lang="en-IN" dirty="0"/>
            </a:br>
            <a:r>
              <a:rPr lang="en-IN" dirty="0"/>
              <a:t>		</a:t>
            </a:r>
            <a:r>
              <a:rPr lang="en-IN" dirty="0" err="1"/>
              <a:t>self.model</a:t>
            </a:r>
            <a:r>
              <a:rPr lang="en-IN" dirty="0"/>
              <a:t> = model</a:t>
            </a:r>
            <a:br>
              <a:rPr lang="en-IN" dirty="0"/>
            </a:br>
            <a:r>
              <a:rPr lang="en-IN" dirty="0"/>
              <a:t>    def drive(self):</a:t>
            </a:r>
            <a:br>
              <a:rPr lang="en-IN" dirty="0"/>
            </a:br>
            <a:r>
              <a:rPr lang="en-IN" dirty="0"/>
              <a:t>		print(</a:t>
            </a:r>
            <a:r>
              <a:rPr lang="en-IN" dirty="0" err="1"/>
              <a:t>f”The</a:t>
            </a:r>
            <a:r>
              <a:rPr lang="en-IN" dirty="0"/>
              <a:t> {</a:t>
            </a:r>
            <a:r>
              <a:rPr lang="en-IN" dirty="0" err="1"/>
              <a:t>self.make</a:t>
            </a:r>
            <a:r>
              <a:rPr lang="en-IN" dirty="0"/>
              <a:t>} {</a:t>
            </a:r>
            <a:r>
              <a:rPr lang="en-IN" dirty="0" err="1"/>
              <a:t>self.model</a:t>
            </a:r>
            <a:r>
              <a:rPr lang="en-IN" dirty="0"/>
              <a:t>} is driving.”)</a:t>
            </a:r>
          </a:p>
        </p:txBody>
      </p:sp>
    </p:spTree>
    <p:extLst>
      <p:ext uri="{BB962C8B-B14F-4D97-AF65-F5344CB8AC3E}">
        <p14:creationId xmlns:p14="http://schemas.microsoft.com/office/powerpoint/2010/main" val="3413488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4E48-A548-4B60-C642-3FAEC27006CB}"/>
              </a:ext>
            </a:extLst>
          </p:cNvPr>
          <p:cNvSpPr>
            <a:spLocks noGrp="1"/>
          </p:cNvSpPr>
          <p:nvPr>
            <p:ph type="title"/>
          </p:nvPr>
        </p:nvSpPr>
        <p:spPr/>
        <p:txBody>
          <a:bodyPr/>
          <a:lstStyle/>
          <a:p>
            <a:r>
              <a:rPr lang="en-IN" b="1" dirty="0"/>
              <a:t>Encapsulation in Python</a:t>
            </a:r>
          </a:p>
        </p:txBody>
      </p:sp>
      <p:sp>
        <p:nvSpPr>
          <p:cNvPr id="3" name="Content Placeholder 2">
            <a:extLst>
              <a:ext uri="{FF2B5EF4-FFF2-40B4-BE49-F238E27FC236}">
                <a16:creationId xmlns:a16="http://schemas.microsoft.com/office/drawing/2014/main" id="{9AEA626E-CFD0-DF51-2C9A-8B38D9E738A3}"/>
              </a:ext>
            </a:extLst>
          </p:cNvPr>
          <p:cNvSpPr>
            <a:spLocks noGrp="1"/>
          </p:cNvSpPr>
          <p:nvPr>
            <p:ph idx="1"/>
          </p:nvPr>
        </p:nvSpPr>
        <p:spPr/>
        <p:txBody>
          <a:bodyPr/>
          <a:lstStyle/>
          <a:p>
            <a:r>
              <a:rPr lang="en-IN" dirty="0"/>
              <a:t>It refers to creating a bundle of the data and associated methods that will operate on this data, stay within a class.</a:t>
            </a:r>
          </a:p>
          <a:p>
            <a:r>
              <a:rPr lang="en-IN" dirty="0"/>
              <a:t>It kinds of provide a restrictive access to direct modification of data.</a:t>
            </a:r>
          </a:p>
          <a:p>
            <a:r>
              <a:rPr lang="en-IN" dirty="0"/>
              <a:t>Example:</a:t>
            </a:r>
            <a:br>
              <a:rPr lang="en-IN" dirty="0"/>
            </a:br>
            <a:r>
              <a:rPr lang="en-IN" dirty="0"/>
              <a:t>```</a:t>
            </a:r>
            <a:br>
              <a:rPr lang="en-IN" dirty="0"/>
            </a:br>
            <a:r>
              <a:rPr lang="en-IN" dirty="0"/>
              <a:t>class Account:</a:t>
            </a:r>
            <a:br>
              <a:rPr lang="en-IN" dirty="0"/>
            </a:br>
            <a:r>
              <a:rPr lang="en-IN" dirty="0"/>
              <a:t>		def __</a:t>
            </a:r>
            <a:r>
              <a:rPr lang="en-IN" dirty="0" err="1"/>
              <a:t>init</a:t>
            </a:r>
            <a:r>
              <a:rPr lang="en-IN" dirty="0"/>
              <a:t>__(self, balance):</a:t>
            </a:r>
            <a:br>
              <a:rPr lang="en-IN" dirty="0"/>
            </a:br>
            <a:r>
              <a:rPr lang="en-IN" dirty="0"/>
              <a:t>			</a:t>
            </a:r>
            <a:r>
              <a:rPr lang="en-IN" dirty="0" err="1"/>
              <a:t>self.__balance</a:t>
            </a:r>
            <a:r>
              <a:rPr lang="en-IN" dirty="0"/>
              <a:t> = balance</a:t>
            </a:r>
            <a:br>
              <a:rPr lang="en-IN" dirty="0"/>
            </a:br>
            <a:r>
              <a:rPr lang="en-IN" dirty="0"/>
              <a:t>		def </a:t>
            </a:r>
            <a:r>
              <a:rPr lang="en-IN" dirty="0" err="1"/>
              <a:t>get_balance</a:t>
            </a:r>
            <a:r>
              <a:rPr lang="en-IN" dirty="0"/>
              <a:t>(self):</a:t>
            </a:r>
            <a:br>
              <a:rPr lang="en-IN" dirty="0"/>
            </a:br>
            <a:r>
              <a:rPr lang="en-IN" dirty="0"/>
              <a:t>			return </a:t>
            </a:r>
            <a:r>
              <a:rPr lang="en-IN" dirty="0" err="1"/>
              <a:t>self.__balance</a:t>
            </a:r>
            <a:br>
              <a:rPr lang="en-IN" dirty="0"/>
            </a:br>
            <a:r>
              <a:rPr lang="en-IN" dirty="0"/>
              <a:t>```</a:t>
            </a:r>
          </a:p>
          <a:p>
            <a:r>
              <a:rPr lang="en-IN" dirty="0"/>
              <a:t>Explore about modifiers: public, protected (_), private (__)</a:t>
            </a:r>
          </a:p>
        </p:txBody>
      </p:sp>
    </p:spTree>
    <p:extLst>
      <p:ext uri="{BB962C8B-B14F-4D97-AF65-F5344CB8AC3E}">
        <p14:creationId xmlns:p14="http://schemas.microsoft.com/office/powerpoint/2010/main" val="1524197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445</TotalTime>
  <Words>2607</Words>
  <Application>Microsoft Office PowerPoint</Application>
  <PresentationFormat>Widescreen</PresentationFormat>
  <Paragraphs>186</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Century Gothic</vt:lpstr>
      <vt:lpstr>Wingdings 3</vt:lpstr>
      <vt:lpstr>Ion</vt:lpstr>
      <vt:lpstr>Introduction to Object Oriented Programming</vt:lpstr>
      <vt:lpstr>PowerPoint Presentation</vt:lpstr>
      <vt:lpstr>Lecture Overview</vt:lpstr>
      <vt:lpstr>Introduction to Object Oriented Programming (OOPs)</vt:lpstr>
      <vt:lpstr>Classes and Objects in Python</vt:lpstr>
      <vt:lpstr>How to Define a Class?</vt:lpstr>
      <vt:lpstr>__init__ Method and self Keyword</vt:lpstr>
      <vt:lpstr>Attributes and Methods</vt:lpstr>
      <vt:lpstr>Encapsulation in Python</vt:lpstr>
      <vt:lpstr>Eg. Implementing a Bank Account Class</vt:lpstr>
      <vt:lpstr>Exercises on Classes and Objects</vt:lpstr>
      <vt:lpstr>Python Code Execution Flow</vt:lpstr>
      <vt:lpstr>Debugging Techniques</vt:lpstr>
      <vt:lpstr>Measuring Execution Time of the Program </vt:lpstr>
      <vt:lpstr>Eg. Efficiency in Sorting Algorithms</vt:lpstr>
      <vt:lpstr>PowerPoint Presentation</vt:lpstr>
      <vt:lpstr>PowerPoint Presentation</vt:lpstr>
      <vt:lpstr>Creating a Countdown Application</vt:lpstr>
      <vt:lpstr>Understanding the Big-O Notation</vt:lpstr>
      <vt:lpstr>Comparing Algorithm Efficiencies</vt:lpstr>
      <vt:lpstr>Code Implementation</vt:lpstr>
      <vt:lpstr>Timing Multiple Functions</vt:lpstr>
      <vt:lpstr>What is Python Profiling?</vt:lpstr>
      <vt:lpstr>Profiling Tool: cProfile</vt:lpstr>
      <vt:lpstr>Profiling Tool: line_profiler</vt:lpstr>
      <vt:lpstr>Comparing Data Structures</vt:lpstr>
      <vt:lpstr>Understanding Space Complexity</vt:lpstr>
      <vt:lpstr>Generators for Memory Efficiency</vt:lpstr>
      <vt:lpstr>Exercises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 Puneet</dc:creator>
  <cp:lastModifiedBy>Br. Puneet</cp:lastModifiedBy>
  <cp:revision>12</cp:revision>
  <dcterms:created xsi:type="dcterms:W3CDTF">2025-04-29T08:21:21Z</dcterms:created>
  <dcterms:modified xsi:type="dcterms:W3CDTF">2025-05-11T07:46:13Z</dcterms:modified>
</cp:coreProperties>
</file>