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25F2DB-684C-436C-B81C-9D88E6EDD596}" type="datetimeFigureOut">
              <a:rPr lang="en-IN" smtClean="0"/>
              <a:t>18-05-2025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B89BD-44D7-4673-B0CB-9C7CDE89753C}" type="slidenum">
              <a:rPr lang="en-IN" smtClean="0"/>
              <a:t>‹#›</a:t>
            </a:fld>
            <a:endParaRPr lang="en-IN"/>
          </a:p>
        </p:txBody>
      </p:sp>
    </p:spTree>
    <p:extLst>
      <p:ext uri="{BB962C8B-B14F-4D97-AF65-F5344CB8AC3E}">
        <p14:creationId xmlns:p14="http://schemas.microsoft.com/office/powerpoint/2010/main" val="917271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25F2DB-684C-436C-B81C-9D88E6EDD596}" type="datetimeFigureOut">
              <a:rPr lang="en-IN" smtClean="0"/>
              <a:t>18-05-2025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7B89BD-44D7-4673-B0CB-9C7CDE89753C}" type="slidenum">
              <a:rPr lang="en-IN" smtClean="0"/>
              <a:t>‹#›</a:t>
            </a:fld>
            <a:endParaRPr lang="en-IN"/>
          </a:p>
        </p:txBody>
      </p:sp>
    </p:spTree>
    <p:extLst>
      <p:ext uri="{BB962C8B-B14F-4D97-AF65-F5344CB8AC3E}">
        <p14:creationId xmlns:p14="http://schemas.microsoft.com/office/powerpoint/2010/main" val="2384029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25F2DB-684C-436C-B81C-9D88E6EDD596}" type="datetimeFigureOut">
              <a:rPr lang="en-IN" smtClean="0"/>
              <a:t>18-05-2025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B89BD-44D7-4673-B0CB-9C7CDE89753C}" type="slidenum">
              <a:rPr lang="en-IN" smtClean="0"/>
              <a:t>‹#›</a:t>
            </a:fld>
            <a:endParaRPr lang="en-IN"/>
          </a:p>
        </p:txBody>
      </p:sp>
    </p:spTree>
    <p:extLst>
      <p:ext uri="{BB962C8B-B14F-4D97-AF65-F5344CB8AC3E}">
        <p14:creationId xmlns:p14="http://schemas.microsoft.com/office/powerpoint/2010/main" val="2623426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325F2DB-684C-436C-B81C-9D88E6EDD596}" type="datetimeFigureOut">
              <a:rPr lang="en-IN" smtClean="0"/>
              <a:t>18-05-2025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B89BD-44D7-4673-B0CB-9C7CDE89753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69955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25F2DB-684C-436C-B81C-9D88E6EDD596}" type="datetimeFigureOut">
              <a:rPr lang="en-IN" smtClean="0"/>
              <a:t>18-05-2025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B89BD-44D7-4673-B0CB-9C7CDE89753C}" type="slidenum">
              <a:rPr lang="en-IN" smtClean="0"/>
              <a:t>‹#›</a:t>
            </a:fld>
            <a:endParaRPr lang="en-IN"/>
          </a:p>
        </p:txBody>
      </p:sp>
    </p:spTree>
    <p:extLst>
      <p:ext uri="{BB962C8B-B14F-4D97-AF65-F5344CB8AC3E}">
        <p14:creationId xmlns:p14="http://schemas.microsoft.com/office/powerpoint/2010/main" val="3856679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25F2DB-684C-436C-B81C-9D88E6EDD596}" type="datetimeFigureOut">
              <a:rPr lang="en-IN" smtClean="0"/>
              <a:t>18-05-2025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B89BD-44D7-4673-B0CB-9C7CDE89753C}" type="slidenum">
              <a:rPr lang="en-IN" smtClean="0"/>
              <a:t>‹#›</a:t>
            </a:fld>
            <a:endParaRPr lang="en-IN"/>
          </a:p>
        </p:txBody>
      </p:sp>
    </p:spTree>
    <p:extLst>
      <p:ext uri="{BB962C8B-B14F-4D97-AF65-F5344CB8AC3E}">
        <p14:creationId xmlns:p14="http://schemas.microsoft.com/office/powerpoint/2010/main" val="1523046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25F2DB-684C-436C-B81C-9D88E6EDD596}" type="datetimeFigureOut">
              <a:rPr lang="en-IN" smtClean="0"/>
              <a:t>18-05-2025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B89BD-44D7-4673-B0CB-9C7CDE89753C}" type="slidenum">
              <a:rPr lang="en-IN" smtClean="0"/>
              <a:t>‹#›</a:t>
            </a:fld>
            <a:endParaRPr lang="en-IN"/>
          </a:p>
        </p:txBody>
      </p:sp>
    </p:spTree>
    <p:extLst>
      <p:ext uri="{BB962C8B-B14F-4D97-AF65-F5344CB8AC3E}">
        <p14:creationId xmlns:p14="http://schemas.microsoft.com/office/powerpoint/2010/main" val="3917581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25F2DB-684C-436C-B81C-9D88E6EDD596}" type="datetimeFigureOut">
              <a:rPr lang="en-IN" smtClean="0"/>
              <a:t>18-05-2025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B89BD-44D7-4673-B0CB-9C7CDE89753C}" type="slidenum">
              <a:rPr lang="en-IN" smtClean="0"/>
              <a:t>‹#›</a:t>
            </a:fld>
            <a:endParaRPr lang="en-IN"/>
          </a:p>
        </p:txBody>
      </p:sp>
    </p:spTree>
    <p:extLst>
      <p:ext uri="{BB962C8B-B14F-4D97-AF65-F5344CB8AC3E}">
        <p14:creationId xmlns:p14="http://schemas.microsoft.com/office/powerpoint/2010/main" val="3751848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25F2DB-684C-436C-B81C-9D88E6EDD596}" type="datetimeFigureOut">
              <a:rPr lang="en-IN" smtClean="0"/>
              <a:t>18-05-2025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B89BD-44D7-4673-B0CB-9C7CDE89753C}" type="slidenum">
              <a:rPr lang="en-IN" smtClean="0"/>
              <a:t>‹#›</a:t>
            </a:fld>
            <a:endParaRPr lang="en-IN"/>
          </a:p>
        </p:txBody>
      </p:sp>
    </p:spTree>
    <p:extLst>
      <p:ext uri="{BB962C8B-B14F-4D97-AF65-F5344CB8AC3E}">
        <p14:creationId xmlns:p14="http://schemas.microsoft.com/office/powerpoint/2010/main" val="3445426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325F2DB-684C-436C-B81C-9D88E6EDD596}" type="datetimeFigureOut">
              <a:rPr lang="en-IN" smtClean="0"/>
              <a:t>18-05-2025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B89BD-44D7-4673-B0CB-9C7CDE89753C}" type="slidenum">
              <a:rPr lang="en-IN" smtClean="0"/>
              <a:t>‹#›</a:t>
            </a:fld>
            <a:endParaRPr lang="en-IN"/>
          </a:p>
        </p:txBody>
      </p:sp>
    </p:spTree>
    <p:extLst>
      <p:ext uri="{BB962C8B-B14F-4D97-AF65-F5344CB8AC3E}">
        <p14:creationId xmlns:p14="http://schemas.microsoft.com/office/powerpoint/2010/main" val="4234690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25F2DB-684C-436C-B81C-9D88E6EDD596}" type="datetimeFigureOut">
              <a:rPr lang="en-IN" smtClean="0"/>
              <a:t>18-05-2025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7B89BD-44D7-4673-B0CB-9C7CDE89753C}" type="slidenum">
              <a:rPr lang="en-IN" smtClean="0"/>
              <a:t>‹#›</a:t>
            </a:fld>
            <a:endParaRPr lang="en-IN"/>
          </a:p>
        </p:txBody>
      </p:sp>
    </p:spTree>
    <p:extLst>
      <p:ext uri="{BB962C8B-B14F-4D97-AF65-F5344CB8AC3E}">
        <p14:creationId xmlns:p14="http://schemas.microsoft.com/office/powerpoint/2010/main" val="1280691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25F2DB-684C-436C-B81C-9D88E6EDD596}" type="datetimeFigureOut">
              <a:rPr lang="en-IN" smtClean="0"/>
              <a:t>18-05-2025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7B89BD-44D7-4673-B0CB-9C7CDE89753C}" type="slidenum">
              <a:rPr lang="en-IN" smtClean="0"/>
              <a:t>‹#›</a:t>
            </a:fld>
            <a:endParaRPr lang="en-IN"/>
          </a:p>
        </p:txBody>
      </p:sp>
    </p:spTree>
    <p:extLst>
      <p:ext uri="{BB962C8B-B14F-4D97-AF65-F5344CB8AC3E}">
        <p14:creationId xmlns:p14="http://schemas.microsoft.com/office/powerpoint/2010/main" val="992877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25F2DB-684C-436C-B81C-9D88E6EDD596}" type="datetimeFigureOut">
              <a:rPr lang="en-IN" smtClean="0"/>
              <a:t>18-05-2025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7B89BD-44D7-4673-B0CB-9C7CDE89753C}" type="slidenum">
              <a:rPr lang="en-IN" smtClean="0"/>
              <a:t>‹#›</a:t>
            </a:fld>
            <a:endParaRPr lang="en-IN"/>
          </a:p>
        </p:txBody>
      </p:sp>
    </p:spTree>
    <p:extLst>
      <p:ext uri="{BB962C8B-B14F-4D97-AF65-F5344CB8AC3E}">
        <p14:creationId xmlns:p14="http://schemas.microsoft.com/office/powerpoint/2010/main" val="3300398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325F2DB-684C-436C-B81C-9D88E6EDD596}" type="datetimeFigureOut">
              <a:rPr lang="en-IN" smtClean="0"/>
              <a:t>18-05-2025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E7B89BD-44D7-4673-B0CB-9C7CDE89753C}" type="slidenum">
              <a:rPr lang="en-IN" smtClean="0"/>
              <a:t>‹#›</a:t>
            </a:fld>
            <a:endParaRPr lang="en-IN"/>
          </a:p>
        </p:txBody>
      </p:sp>
    </p:spTree>
    <p:extLst>
      <p:ext uri="{BB962C8B-B14F-4D97-AF65-F5344CB8AC3E}">
        <p14:creationId xmlns:p14="http://schemas.microsoft.com/office/powerpoint/2010/main" val="229470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325F2DB-684C-436C-B81C-9D88E6EDD596}" type="datetimeFigureOut">
              <a:rPr lang="en-IN" smtClean="0"/>
              <a:t>18-05-2025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E7B89BD-44D7-4673-B0CB-9C7CDE89753C}" type="slidenum">
              <a:rPr lang="en-IN" smtClean="0"/>
              <a:t>‹#›</a:t>
            </a:fld>
            <a:endParaRPr lang="en-IN"/>
          </a:p>
        </p:txBody>
      </p:sp>
    </p:spTree>
    <p:extLst>
      <p:ext uri="{BB962C8B-B14F-4D97-AF65-F5344CB8AC3E}">
        <p14:creationId xmlns:p14="http://schemas.microsoft.com/office/powerpoint/2010/main" val="2482139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325F2DB-684C-436C-B81C-9D88E6EDD596}" type="datetimeFigureOut">
              <a:rPr lang="en-IN" smtClean="0"/>
              <a:t>18-05-2025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E7B89BD-44D7-4673-B0CB-9C7CDE89753C}" type="slidenum">
              <a:rPr lang="en-IN" smtClean="0"/>
              <a:t>‹#›</a:t>
            </a:fld>
            <a:endParaRPr lang="en-IN"/>
          </a:p>
        </p:txBody>
      </p:sp>
    </p:spTree>
    <p:extLst>
      <p:ext uri="{BB962C8B-B14F-4D97-AF65-F5344CB8AC3E}">
        <p14:creationId xmlns:p14="http://schemas.microsoft.com/office/powerpoint/2010/main" val="3794923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25F2DB-684C-436C-B81C-9D88E6EDD596}" type="datetimeFigureOut">
              <a:rPr lang="en-IN" smtClean="0"/>
              <a:t>18-05-2025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7B89BD-44D7-4673-B0CB-9C7CDE89753C}" type="slidenum">
              <a:rPr lang="en-IN" smtClean="0"/>
              <a:t>‹#›</a:t>
            </a:fld>
            <a:endParaRPr lang="en-IN"/>
          </a:p>
        </p:txBody>
      </p:sp>
    </p:spTree>
    <p:extLst>
      <p:ext uri="{BB962C8B-B14F-4D97-AF65-F5344CB8AC3E}">
        <p14:creationId xmlns:p14="http://schemas.microsoft.com/office/powerpoint/2010/main" val="2162211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325F2DB-684C-436C-B81C-9D88E6EDD596}" type="datetimeFigureOut">
              <a:rPr lang="en-IN" smtClean="0"/>
              <a:t>18-05-2025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E7B89BD-44D7-4673-B0CB-9C7CDE89753C}" type="slidenum">
              <a:rPr lang="en-IN" smtClean="0"/>
              <a:t>‹#›</a:t>
            </a:fld>
            <a:endParaRPr lang="en-IN"/>
          </a:p>
        </p:txBody>
      </p:sp>
    </p:spTree>
    <p:extLst>
      <p:ext uri="{BB962C8B-B14F-4D97-AF65-F5344CB8AC3E}">
        <p14:creationId xmlns:p14="http://schemas.microsoft.com/office/powerpoint/2010/main" val="1418854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6C6A9-4B2E-5BA5-F1C4-848F4E896E82}"/>
              </a:ext>
            </a:extLst>
          </p:cNvPr>
          <p:cNvSpPr>
            <a:spLocks noGrp="1"/>
          </p:cNvSpPr>
          <p:nvPr>
            <p:ph type="ctrTitle"/>
          </p:nvPr>
        </p:nvSpPr>
        <p:spPr/>
        <p:txBody>
          <a:bodyPr/>
          <a:lstStyle/>
          <a:p>
            <a:r>
              <a:rPr lang="en-IN" b="1" dirty="0"/>
              <a:t>Object Oriented Programming</a:t>
            </a:r>
          </a:p>
        </p:txBody>
      </p:sp>
      <p:sp>
        <p:nvSpPr>
          <p:cNvPr id="3" name="Subtitle 2">
            <a:extLst>
              <a:ext uri="{FF2B5EF4-FFF2-40B4-BE49-F238E27FC236}">
                <a16:creationId xmlns:a16="http://schemas.microsoft.com/office/drawing/2014/main" id="{D9ECA81E-28A5-7110-BD2B-4DE344E05A3E}"/>
              </a:ext>
            </a:extLst>
          </p:cNvPr>
          <p:cNvSpPr>
            <a:spLocks noGrp="1"/>
          </p:cNvSpPr>
          <p:nvPr>
            <p:ph type="subTitle" idx="1"/>
          </p:nvPr>
        </p:nvSpPr>
        <p:spPr/>
        <p:txBody>
          <a:bodyPr/>
          <a:lstStyle/>
          <a:p>
            <a:r>
              <a:rPr lang="en-IN" dirty="0"/>
              <a:t>Dr. Neelesh S. Upadhye</a:t>
            </a:r>
          </a:p>
        </p:txBody>
      </p:sp>
      <p:sp>
        <p:nvSpPr>
          <p:cNvPr id="4" name="TextBox 3">
            <a:extLst>
              <a:ext uri="{FF2B5EF4-FFF2-40B4-BE49-F238E27FC236}">
                <a16:creationId xmlns:a16="http://schemas.microsoft.com/office/drawing/2014/main" id="{0B19D450-ED4F-05B9-E599-56E5F4D3BA21}"/>
              </a:ext>
            </a:extLst>
          </p:cNvPr>
          <p:cNvSpPr txBox="1"/>
          <p:nvPr/>
        </p:nvSpPr>
        <p:spPr>
          <a:xfrm>
            <a:off x="1154955" y="5888736"/>
            <a:ext cx="3637534" cy="369332"/>
          </a:xfrm>
          <a:prstGeom prst="rect">
            <a:avLst/>
          </a:prstGeom>
          <a:noFill/>
        </p:spPr>
        <p:txBody>
          <a:bodyPr wrap="none" rtlCol="0">
            <a:spAutoFit/>
          </a:bodyPr>
          <a:lstStyle/>
          <a:p>
            <a:r>
              <a:rPr lang="en-IN" dirty="0"/>
              <a:t>Slides are prepared by Puneet</a:t>
            </a:r>
          </a:p>
        </p:txBody>
      </p:sp>
    </p:spTree>
    <p:extLst>
      <p:ext uri="{BB962C8B-B14F-4D97-AF65-F5344CB8AC3E}">
        <p14:creationId xmlns:p14="http://schemas.microsoft.com/office/powerpoint/2010/main" val="86107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7C094-CD99-9496-6BB3-B31C19AC587E}"/>
              </a:ext>
            </a:extLst>
          </p:cNvPr>
          <p:cNvSpPr>
            <a:spLocks noGrp="1"/>
          </p:cNvSpPr>
          <p:nvPr>
            <p:ph type="title"/>
          </p:nvPr>
        </p:nvSpPr>
        <p:spPr/>
        <p:txBody>
          <a:bodyPr/>
          <a:lstStyle/>
          <a:p>
            <a:r>
              <a:rPr lang="en-IN" b="1" dirty="0"/>
              <a:t>Conceptual Model for Vector Class</a:t>
            </a:r>
          </a:p>
        </p:txBody>
      </p:sp>
      <p:sp>
        <p:nvSpPr>
          <p:cNvPr id="3" name="Content Placeholder 2">
            <a:extLst>
              <a:ext uri="{FF2B5EF4-FFF2-40B4-BE49-F238E27FC236}">
                <a16:creationId xmlns:a16="http://schemas.microsoft.com/office/drawing/2014/main" id="{451D74B9-E193-F157-334D-FE7D5DB8A6C5}"/>
              </a:ext>
            </a:extLst>
          </p:cNvPr>
          <p:cNvSpPr>
            <a:spLocks noGrp="1"/>
          </p:cNvSpPr>
          <p:nvPr>
            <p:ph idx="1"/>
          </p:nvPr>
        </p:nvSpPr>
        <p:spPr/>
        <p:txBody>
          <a:bodyPr/>
          <a:lstStyle/>
          <a:p>
            <a:r>
              <a:rPr lang="en-IN" dirty="0"/>
              <a:t>The purpose of the Vector class is to represent a vector in 2D (or more like </a:t>
            </a:r>
            <a:r>
              <a:rPr lang="en-IN" dirty="0" err="1"/>
              <a:t>nD</a:t>
            </a:r>
            <a:r>
              <a:rPr lang="en-IN" dirty="0"/>
              <a:t>) space.</a:t>
            </a:r>
          </a:p>
          <a:p>
            <a:r>
              <a:rPr lang="en-IN" dirty="0"/>
              <a:t>Attributes: Coordinates, if it is in 2D, we use x and y. It can be further generalized into a list or a tuple.</a:t>
            </a:r>
          </a:p>
          <a:p>
            <a:r>
              <a:rPr lang="en-IN" dirty="0"/>
              <a:t>Methods:</a:t>
            </a:r>
          </a:p>
          <a:p>
            <a:pPr lvl="1"/>
            <a:r>
              <a:rPr lang="en-IN" dirty="0"/>
              <a:t>Arithmetic: __</a:t>
            </a:r>
            <a:r>
              <a:rPr lang="en-IN" dirty="0" err="1"/>
              <a:t>mul</a:t>
            </a:r>
            <a:r>
              <a:rPr lang="en-IN" dirty="0"/>
              <a:t>__, __sub__, __add__</a:t>
            </a:r>
          </a:p>
          <a:p>
            <a:pPr lvl="1"/>
            <a:r>
              <a:rPr lang="en-IN" dirty="0"/>
              <a:t>Magnitude of the Vector: Define a magnitude() function.</a:t>
            </a:r>
          </a:p>
          <a:p>
            <a:pPr lvl="1"/>
            <a:r>
              <a:rPr lang="en-IN" dirty="0"/>
              <a:t>For advanced usage: Normalization, Dot and Cross products.</a:t>
            </a:r>
          </a:p>
          <a:p>
            <a:r>
              <a:rPr lang="en-IN" dirty="0"/>
              <a:t>During the initialization, we allow flexibility in providing the positional arguments and list unpacking. </a:t>
            </a:r>
          </a:p>
        </p:txBody>
      </p:sp>
    </p:spTree>
    <p:extLst>
      <p:ext uri="{BB962C8B-B14F-4D97-AF65-F5344CB8AC3E}">
        <p14:creationId xmlns:p14="http://schemas.microsoft.com/office/powerpoint/2010/main" val="4079075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DA3D9-CC2A-7868-9D13-1B2BC14C0B76}"/>
              </a:ext>
            </a:extLst>
          </p:cNvPr>
          <p:cNvSpPr>
            <a:spLocks noGrp="1"/>
          </p:cNvSpPr>
          <p:nvPr>
            <p:ph type="title"/>
          </p:nvPr>
        </p:nvSpPr>
        <p:spPr/>
        <p:txBody>
          <a:bodyPr/>
          <a:lstStyle/>
          <a:p>
            <a:r>
              <a:rPr lang="en-IN" b="1" dirty="0"/>
              <a:t>Special Methods in Vector and Point Classes</a:t>
            </a:r>
          </a:p>
        </p:txBody>
      </p:sp>
      <p:sp>
        <p:nvSpPr>
          <p:cNvPr id="3" name="Content Placeholder 2">
            <a:extLst>
              <a:ext uri="{FF2B5EF4-FFF2-40B4-BE49-F238E27FC236}">
                <a16:creationId xmlns:a16="http://schemas.microsoft.com/office/drawing/2014/main" id="{F899AFC4-43DE-003C-50AE-990BFE565419}"/>
              </a:ext>
            </a:extLst>
          </p:cNvPr>
          <p:cNvSpPr>
            <a:spLocks noGrp="1"/>
          </p:cNvSpPr>
          <p:nvPr>
            <p:ph idx="1"/>
          </p:nvPr>
        </p:nvSpPr>
        <p:spPr/>
        <p:txBody>
          <a:bodyPr/>
          <a:lstStyle/>
          <a:p>
            <a:r>
              <a:rPr lang="en-IN" dirty="0"/>
              <a:t>Dunder Methods:</a:t>
            </a:r>
          </a:p>
          <a:p>
            <a:pPr lvl="1"/>
            <a:r>
              <a:rPr lang="en-IN" dirty="0"/>
              <a:t>Initialization: __</a:t>
            </a:r>
            <a:r>
              <a:rPr lang="en-IN" dirty="0" err="1"/>
              <a:t>init</a:t>
            </a:r>
            <a:r>
              <a:rPr lang="en-IN" dirty="0"/>
              <a:t>__</a:t>
            </a:r>
          </a:p>
          <a:p>
            <a:pPr lvl="1"/>
            <a:r>
              <a:rPr lang="en-IN" dirty="0"/>
              <a:t>String Representation: __str__</a:t>
            </a:r>
          </a:p>
          <a:p>
            <a:pPr lvl="1"/>
            <a:r>
              <a:rPr lang="en-IN" dirty="0"/>
              <a:t>Operator Overloading: __</a:t>
            </a:r>
            <a:r>
              <a:rPr lang="en-IN" dirty="0" err="1"/>
              <a:t>eq</a:t>
            </a:r>
            <a:r>
              <a:rPr lang="en-IN" dirty="0"/>
              <a:t>__, __add__, __sub__, etc.</a:t>
            </a:r>
          </a:p>
          <a:p>
            <a:r>
              <a:rPr lang="en-IN" dirty="0"/>
              <a:t>Operator Overloading:</a:t>
            </a:r>
          </a:p>
          <a:p>
            <a:pPr lvl="1"/>
            <a:r>
              <a:rPr lang="en-IN" dirty="0"/>
              <a:t>It helps to enhance intuitiveness.</a:t>
            </a:r>
          </a:p>
          <a:p>
            <a:pPr lvl="1"/>
            <a:r>
              <a:rPr lang="en-IN" dirty="0"/>
              <a:t>E.g. We can write v1+v2 instead of v1.add(v2).</a:t>
            </a:r>
          </a:p>
          <a:p>
            <a:r>
              <a:rPr lang="en-IN" dirty="0"/>
              <a:t>The design philosophy of the method creation should reflect mathematical intuitions. </a:t>
            </a:r>
          </a:p>
        </p:txBody>
      </p:sp>
    </p:spTree>
    <p:extLst>
      <p:ext uri="{BB962C8B-B14F-4D97-AF65-F5344CB8AC3E}">
        <p14:creationId xmlns:p14="http://schemas.microsoft.com/office/powerpoint/2010/main" val="2528791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DEA9B-94EC-91E6-C1B2-F6300FFCE221}"/>
              </a:ext>
            </a:extLst>
          </p:cNvPr>
          <p:cNvSpPr>
            <a:spLocks noGrp="1"/>
          </p:cNvSpPr>
          <p:nvPr>
            <p:ph type="title"/>
          </p:nvPr>
        </p:nvSpPr>
        <p:spPr/>
        <p:txBody>
          <a:bodyPr/>
          <a:lstStyle/>
          <a:p>
            <a:r>
              <a:rPr lang="en-IN" b="1" dirty="0"/>
              <a:t>Identity vs Equality</a:t>
            </a:r>
          </a:p>
        </p:txBody>
      </p:sp>
      <p:sp>
        <p:nvSpPr>
          <p:cNvPr id="3" name="Content Placeholder 2">
            <a:extLst>
              <a:ext uri="{FF2B5EF4-FFF2-40B4-BE49-F238E27FC236}">
                <a16:creationId xmlns:a16="http://schemas.microsoft.com/office/drawing/2014/main" id="{BB1C6275-FF46-C3B9-2FD8-760B74516F5D}"/>
              </a:ext>
            </a:extLst>
          </p:cNvPr>
          <p:cNvSpPr>
            <a:spLocks noGrp="1"/>
          </p:cNvSpPr>
          <p:nvPr>
            <p:ph idx="1"/>
          </p:nvPr>
        </p:nvSpPr>
        <p:spPr/>
        <p:txBody>
          <a:bodyPr/>
          <a:lstStyle/>
          <a:p>
            <a:r>
              <a:rPr lang="en-IN" dirty="0"/>
              <a:t>How to look out for the identity of the object?</a:t>
            </a:r>
          </a:p>
          <a:p>
            <a:pPr lvl="1"/>
            <a:r>
              <a:rPr lang="en-IN" dirty="0"/>
              <a:t>This is generally achieved by checking via the is operator.</a:t>
            </a:r>
          </a:p>
          <a:p>
            <a:pPr lvl="1"/>
            <a:r>
              <a:rPr lang="en-IN" dirty="0"/>
              <a:t>Internally it compares the memory addresses.</a:t>
            </a:r>
          </a:p>
          <a:p>
            <a:r>
              <a:rPr lang="en-IN" dirty="0"/>
              <a:t>Object Equality</a:t>
            </a:r>
          </a:p>
          <a:p>
            <a:pPr lvl="1"/>
            <a:r>
              <a:rPr lang="en-IN" dirty="0"/>
              <a:t>It is defined via __</a:t>
            </a:r>
            <a:r>
              <a:rPr lang="en-IN" dirty="0" err="1"/>
              <a:t>eq</a:t>
            </a:r>
            <a:r>
              <a:rPr lang="en-IN" dirty="0"/>
              <a:t>__.</a:t>
            </a:r>
          </a:p>
          <a:p>
            <a:pPr lvl="1"/>
            <a:r>
              <a:rPr lang="en-IN" dirty="0"/>
              <a:t>It is possible to override the default behaviour of this constructor.</a:t>
            </a:r>
          </a:p>
          <a:p>
            <a:r>
              <a:rPr lang="en-IN" dirty="0"/>
              <a:t>It is possible to make errors while defining __</a:t>
            </a:r>
            <a:r>
              <a:rPr lang="en-IN" dirty="0" err="1"/>
              <a:t>eq</a:t>
            </a:r>
            <a:r>
              <a:rPr lang="en-IN" dirty="0"/>
              <a:t>__, thus, design it carefully by implementing the correct logical equivalent.</a:t>
            </a:r>
          </a:p>
          <a:p>
            <a:r>
              <a:rPr lang="en-IN" dirty="0"/>
              <a:t>The __</a:t>
            </a:r>
            <a:r>
              <a:rPr lang="en-IN" dirty="0" err="1"/>
              <a:t>eq</a:t>
            </a:r>
            <a:r>
              <a:rPr lang="en-IN" dirty="0"/>
              <a:t>__ also helps to ensure transitive, symmetry, and consistent properties.</a:t>
            </a:r>
          </a:p>
          <a:p>
            <a:pPr lvl="1"/>
            <a:endParaRPr lang="en-IN" dirty="0"/>
          </a:p>
          <a:p>
            <a:pPr marL="457200" lvl="1" indent="0">
              <a:buNone/>
            </a:pPr>
            <a:endParaRPr lang="en-IN" dirty="0"/>
          </a:p>
        </p:txBody>
      </p:sp>
    </p:spTree>
    <p:extLst>
      <p:ext uri="{BB962C8B-B14F-4D97-AF65-F5344CB8AC3E}">
        <p14:creationId xmlns:p14="http://schemas.microsoft.com/office/powerpoint/2010/main" val="2117024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2E5A3-D1D8-2B73-D0A4-591F39145D11}"/>
              </a:ext>
            </a:extLst>
          </p:cNvPr>
          <p:cNvSpPr>
            <a:spLocks noGrp="1"/>
          </p:cNvSpPr>
          <p:nvPr>
            <p:ph type="title"/>
          </p:nvPr>
        </p:nvSpPr>
        <p:spPr/>
        <p:txBody>
          <a:bodyPr/>
          <a:lstStyle/>
          <a:p>
            <a:r>
              <a:rPr lang="en-IN" b="1" dirty="0"/>
              <a:t>Class vs Instance Attributes</a:t>
            </a:r>
          </a:p>
        </p:txBody>
      </p:sp>
      <p:sp>
        <p:nvSpPr>
          <p:cNvPr id="3" name="Content Placeholder 2">
            <a:extLst>
              <a:ext uri="{FF2B5EF4-FFF2-40B4-BE49-F238E27FC236}">
                <a16:creationId xmlns:a16="http://schemas.microsoft.com/office/drawing/2014/main" id="{2207F1C0-3715-4CE6-6CC6-B8471BA653B1}"/>
              </a:ext>
            </a:extLst>
          </p:cNvPr>
          <p:cNvSpPr>
            <a:spLocks noGrp="1"/>
          </p:cNvSpPr>
          <p:nvPr>
            <p:ph idx="1"/>
          </p:nvPr>
        </p:nvSpPr>
        <p:spPr/>
        <p:txBody>
          <a:bodyPr/>
          <a:lstStyle/>
          <a:p>
            <a:r>
              <a:rPr lang="en-IN" dirty="0"/>
              <a:t>The attributes defined in the class is shared across all the instances of the class. To declare the class attributes, they are declared directly within the main body of the class.</a:t>
            </a:r>
          </a:p>
          <a:p>
            <a:r>
              <a:rPr lang="en-IN" dirty="0"/>
              <a:t>Instance attributes are uniquely defined for each object. They can be defined within __</a:t>
            </a:r>
            <a:r>
              <a:rPr lang="en-IN" dirty="0" err="1"/>
              <a:t>init</a:t>
            </a:r>
            <a:r>
              <a:rPr lang="en-IN" dirty="0"/>
              <a:t>__ or any other instance methods.</a:t>
            </a:r>
          </a:p>
          <a:p>
            <a:r>
              <a:rPr lang="en-IN" dirty="0"/>
              <a:t>As per the conflict resolution rules, the attributes belonging to the instance overrides the class attributes </a:t>
            </a:r>
            <a:r>
              <a:rPr lang="en-IN" b="1" dirty="0"/>
              <a:t>with same name.</a:t>
            </a:r>
            <a:endParaRPr lang="en-IN" dirty="0"/>
          </a:p>
          <a:p>
            <a:r>
              <a:rPr lang="en-IN" dirty="0"/>
              <a:t>Please note to make the program more memory efficient, it is generally preferred to use class attributes particularly for constants or shared data. </a:t>
            </a:r>
          </a:p>
        </p:txBody>
      </p:sp>
    </p:spTree>
    <p:extLst>
      <p:ext uri="{BB962C8B-B14F-4D97-AF65-F5344CB8AC3E}">
        <p14:creationId xmlns:p14="http://schemas.microsoft.com/office/powerpoint/2010/main" val="2041914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A8EA0-9100-0EA4-0AB1-3B8CC82AD6F2}"/>
              </a:ext>
            </a:extLst>
          </p:cNvPr>
          <p:cNvSpPr>
            <a:spLocks noGrp="1"/>
          </p:cNvSpPr>
          <p:nvPr>
            <p:ph type="title"/>
          </p:nvPr>
        </p:nvSpPr>
        <p:spPr/>
        <p:txBody>
          <a:bodyPr/>
          <a:lstStyle/>
          <a:p>
            <a:r>
              <a:rPr lang="en-IN" b="1" dirty="0"/>
              <a:t>Summary</a:t>
            </a:r>
          </a:p>
        </p:txBody>
      </p:sp>
      <p:sp>
        <p:nvSpPr>
          <p:cNvPr id="3" name="Content Placeholder 2">
            <a:extLst>
              <a:ext uri="{FF2B5EF4-FFF2-40B4-BE49-F238E27FC236}">
                <a16:creationId xmlns:a16="http://schemas.microsoft.com/office/drawing/2014/main" id="{72D6362F-065E-A0F5-824C-EF5131AA4C05}"/>
              </a:ext>
            </a:extLst>
          </p:cNvPr>
          <p:cNvSpPr>
            <a:spLocks noGrp="1"/>
          </p:cNvSpPr>
          <p:nvPr>
            <p:ph idx="1"/>
          </p:nvPr>
        </p:nvSpPr>
        <p:spPr/>
        <p:txBody>
          <a:bodyPr>
            <a:normAutofit lnSpcReduction="10000"/>
          </a:bodyPr>
          <a:lstStyle/>
          <a:p>
            <a:r>
              <a:rPr lang="en-IN" dirty="0"/>
              <a:t>Objects encapsulates the state and its behaviour, thus, it represents abstract entities. The namespaces are used in mapping name-to-object, so it organized the objects across different scopes.</a:t>
            </a:r>
          </a:p>
          <a:p>
            <a:r>
              <a:rPr lang="en-IN" dirty="0"/>
              <a:t>__</a:t>
            </a:r>
            <a:r>
              <a:rPr lang="en-IN" dirty="0" err="1"/>
              <a:t>init</a:t>
            </a:r>
            <a:r>
              <a:rPr lang="en-IN" dirty="0"/>
              <a:t>__ helps to initialize object states post instantiation.</a:t>
            </a:r>
          </a:p>
          <a:p>
            <a:r>
              <a:rPr lang="en-IN" dirty="0"/>
              <a:t>__str__ enables meaningful human readable outputs. </a:t>
            </a:r>
          </a:p>
          <a:p>
            <a:r>
              <a:rPr lang="en-IN" dirty="0"/>
              <a:t>We discussed the Point and Vector classes that illustrates solving real-world problems via classes. It is important to understand the difference between class vs instance attributes to efficiently use them in the program. </a:t>
            </a:r>
          </a:p>
          <a:p>
            <a:r>
              <a:rPr lang="en-IN" dirty="0"/>
              <a:t>To enhance object semantics, operator overloading using the magic methods is a powerful tool. </a:t>
            </a:r>
          </a:p>
          <a:p>
            <a:r>
              <a:rPr lang="en-IN" dirty="0"/>
              <a:t>Difference between equality and identity. </a:t>
            </a:r>
          </a:p>
        </p:txBody>
      </p:sp>
    </p:spTree>
    <p:extLst>
      <p:ext uri="{BB962C8B-B14F-4D97-AF65-F5344CB8AC3E}">
        <p14:creationId xmlns:p14="http://schemas.microsoft.com/office/powerpoint/2010/main" val="3805140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12BFB-C403-FE87-7D03-455CDA615A4A}"/>
              </a:ext>
            </a:extLst>
          </p:cNvPr>
          <p:cNvSpPr>
            <a:spLocks noGrp="1"/>
          </p:cNvSpPr>
          <p:nvPr>
            <p:ph type="title"/>
          </p:nvPr>
        </p:nvSpPr>
        <p:spPr/>
        <p:txBody>
          <a:bodyPr/>
          <a:lstStyle/>
          <a:p>
            <a:r>
              <a:rPr lang="en-IN" b="1" dirty="0"/>
              <a:t>Lecture 2: Objects and Namespaces</a:t>
            </a:r>
          </a:p>
        </p:txBody>
      </p:sp>
      <p:sp>
        <p:nvSpPr>
          <p:cNvPr id="3" name="Content Placeholder 2">
            <a:extLst>
              <a:ext uri="{FF2B5EF4-FFF2-40B4-BE49-F238E27FC236}">
                <a16:creationId xmlns:a16="http://schemas.microsoft.com/office/drawing/2014/main" id="{A124CA3D-202E-F735-BAA7-E96345BD9AB6}"/>
              </a:ext>
            </a:extLst>
          </p:cNvPr>
          <p:cNvSpPr>
            <a:spLocks noGrp="1"/>
          </p:cNvSpPr>
          <p:nvPr>
            <p:ph idx="1"/>
          </p:nvPr>
        </p:nvSpPr>
        <p:spPr/>
        <p:txBody>
          <a:bodyPr>
            <a:normAutofit lnSpcReduction="10000"/>
          </a:bodyPr>
          <a:lstStyle/>
          <a:p>
            <a:pPr marL="0" indent="0">
              <a:buNone/>
            </a:pPr>
            <a:r>
              <a:rPr lang="en-IN" b="1" dirty="0"/>
              <a:t>References</a:t>
            </a:r>
          </a:p>
          <a:p>
            <a:pPr marL="0" indent="0">
              <a:buNone/>
            </a:pPr>
            <a:endParaRPr lang="en-IN" dirty="0"/>
          </a:p>
          <a:p>
            <a:r>
              <a:rPr lang="en-IN" dirty="0"/>
              <a:t>Core Text</a:t>
            </a:r>
          </a:p>
          <a:p>
            <a:pPr lvl="1"/>
            <a:r>
              <a:rPr lang="en-US" dirty="0"/>
              <a:t>Goodrich, </a:t>
            </a:r>
            <a:r>
              <a:rPr lang="en-US" dirty="0" err="1"/>
              <a:t>Tamassia</a:t>
            </a:r>
            <a:r>
              <a:rPr lang="en-US" dirty="0"/>
              <a:t> &amp; Goldwasser, Data Structures and Algorithms in Python</a:t>
            </a:r>
            <a:endParaRPr lang="en-IN" dirty="0"/>
          </a:p>
          <a:p>
            <a:r>
              <a:rPr lang="en-IN" dirty="0"/>
              <a:t>Other References</a:t>
            </a:r>
          </a:p>
          <a:p>
            <a:pPr lvl="1"/>
            <a:r>
              <a:rPr lang="en-IN" dirty="0"/>
              <a:t>Jon Kleinberg &amp; Éva Tardos, Algorithm Design</a:t>
            </a:r>
          </a:p>
          <a:p>
            <a:pPr lvl="1"/>
            <a:r>
              <a:rPr lang="en-IN" dirty="0"/>
              <a:t>Sanjoy Dasgupta, Christos Papadimitriou &amp; Umesh Vazirani, Algorithms</a:t>
            </a:r>
          </a:p>
          <a:p>
            <a:pPr lvl="1"/>
            <a:r>
              <a:rPr lang="en-IN" dirty="0"/>
              <a:t>Luciano Ramalho, Fluent Python</a:t>
            </a:r>
          </a:p>
          <a:p>
            <a:pPr lvl="1"/>
            <a:r>
              <a:rPr lang="en-US" dirty="0"/>
              <a:t>Steve Freeman &amp; Nat Pryce, Growing Object-Oriented Software, Guided by Tests</a:t>
            </a:r>
            <a:endParaRPr lang="en-IN" dirty="0"/>
          </a:p>
        </p:txBody>
      </p:sp>
    </p:spTree>
    <p:extLst>
      <p:ext uri="{BB962C8B-B14F-4D97-AF65-F5344CB8AC3E}">
        <p14:creationId xmlns:p14="http://schemas.microsoft.com/office/powerpoint/2010/main" val="373142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6FBD-C2E3-452B-67A3-9BE57A96FDF9}"/>
              </a:ext>
            </a:extLst>
          </p:cNvPr>
          <p:cNvSpPr>
            <a:spLocks noGrp="1"/>
          </p:cNvSpPr>
          <p:nvPr>
            <p:ph type="title"/>
          </p:nvPr>
        </p:nvSpPr>
        <p:spPr/>
        <p:txBody>
          <a:bodyPr/>
          <a:lstStyle/>
          <a:p>
            <a:r>
              <a:rPr lang="en-IN" b="1" dirty="0"/>
              <a:t>What are Objects?</a:t>
            </a:r>
          </a:p>
        </p:txBody>
      </p:sp>
      <p:sp>
        <p:nvSpPr>
          <p:cNvPr id="3" name="Content Placeholder 2">
            <a:extLst>
              <a:ext uri="{FF2B5EF4-FFF2-40B4-BE49-F238E27FC236}">
                <a16:creationId xmlns:a16="http://schemas.microsoft.com/office/drawing/2014/main" id="{6EBE348B-1416-F388-EFA1-6D05DA4EE333}"/>
              </a:ext>
            </a:extLst>
          </p:cNvPr>
          <p:cNvSpPr>
            <a:spLocks noGrp="1"/>
          </p:cNvSpPr>
          <p:nvPr>
            <p:ph idx="1"/>
          </p:nvPr>
        </p:nvSpPr>
        <p:spPr/>
        <p:txBody>
          <a:bodyPr/>
          <a:lstStyle/>
          <a:p>
            <a:r>
              <a:rPr lang="en-IN" dirty="0"/>
              <a:t>An object is defined as an instance of a class that encapsulates the data and additionally, the behaviours about the data.</a:t>
            </a:r>
          </a:p>
          <a:p>
            <a:r>
              <a:rPr lang="en-IN" dirty="0"/>
              <a:t>The abstraction layer helps the objects to abstract out the internal state. It reveals only the public interface using methods.</a:t>
            </a:r>
          </a:p>
          <a:p>
            <a:r>
              <a:rPr lang="en-IN" dirty="0"/>
              <a:t>The attribute-level mappings are present in the in-memory objects that are associated with the instance.</a:t>
            </a:r>
          </a:p>
          <a:p>
            <a:r>
              <a:rPr lang="en-IN" dirty="0"/>
              <a:t>Objects often have a lifecycle that instantiated (created), have method calls (utilization), and finally destroyed using an automatic garbage collector.</a:t>
            </a:r>
          </a:p>
          <a:p>
            <a:r>
              <a:rPr lang="en-IN" dirty="0"/>
              <a:t>id(</a:t>
            </a:r>
            <a:r>
              <a:rPr lang="en-IN" dirty="0" err="1"/>
              <a:t>obj</a:t>
            </a:r>
            <a:r>
              <a:rPr lang="en-IN" dirty="0"/>
              <a:t>) returns the unique identifier. Value of the object is determined by attributes. type(</a:t>
            </a:r>
            <a:r>
              <a:rPr lang="en-IN" dirty="0" err="1"/>
              <a:t>obj</a:t>
            </a:r>
            <a:r>
              <a:rPr lang="en-IN" dirty="0"/>
              <a:t>) returns class/type.</a:t>
            </a:r>
          </a:p>
        </p:txBody>
      </p:sp>
    </p:spTree>
    <p:extLst>
      <p:ext uri="{BB962C8B-B14F-4D97-AF65-F5344CB8AC3E}">
        <p14:creationId xmlns:p14="http://schemas.microsoft.com/office/powerpoint/2010/main" val="3862916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E883C-DAC0-A404-75A4-9E79D5C6D6E1}"/>
              </a:ext>
            </a:extLst>
          </p:cNvPr>
          <p:cNvSpPr>
            <a:spLocks noGrp="1"/>
          </p:cNvSpPr>
          <p:nvPr>
            <p:ph type="title"/>
          </p:nvPr>
        </p:nvSpPr>
        <p:spPr/>
        <p:txBody>
          <a:bodyPr/>
          <a:lstStyle/>
          <a:p>
            <a:r>
              <a:rPr lang="en-IN" b="1" dirty="0"/>
              <a:t>Namespaces and Scope</a:t>
            </a:r>
          </a:p>
        </p:txBody>
      </p:sp>
      <p:sp>
        <p:nvSpPr>
          <p:cNvPr id="3" name="Content Placeholder 2">
            <a:extLst>
              <a:ext uri="{FF2B5EF4-FFF2-40B4-BE49-F238E27FC236}">
                <a16:creationId xmlns:a16="http://schemas.microsoft.com/office/drawing/2014/main" id="{D19EFF15-5A72-DA41-82A0-0268BD066728}"/>
              </a:ext>
            </a:extLst>
          </p:cNvPr>
          <p:cNvSpPr>
            <a:spLocks noGrp="1"/>
          </p:cNvSpPr>
          <p:nvPr>
            <p:ph idx="1"/>
          </p:nvPr>
        </p:nvSpPr>
        <p:spPr/>
        <p:txBody>
          <a:bodyPr/>
          <a:lstStyle/>
          <a:p>
            <a:r>
              <a:rPr lang="en-IN" dirty="0"/>
              <a:t>Namespace provides a mapping from the names to the objects. For e.g. global, local function, object namespace, etc.</a:t>
            </a:r>
          </a:p>
          <a:p>
            <a:r>
              <a:rPr lang="en-IN" dirty="0"/>
              <a:t>LEGB Rule (L: Local (inside the current function), E: Enclose (inside function’s scope), G: Global (module-level scope), and B: Built-in (in-built Python names).</a:t>
            </a:r>
          </a:p>
          <a:p>
            <a:r>
              <a:rPr lang="en-IN" dirty="0"/>
              <a:t>Class attributes are often associated with and also reside in the class namespace.</a:t>
            </a:r>
          </a:p>
          <a:p>
            <a:r>
              <a:rPr lang="en-IN" dirty="0"/>
              <a:t>While on the other hand, instance attributes resides in the particular instance namespace. </a:t>
            </a:r>
          </a:p>
          <a:p>
            <a:r>
              <a:rPr lang="en-IN" dirty="0"/>
              <a:t>The MRO is followed during the resolution order and instance – class – superclass chain. </a:t>
            </a:r>
          </a:p>
        </p:txBody>
      </p:sp>
    </p:spTree>
    <p:extLst>
      <p:ext uri="{BB962C8B-B14F-4D97-AF65-F5344CB8AC3E}">
        <p14:creationId xmlns:p14="http://schemas.microsoft.com/office/powerpoint/2010/main" val="2922402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84ADF-055D-EC39-ECD1-BF19528A7567}"/>
              </a:ext>
            </a:extLst>
          </p:cNvPr>
          <p:cNvSpPr>
            <a:spLocks noGrp="1"/>
          </p:cNvSpPr>
          <p:nvPr>
            <p:ph type="title"/>
          </p:nvPr>
        </p:nvSpPr>
        <p:spPr/>
        <p:txBody>
          <a:bodyPr/>
          <a:lstStyle/>
          <a:p>
            <a:r>
              <a:rPr lang="en-IN" b="1" dirty="0"/>
              <a:t>Initializing the Objects</a:t>
            </a:r>
          </a:p>
        </p:txBody>
      </p:sp>
      <p:sp>
        <p:nvSpPr>
          <p:cNvPr id="3" name="Content Placeholder 2">
            <a:extLst>
              <a:ext uri="{FF2B5EF4-FFF2-40B4-BE49-F238E27FC236}">
                <a16:creationId xmlns:a16="http://schemas.microsoft.com/office/drawing/2014/main" id="{569187EA-5C65-F421-C9C6-8FB08D549263}"/>
              </a:ext>
            </a:extLst>
          </p:cNvPr>
          <p:cNvSpPr>
            <a:spLocks noGrp="1"/>
          </p:cNvSpPr>
          <p:nvPr>
            <p:ph idx="1"/>
          </p:nvPr>
        </p:nvSpPr>
        <p:spPr/>
        <p:txBody>
          <a:bodyPr/>
          <a:lstStyle/>
          <a:p>
            <a:r>
              <a:rPr lang="en-IN" dirty="0"/>
              <a:t>Syntax: </a:t>
            </a:r>
            <a:r>
              <a:rPr lang="en-IN" dirty="0" err="1"/>
              <a:t>obj</a:t>
            </a:r>
            <a:r>
              <a:rPr lang="en-IN" dirty="0"/>
              <a:t> = </a:t>
            </a:r>
            <a:r>
              <a:rPr lang="en-IN" dirty="0" err="1"/>
              <a:t>ClassName</a:t>
            </a:r>
            <a:r>
              <a:rPr lang="en-IN" dirty="0"/>
              <a:t>(</a:t>
            </a:r>
            <a:r>
              <a:rPr lang="en-IN" dirty="0" err="1"/>
              <a:t>args</a:t>
            </a:r>
            <a:r>
              <a:rPr lang="en-IN" dirty="0"/>
              <a:t>)</a:t>
            </a:r>
          </a:p>
          <a:p>
            <a:r>
              <a:rPr lang="en-IN" dirty="0"/>
              <a:t>How it is defined?</a:t>
            </a:r>
          </a:p>
          <a:p>
            <a:pPr lvl="1"/>
            <a:r>
              <a:rPr lang="en-IN" dirty="0"/>
              <a:t>__new__() =&gt; it allocates the memory (rarely overridden).</a:t>
            </a:r>
          </a:p>
          <a:p>
            <a:pPr lvl="1"/>
            <a:r>
              <a:rPr lang="en-IN" dirty="0"/>
              <a:t>__</a:t>
            </a:r>
            <a:r>
              <a:rPr lang="en-IN" dirty="0" err="1"/>
              <a:t>init</a:t>
            </a:r>
            <a:r>
              <a:rPr lang="en-IN" dirty="0"/>
              <a:t>__() =&gt; it instantiates the object post-allocation.</a:t>
            </a:r>
          </a:p>
          <a:p>
            <a:r>
              <a:rPr lang="en-IN" dirty="0"/>
              <a:t>Object Instantiation </a:t>
            </a:r>
          </a:p>
          <a:p>
            <a:pPr lvl="1"/>
            <a:r>
              <a:rPr lang="en-IN" dirty="0"/>
              <a:t>__</a:t>
            </a:r>
            <a:r>
              <a:rPr lang="en-IN" dirty="0" err="1"/>
              <a:t>init</a:t>
            </a:r>
            <a:r>
              <a:rPr lang="en-IN" dirty="0"/>
              <a:t>__() is not just a constructor but also an initializer.</a:t>
            </a:r>
          </a:p>
          <a:p>
            <a:pPr lvl="1"/>
            <a:r>
              <a:rPr lang="en-IN" dirty="0"/>
              <a:t>It accepts self and other additional arguments that configures the instance state.</a:t>
            </a:r>
          </a:p>
          <a:p>
            <a:r>
              <a:rPr lang="en-IN" dirty="0"/>
              <a:t>It is often a good practice to use the default arguments, validating the inputs, and use of encapsulated logic. </a:t>
            </a:r>
          </a:p>
        </p:txBody>
      </p:sp>
    </p:spTree>
    <p:extLst>
      <p:ext uri="{BB962C8B-B14F-4D97-AF65-F5344CB8AC3E}">
        <p14:creationId xmlns:p14="http://schemas.microsoft.com/office/powerpoint/2010/main" val="1865575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093ED-45FE-7584-0098-4A061D684209}"/>
              </a:ext>
            </a:extLst>
          </p:cNvPr>
          <p:cNvSpPr>
            <a:spLocks noGrp="1"/>
          </p:cNvSpPr>
          <p:nvPr>
            <p:ph type="title"/>
          </p:nvPr>
        </p:nvSpPr>
        <p:spPr/>
        <p:txBody>
          <a:bodyPr/>
          <a:lstStyle/>
          <a:p>
            <a:r>
              <a:rPr lang="en-IN" b="1" dirty="0"/>
              <a:t>__</a:t>
            </a:r>
            <a:r>
              <a:rPr lang="en-IN" b="1" dirty="0" err="1"/>
              <a:t>init</a:t>
            </a:r>
            <a:r>
              <a:rPr lang="en-IN" b="1" dirty="0"/>
              <a:t>__ Deep Dive</a:t>
            </a:r>
          </a:p>
        </p:txBody>
      </p:sp>
      <p:sp>
        <p:nvSpPr>
          <p:cNvPr id="3" name="Content Placeholder 2">
            <a:extLst>
              <a:ext uri="{FF2B5EF4-FFF2-40B4-BE49-F238E27FC236}">
                <a16:creationId xmlns:a16="http://schemas.microsoft.com/office/drawing/2014/main" id="{5B445AFF-E070-85DC-024D-A649A1A13899}"/>
              </a:ext>
            </a:extLst>
          </p:cNvPr>
          <p:cNvSpPr>
            <a:spLocks noGrp="1"/>
          </p:cNvSpPr>
          <p:nvPr>
            <p:ph idx="1"/>
          </p:nvPr>
        </p:nvSpPr>
        <p:spPr/>
        <p:txBody>
          <a:bodyPr/>
          <a:lstStyle/>
          <a:p>
            <a:r>
              <a:rPr lang="en-IN" dirty="0"/>
              <a:t>def __</a:t>
            </a:r>
            <a:r>
              <a:rPr lang="en-IN" dirty="0" err="1"/>
              <a:t>init</a:t>
            </a:r>
            <a:r>
              <a:rPr lang="en-IN" dirty="0"/>
              <a:t>__(self, …)</a:t>
            </a:r>
          </a:p>
          <a:p>
            <a:pPr lvl="1"/>
            <a:r>
              <a:rPr lang="en-IN" dirty="0"/>
              <a:t>This is how we initialize the objects after creation.</a:t>
            </a:r>
          </a:p>
          <a:p>
            <a:r>
              <a:rPr lang="en-IN" dirty="0"/>
              <a:t>It is immediately called after the object instantiation/creation.</a:t>
            </a:r>
          </a:p>
          <a:p>
            <a:r>
              <a:rPr lang="en-IN" dirty="0"/>
              <a:t>As per the custom logic, we initialize the instance variables. </a:t>
            </a:r>
          </a:p>
          <a:p>
            <a:r>
              <a:rPr lang="en-IN" dirty="0"/>
              <a:t>In this constructor, we perform other type checks and transformations.</a:t>
            </a:r>
          </a:p>
          <a:p>
            <a:r>
              <a:rPr lang="en-IN" dirty="0"/>
              <a:t>It is important to note that return value for this constructor must be None. If we return anything else, it will raise the </a:t>
            </a:r>
            <a:r>
              <a:rPr lang="en-IN" dirty="0" err="1"/>
              <a:t>TypeError</a:t>
            </a:r>
            <a:r>
              <a:rPr lang="en-IN" dirty="0"/>
              <a:t> exception.</a:t>
            </a:r>
          </a:p>
        </p:txBody>
      </p:sp>
    </p:spTree>
    <p:extLst>
      <p:ext uri="{BB962C8B-B14F-4D97-AF65-F5344CB8AC3E}">
        <p14:creationId xmlns:p14="http://schemas.microsoft.com/office/powerpoint/2010/main" val="2866061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52A16-8A4A-BA97-AC57-866F108BCFB5}"/>
              </a:ext>
            </a:extLst>
          </p:cNvPr>
          <p:cNvSpPr>
            <a:spLocks noGrp="1"/>
          </p:cNvSpPr>
          <p:nvPr>
            <p:ph type="title"/>
          </p:nvPr>
        </p:nvSpPr>
        <p:spPr/>
        <p:txBody>
          <a:bodyPr/>
          <a:lstStyle/>
          <a:p>
            <a:r>
              <a:rPr lang="en-IN" b="1" dirty="0"/>
              <a:t>__str__ Method and Representation</a:t>
            </a:r>
          </a:p>
        </p:txBody>
      </p:sp>
      <p:sp>
        <p:nvSpPr>
          <p:cNvPr id="3" name="Content Placeholder 2">
            <a:extLst>
              <a:ext uri="{FF2B5EF4-FFF2-40B4-BE49-F238E27FC236}">
                <a16:creationId xmlns:a16="http://schemas.microsoft.com/office/drawing/2014/main" id="{44538FC4-4912-012D-1C50-DAA640967B02}"/>
              </a:ext>
            </a:extLst>
          </p:cNvPr>
          <p:cNvSpPr>
            <a:spLocks noGrp="1"/>
          </p:cNvSpPr>
          <p:nvPr>
            <p:ph idx="1"/>
          </p:nvPr>
        </p:nvSpPr>
        <p:spPr/>
        <p:txBody>
          <a:bodyPr/>
          <a:lstStyle/>
          <a:p>
            <a:r>
              <a:rPr lang="en-IN" dirty="0"/>
              <a:t>The purpose of the __str__ method is to define a human-understandable object representation.</a:t>
            </a:r>
          </a:p>
          <a:p>
            <a:r>
              <a:rPr lang="en-IN" dirty="0"/>
              <a:t>It is generally used by print(</a:t>
            </a:r>
            <a:r>
              <a:rPr lang="en-IN" dirty="0" err="1"/>
              <a:t>obj</a:t>
            </a:r>
            <a:r>
              <a:rPr lang="en-IN" dirty="0"/>
              <a:t>) and str(</a:t>
            </a:r>
            <a:r>
              <a:rPr lang="en-IN" dirty="0" err="1"/>
              <a:t>obj</a:t>
            </a:r>
            <a:r>
              <a:rPr lang="en-IN" dirty="0"/>
              <a:t>).</a:t>
            </a:r>
          </a:p>
          <a:p>
            <a:r>
              <a:rPr lang="en-IN" dirty="0"/>
              <a:t>Syntax:</a:t>
            </a:r>
          </a:p>
          <a:p>
            <a:pPr lvl="1"/>
            <a:r>
              <a:rPr lang="en-IN" dirty="0"/>
              <a:t>def __str__(self): return “string”</a:t>
            </a:r>
          </a:p>
          <a:p>
            <a:r>
              <a:rPr lang="en-IN" dirty="0"/>
              <a:t>Difference between __</a:t>
            </a:r>
            <a:r>
              <a:rPr lang="en-IN" dirty="0" err="1"/>
              <a:t>repr</a:t>
            </a:r>
            <a:r>
              <a:rPr lang="en-IN" dirty="0"/>
              <a:t>__ and __str__</a:t>
            </a:r>
          </a:p>
          <a:p>
            <a:pPr lvl="1"/>
            <a:r>
              <a:rPr lang="en-IN" dirty="0"/>
              <a:t>__str__: generally used for end-user displays.</a:t>
            </a:r>
          </a:p>
          <a:p>
            <a:pPr lvl="1"/>
            <a:r>
              <a:rPr lang="en-IN" dirty="0"/>
              <a:t>__</a:t>
            </a:r>
            <a:r>
              <a:rPr lang="en-IN" dirty="0" err="1"/>
              <a:t>repr</a:t>
            </a:r>
            <a:r>
              <a:rPr lang="en-IN" dirty="0"/>
              <a:t>__: used by developers, it is unambiguous in nature.</a:t>
            </a:r>
          </a:p>
          <a:p>
            <a:r>
              <a:rPr lang="en-IN" dirty="0"/>
              <a:t>It is generally considered a good practice to return concise and informative content while we are summarizing the object state.</a:t>
            </a:r>
          </a:p>
        </p:txBody>
      </p:sp>
    </p:spTree>
    <p:extLst>
      <p:ext uri="{BB962C8B-B14F-4D97-AF65-F5344CB8AC3E}">
        <p14:creationId xmlns:p14="http://schemas.microsoft.com/office/powerpoint/2010/main" val="1869458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CFED-D20A-6812-FB85-DB2ED435994A}"/>
              </a:ext>
            </a:extLst>
          </p:cNvPr>
          <p:cNvSpPr>
            <a:spLocks noGrp="1"/>
          </p:cNvSpPr>
          <p:nvPr>
            <p:ph type="title"/>
          </p:nvPr>
        </p:nvSpPr>
        <p:spPr/>
        <p:txBody>
          <a:bodyPr/>
          <a:lstStyle/>
          <a:p>
            <a:r>
              <a:rPr lang="en-IN" b="1" dirty="0"/>
              <a:t>Understanding the Point Class</a:t>
            </a:r>
          </a:p>
        </p:txBody>
      </p:sp>
      <p:sp>
        <p:nvSpPr>
          <p:cNvPr id="3" name="Content Placeholder 2">
            <a:extLst>
              <a:ext uri="{FF2B5EF4-FFF2-40B4-BE49-F238E27FC236}">
                <a16:creationId xmlns:a16="http://schemas.microsoft.com/office/drawing/2014/main" id="{F887220D-3518-BA68-F1E4-6C364B1B163E}"/>
              </a:ext>
            </a:extLst>
          </p:cNvPr>
          <p:cNvSpPr>
            <a:spLocks noGrp="1"/>
          </p:cNvSpPr>
          <p:nvPr>
            <p:ph idx="1"/>
          </p:nvPr>
        </p:nvSpPr>
        <p:spPr/>
        <p:txBody>
          <a:bodyPr>
            <a:normAutofit lnSpcReduction="10000"/>
          </a:bodyPr>
          <a:lstStyle/>
          <a:p>
            <a:r>
              <a:rPr lang="en-IN" dirty="0"/>
              <a:t>Deep Dive:</a:t>
            </a:r>
          </a:p>
          <a:p>
            <a:pPr lvl="1"/>
            <a:r>
              <a:rPr lang="en-IN" dirty="0"/>
              <a:t>It is easier to represent a 2D cartesian coordinate plane in a class format. </a:t>
            </a:r>
          </a:p>
          <a:p>
            <a:pPr lvl="1"/>
            <a:r>
              <a:rPr lang="en-IN" dirty="0"/>
              <a:t>What will be the attributes of Point class? =&gt; x, y</a:t>
            </a:r>
          </a:p>
          <a:p>
            <a:pPr lvl="1"/>
            <a:r>
              <a:rPr lang="en-IN" dirty="0"/>
              <a:t>What should be the ideal methods? =&gt; __</a:t>
            </a:r>
            <a:r>
              <a:rPr lang="en-IN" dirty="0" err="1"/>
              <a:t>init</a:t>
            </a:r>
            <a:r>
              <a:rPr lang="en-IN" dirty="0"/>
              <a:t>__, __str__ to instantiate and user-displays. Possible to define other functions like distance, move, etc to perform various operations.</a:t>
            </a:r>
          </a:p>
          <a:p>
            <a:r>
              <a:rPr lang="en-IN" dirty="0"/>
              <a:t>How to design the class? =&gt; Keep the attributes private or protected as much as possible. You can use property decorators if the attribute validation is needed. </a:t>
            </a:r>
          </a:p>
          <a:p>
            <a:r>
              <a:rPr lang="en-IN" dirty="0"/>
              <a:t>By using this, we encapsulate a specific location in a 2D space as an object.</a:t>
            </a:r>
          </a:p>
          <a:p>
            <a:endParaRPr lang="en-IN" dirty="0"/>
          </a:p>
        </p:txBody>
      </p:sp>
    </p:spTree>
    <p:extLst>
      <p:ext uri="{BB962C8B-B14F-4D97-AF65-F5344CB8AC3E}">
        <p14:creationId xmlns:p14="http://schemas.microsoft.com/office/powerpoint/2010/main" val="1038882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4D055-3D43-E769-0D3D-5CBC643507F1}"/>
              </a:ext>
            </a:extLst>
          </p:cNvPr>
          <p:cNvSpPr>
            <a:spLocks noGrp="1"/>
          </p:cNvSpPr>
          <p:nvPr>
            <p:ph type="title"/>
          </p:nvPr>
        </p:nvSpPr>
        <p:spPr/>
        <p:txBody>
          <a:bodyPr/>
          <a:lstStyle/>
          <a:p>
            <a:r>
              <a:rPr lang="en-IN" b="1" dirty="0"/>
              <a:t>Method Binding and Object Interactions</a:t>
            </a:r>
          </a:p>
        </p:txBody>
      </p:sp>
      <p:sp>
        <p:nvSpPr>
          <p:cNvPr id="3" name="Content Placeholder 2">
            <a:extLst>
              <a:ext uri="{FF2B5EF4-FFF2-40B4-BE49-F238E27FC236}">
                <a16:creationId xmlns:a16="http://schemas.microsoft.com/office/drawing/2014/main" id="{ED773FA1-3CC5-41A6-24E7-0210DD3E1065}"/>
              </a:ext>
            </a:extLst>
          </p:cNvPr>
          <p:cNvSpPr>
            <a:spLocks noGrp="1"/>
          </p:cNvSpPr>
          <p:nvPr>
            <p:ph idx="1"/>
          </p:nvPr>
        </p:nvSpPr>
        <p:spPr/>
        <p:txBody>
          <a:bodyPr/>
          <a:lstStyle/>
          <a:p>
            <a:r>
              <a:rPr lang="en-IN" dirty="0"/>
              <a:t>Method binding for an instance –</a:t>
            </a:r>
          </a:p>
          <a:p>
            <a:pPr lvl="1"/>
            <a:r>
              <a:rPr lang="en-IN" dirty="0" err="1"/>
              <a:t>obj.method</a:t>
            </a:r>
            <a:r>
              <a:rPr lang="en-IN" dirty="0"/>
              <a:t>() acts as a syntactic sugar for </a:t>
            </a:r>
            <a:r>
              <a:rPr lang="en-IN" dirty="0" err="1"/>
              <a:t>class.method</a:t>
            </a:r>
            <a:r>
              <a:rPr lang="en-IN" dirty="0"/>
              <a:t>(</a:t>
            </a:r>
            <a:r>
              <a:rPr lang="en-IN" dirty="0" err="1"/>
              <a:t>obj</a:t>
            </a:r>
            <a:r>
              <a:rPr lang="en-IN" dirty="0"/>
              <a:t>).</a:t>
            </a:r>
          </a:p>
          <a:p>
            <a:r>
              <a:rPr lang="en-IN" dirty="0"/>
              <a:t>The method resolution is done using dynamic-based dispatch on the object type.</a:t>
            </a:r>
          </a:p>
          <a:p>
            <a:r>
              <a:rPr lang="en-IN" dirty="0"/>
              <a:t>What is self parameter?</a:t>
            </a:r>
          </a:p>
          <a:p>
            <a:pPr lvl="1"/>
            <a:r>
              <a:rPr lang="en-IN" dirty="0"/>
              <a:t>Self is explicitly the first parameter to access the instance state of the data.</a:t>
            </a:r>
          </a:p>
          <a:p>
            <a:pPr lvl="1"/>
            <a:r>
              <a:rPr lang="en-IN" dirty="0"/>
              <a:t>Conventionally, it is named as self, but is never enforced.</a:t>
            </a:r>
          </a:p>
          <a:p>
            <a:r>
              <a:rPr lang="en-IN" dirty="0"/>
              <a:t>How to check for the attribute lookup? First check the instance </a:t>
            </a:r>
            <a:r>
              <a:rPr lang="en-IN" dirty="0" err="1"/>
              <a:t>dict</a:t>
            </a:r>
            <a:r>
              <a:rPr lang="en-IN" dirty="0"/>
              <a:t>, then go for class </a:t>
            </a:r>
            <a:r>
              <a:rPr lang="en-IN" dirty="0" err="1"/>
              <a:t>dict</a:t>
            </a:r>
            <a:r>
              <a:rPr lang="en-IN" dirty="0"/>
              <a:t>, and finally check the superclass dict.</a:t>
            </a:r>
          </a:p>
        </p:txBody>
      </p:sp>
    </p:spTree>
    <p:extLst>
      <p:ext uri="{BB962C8B-B14F-4D97-AF65-F5344CB8AC3E}">
        <p14:creationId xmlns:p14="http://schemas.microsoft.com/office/powerpoint/2010/main" val="28654399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377</TotalTime>
  <Words>1277</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Wingdings 3</vt:lpstr>
      <vt:lpstr>Ion</vt:lpstr>
      <vt:lpstr>Object Oriented Programming</vt:lpstr>
      <vt:lpstr>Lecture 2: Objects and Namespaces</vt:lpstr>
      <vt:lpstr>What are Objects?</vt:lpstr>
      <vt:lpstr>Namespaces and Scope</vt:lpstr>
      <vt:lpstr>Initializing the Objects</vt:lpstr>
      <vt:lpstr>__init__ Deep Dive</vt:lpstr>
      <vt:lpstr>__str__ Method and Representation</vt:lpstr>
      <vt:lpstr>Understanding the Point Class</vt:lpstr>
      <vt:lpstr>Method Binding and Object Interactions</vt:lpstr>
      <vt:lpstr>Conceptual Model for Vector Class</vt:lpstr>
      <vt:lpstr>Special Methods in Vector and Point Classes</vt:lpstr>
      <vt:lpstr>Identity vs Equality</vt:lpstr>
      <vt:lpstr>Class vs Instance Attributes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 Puneet</dc:creator>
  <cp:lastModifiedBy>Br. Puneet</cp:lastModifiedBy>
  <cp:revision>10</cp:revision>
  <dcterms:created xsi:type="dcterms:W3CDTF">2025-05-17T19:20:37Z</dcterms:created>
  <dcterms:modified xsi:type="dcterms:W3CDTF">2025-05-18T14:27:39Z</dcterms:modified>
</cp:coreProperties>
</file>