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6" r:id="rId3"/>
    <p:sldId id="257" r:id="rId4"/>
    <p:sldId id="287" r:id="rId5"/>
    <p:sldId id="288" r:id="rId6"/>
    <p:sldId id="289" r:id="rId7"/>
    <p:sldId id="290" r:id="rId8"/>
    <p:sldId id="291" r:id="rId9"/>
    <p:sldId id="292" r:id="rId10"/>
    <p:sldId id="293" r:id="rId11"/>
    <p:sldId id="294" r:id="rId12"/>
    <p:sldId id="295" r:id="rId13"/>
    <p:sldId id="296" r:id="rId14"/>
    <p:sldId id="297" r:id="rId15"/>
    <p:sldId id="298" r:id="rId16"/>
    <p:sldId id="299" r:id="rId17"/>
    <p:sldId id="300" r:id="rId18"/>
    <p:sldId id="301" r:id="rId19"/>
    <p:sldId id="309" r:id="rId20"/>
    <p:sldId id="302" r:id="rId21"/>
    <p:sldId id="303" r:id="rId22"/>
    <p:sldId id="304" r:id="rId23"/>
    <p:sldId id="305" r:id="rId24"/>
    <p:sldId id="306" r:id="rId25"/>
    <p:sldId id="307" r:id="rId26"/>
    <p:sldId id="308"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4" d="100"/>
          <a:sy n="84" d="100"/>
        </p:scale>
        <p:origin x="6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1C2C0D5-6715-409C-9110-9506129E5269}" type="datetimeFigureOut">
              <a:rPr lang="en-IN" smtClean="0"/>
              <a:t>12-05-2025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3AACE5-6B6A-4DB0-9172-DFC3DA3955A2}" type="slidenum">
              <a:rPr lang="en-IN" smtClean="0"/>
              <a:t>‹#›</a:t>
            </a:fld>
            <a:endParaRPr lang="en-IN"/>
          </a:p>
        </p:txBody>
      </p:sp>
    </p:spTree>
    <p:extLst>
      <p:ext uri="{BB962C8B-B14F-4D97-AF65-F5344CB8AC3E}">
        <p14:creationId xmlns:p14="http://schemas.microsoft.com/office/powerpoint/2010/main" val="3317622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C2C0D5-6715-409C-9110-9506129E5269}" type="datetimeFigureOut">
              <a:rPr lang="en-IN" smtClean="0"/>
              <a:t>12-05-2025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3AACE5-6B6A-4DB0-9172-DFC3DA3955A2}" type="slidenum">
              <a:rPr lang="en-IN" smtClean="0"/>
              <a:t>‹#›</a:t>
            </a:fld>
            <a:endParaRPr lang="en-IN"/>
          </a:p>
        </p:txBody>
      </p:sp>
    </p:spTree>
    <p:extLst>
      <p:ext uri="{BB962C8B-B14F-4D97-AF65-F5344CB8AC3E}">
        <p14:creationId xmlns:p14="http://schemas.microsoft.com/office/powerpoint/2010/main" val="19198795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1C2C0D5-6715-409C-9110-9506129E5269}" type="datetimeFigureOut">
              <a:rPr lang="en-IN" smtClean="0"/>
              <a:t>12-05-2025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3AACE5-6B6A-4DB0-9172-DFC3DA3955A2}" type="slidenum">
              <a:rPr lang="en-IN" smtClean="0"/>
              <a:t>‹#›</a:t>
            </a:fld>
            <a:endParaRPr lang="en-IN"/>
          </a:p>
        </p:txBody>
      </p:sp>
    </p:spTree>
    <p:extLst>
      <p:ext uri="{BB962C8B-B14F-4D97-AF65-F5344CB8AC3E}">
        <p14:creationId xmlns:p14="http://schemas.microsoft.com/office/powerpoint/2010/main" val="3478250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1C2C0D5-6715-409C-9110-9506129E5269}" type="datetimeFigureOut">
              <a:rPr lang="en-IN" smtClean="0"/>
              <a:t>12-05-2025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3AACE5-6B6A-4DB0-9172-DFC3DA3955A2}"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423250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C2C0D5-6715-409C-9110-9506129E5269}" type="datetimeFigureOut">
              <a:rPr lang="en-IN" smtClean="0"/>
              <a:t>12-05-2025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3AACE5-6B6A-4DB0-9172-DFC3DA3955A2}" type="slidenum">
              <a:rPr lang="en-IN" smtClean="0"/>
              <a:t>‹#›</a:t>
            </a:fld>
            <a:endParaRPr lang="en-IN"/>
          </a:p>
        </p:txBody>
      </p:sp>
    </p:spTree>
    <p:extLst>
      <p:ext uri="{BB962C8B-B14F-4D97-AF65-F5344CB8AC3E}">
        <p14:creationId xmlns:p14="http://schemas.microsoft.com/office/powerpoint/2010/main" val="5578789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1C2C0D5-6715-409C-9110-9506129E5269}" type="datetimeFigureOut">
              <a:rPr lang="en-IN" smtClean="0"/>
              <a:t>12-05-2025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3AACE5-6B6A-4DB0-9172-DFC3DA3955A2}" type="slidenum">
              <a:rPr lang="en-IN" smtClean="0"/>
              <a:t>‹#›</a:t>
            </a:fld>
            <a:endParaRPr lang="en-IN"/>
          </a:p>
        </p:txBody>
      </p:sp>
    </p:spTree>
    <p:extLst>
      <p:ext uri="{BB962C8B-B14F-4D97-AF65-F5344CB8AC3E}">
        <p14:creationId xmlns:p14="http://schemas.microsoft.com/office/powerpoint/2010/main" val="42826829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1C2C0D5-6715-409C-9110-9506129E5269}" type="datetimeFigureOut">
              <a:rPr lang="en-IN" smtClean="0"/>
              <a:t>12-05-2025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3AACE5-6B6A-4DB0-9172-DFC3DA3955A2}" type="slidenum">
              <a:rPr lang="en-IN" smtClean="0"/>
              <a:t>‹#›</a:t>
            </a:fld>
            <a:endParaRPr lang="en-IN"/>
          </a:p>
        </p:txBody>
      </p:sp>
    </p:spTree>
    <p:extLst>
      <p:ext uri="{BB962C8B-B14F-4D97-AF65-F5344CB8AC3E}">
        <p14:creationId xmlns:p14="http://schemas.microsoft.com/office/powerpoint/2010/main" val="15953771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C2C0D5-6715-409C-9110-9506129E5269}" type="datetimeFigureOut">
              <a:rPr lang="en-IN" smtClean="0"/>
              <a:t>12-05-2025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3AACE5-6B6A-4DB0-9172-DFC3DA3955A2}" type="slidenum">
              <a:rPr lang="en-IN" smtClean="0"/>
              <a:t>‹#›</a:t>
            </a:fld>
            <a:endParaRPr lang="en-IN"/>
          </a:p>
        </p:txBody>
      </p:sp>
    </p:spTree>
    <p:extLst>
      <p:ext uri="{BB962C8B-B14F-4D97-AF65-F5344CB8AC3E}">
        <p14:creationId xmlns:p14="http://schemas.microsoft.com/office/powerpoint/2010/main" val="22999460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C2C0D5-6715-409C-9110-9506129E5269}" type="datetimeFigureOut">
              <a:rPr lang="en-IN" smtClean="0"/>
              <a:t>12-05-2025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3AACE5-6B6A-4DB0-9172-DFC3DA3955A2}" type="slidenum">
              <a:rPr lang="en-IN" smtClean="0"/>
              <a:t>‹#›</a:t>
            </a:fld>
            <a:endParaRPr lang="en-IN"/>
          </a:p>
        </p:txBody>
      </p:sp>
    </p:spTree>
    <p:extLst>
      <p:ext uri="{BB962C8B-B14F-4D97-AF65-F5344CB8AC3E}">
        <p14:creationId xmlns:p14="http://schemas.microsoft.com/office/powerpoint/2010/main" val="1144436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1C2C0D5-6715-409C-9110-9506129E5269}" type="datetimeFigureOut">
              <a:rPr lang="en-IN" smtClean="0"/>
              <a:t>12-05-2025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3AACE5-6B6A-4DB0-9172-DFC3DA3955A2}" type="slidenum">
              <a:rPr lang="en-IN" smtClean="0"/>
              <a:t>‹#›</a:t>
            </a:fld>
            <a:endParaRPr lang="en-IN"/>
          </a:p>
        </p:txBody>
      </p:sp>
    </p:spTree>
    <p:extLst>
      <p:ext uri="{BB962C8B-B14F-4D97-AF65-F5344CB8AC3E}">
        <p14:creationId xmlns:p14="http://schemas.microsoft.com/office/powerpoint/2010/main" val="3284354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C2C0D5-6715-409C-9110-9506129E5269}" type="datetimeFigureOut">
              <a:rPr lang="en-IN" smtClean="0"/>
              <a:t>12-05-2025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3AACE5-6B6A-4DB0-9172-DFC3DA3955A2}" type="slidenum">
              <a:rPr lang="en-IN" smtClean="0"/>
              <a:t>‹#›</a:t>
            </a:fld>
            <a:endParaRPr lang="en-IN"/>
          </a:p>
        </p:txBody>
      </p:sp>
    </p:spTree>
    <p:extLst>
      <p:ext uri="{BB962C8B-B14F-4D97-AF65-F5344CB8AC3E}">
        <p14:creationId xmlns:p14="http://schemas.microsoft.com/office/powerpoint/2010/main" val="1744418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1C2C0D5-6715-409C-9110-9506129E5269}" type="datetimeFigureOut">
              <a:rPr lang="en-IN" smtClean="0"/>
              <a:t>12-05-2025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3AACE5-6B6A-4DB0-9172-DFC3DA3955A2}" type="slidenum">
              <a:rPr lang="en-IN" smtClean="0"/>
              <a:t>‹#›</a:t>
            </a:fld>
            <a:endParaRPr lang="en-IN"/>
          </a:p>
        </p:txBody>
      </p:sp>
    </p:spTree>
    <p:extLst>
      <p:ext uri="{BB962C8B-B14F-4D97-AF65-F5344CB8AC3E}">
        <p14:creationId xmlns:p14="http://schemas.microsoft.com/office/powerpoint/2010/main" val="149924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1C2C0D5-6715-409C-9110-9506129E5269}" type="datetimeFigureOut">
              <a:rPr lang="en-IN" smtClean="0"/>
              <a:t>12-05-2025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F3AACE5-6B6A-4DB0-9172-DFC3DA3955A2}" type="slidenum">
              <a:rPr lang="en-IN" smtClean="0"/>
              <a:t>‹#›</a:t>
            </a:fld>
            <a:endParaRPr lang="en-IN"/>
          </a:p>
        </p:txBody>
      </p:sp>
    </p:spTree>
    <p:extLst>
      <p:ext uri="{BB962C8B-B14F-4D97-AF65-F5344CB8AC3E}">
        <p14:creationId xmlns:p14="http://schemas.microsoft.com/office/powerpoint/2010/main" val="956971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1C2C0D5-6715-409C-9110-9506129E5269}" type="datetimeFigureOut">
              <a:rPr lang="en-IN" smtClean="0"/>
              <a:t>12-05-2025</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CF3AACE5-6B6A-4DB0-9172-DFC3DA3955A2}" type="slidenum">
              <a:rPr lang="en-IN" smtClean="0"/>
              <a:t>‹#›</a:t>
            </a:fld>
            <a:endParaRPr lang="en-IN"/>
          </a:p>
        </p:txBody>
      </p:sp>
    </p:spTree>
    <p:extLst>
      <p:ext uri="{BB962C8B-B14F-4D97-AF65-F5344CB8AC3E}">
        <p14:creationId xmlns:p14="http://schemas.microsoft.com/office/powerpoint/2010/main" val="2945085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1C2C0D5-6715-409C-9110-9506129E5269}" type="datetimeFigureOut">
              <a:rPr lang="en-IN" smtClean="0"/>
              <a:t>12-05-2025</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CF3AACE5-6B6A-4DB0-9172-DFC3DA3955A2}" type="slidenum">
              <a:rPr lang="en-IN" smtClean="0"/>
              <a:t>‹#›</a:t>
            </a:fld>
            <a:endParaRPr lang="en-IN"/>
          </a:p>
        </p:txBody>
      </p:sp>
    </p:spTree>
    <p:extLst>
      <p:ext uri="{BB962C8B-B14F-4D97-AF65-F5344CB8AC3E}">
        <p14:creationId xmlns:p14="http://schemas.microsoft.com/office/powerpoint/2010/main" val="1123648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1C2C0D5-6715-409C-9110-9506129E5269}" type="datetimeFigureOut">
              <a:rPr lang="en-IN" smtClean="0"/>
              <a:t>12-05-2025</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CF3AACE5-6B6A-4DB0-9172-DFC3DA3955A2}" type="slidenum">
              <a:rPr lang="en-IN" smtClean="0"/>
              <a:t>‹#›</a:t>
            </a:fld>
            <a:endParaRPr lang="en-IN"/>
          </a:p>
        </p:txBody>
      </p:sp>
    </p:spTree>
    <p:extLst>
      <p:ext uri="{BB962C8B-B14F-4D97-AF65-F5344CB8AC3E}">
        <p14:creationId xmlns:p14="http://schemas.microsoft.com/office/powerpoint/2010/main" val="2112503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C2C0D5-6715-409C-9110-9506129E5269}" type="datetimeFigureOut">
              <a:rPr lang="en-IN" smtClean="0"/>
              <a:t>12-05-2025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3AACE5-6B6A-4DB0-9172-DFC3DA3955A2}" type="slidenum">
              <a:rPr lang="en-IN" smtClean="0"/>
              <a:t>‹#›</a:t>
            </a:fld>
            <a:endParaRPr lang="en-IN"/>
          </a:p>
        </p:txBody>
      </p:sp>
    </p:spTree>
    <p:extLst>
      <p:ext uri="{BB962C8B-B14F-4D97-AF65-F5344CB8AC3E}">
        <p14:creationId xmlns:p14="http://schemas.microsoft.com/office/powerpoint/2010/main" val="3632930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1C2C0D5-6715-409C-9110-9506129E5269}" type="datetimeFigureOut">
              <a:rPr lang="en-IN" smtClean="0"/>
              <a:t>12-05-2025</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F3AACE5-6B6A-4DB0-9172-DFC3DA3955A2}" type="slidenum">
              <a:rPr lang="en-IN" smtClean="0"/>
              <a:t>‹#›</a:t>
            </a:fld>
            <a:endParaRPr lang="en-IN"/>
          </a:p>
        </p:txBody>
      </p:sp>
    </p:spTree>
    <p:extLst>
      <p:ext uri="{BB962C8B-B14F-4D97-AF65-F5344CB8AC3E}">
        <p14:creationId xmlns:p14="http://schemas.microsoft.com/office/powerpoint/2010/main" val="20225284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brpuneet898.github.io/"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4B9D71C-F650-AF5F-1C41-432C101AEB49}"/>
              </a:ext>
            </a:extLst>
          </p:cNvPr>
          <p:cNvSpPr>
            <a:spLocks noGrp="1"/>
          </p:cNvSpPr>
          <p:nvPr>
            <p:ph type="ctrTitle"/>
          </p:nvPr>
        </p:nvSpPr>
        <p:spPr>
          <a:xfrm>
            <a:off x="1154955" y="1447800"/>
            <a:ext cx="8825658" cy="3329581"/>
          </a:xfrm>
        </p:spPr>
        <p:txBody>
          <a:bodyPr/>
          <a:lstStyle/>
          <a:p>
            <a:r>
              <a:rPr lang="en-IN" b="1" dirty="0"/>
              <a:t>Introduction to Object Oriented Programming</a:t>
            </a:r>
          </a:p>
        </p:txBody>
      </p:sp>
      <p:sp>
        <p:nvSpPr>
          <p:cNvPr id="7" name="Subtitle 2">
            <a:extLst>
              <a:ext uri="{FF2B5EF4-FFF2-40B4-BE49-F238E27FC236}">
                <a16:creationId xmlns:a16="http://schemas.microsoft.com/office/drawing/2014/main" id="{05493602-6E3B-3F5A-4821-AA81162D4AF9}"/>
              </a:ext>
            </a:extLst>
          </p:cNvPr>
          <p:cNvSpPr>
            <a:spLocks noGrp="1"/>
          </p:cNvSpPr>
          <p:nvPr>
            <p:ph type="subTitle" idx="1"/>
          </p:nvPr>
        </p:nvSpPr>
        <p:spPr>
          <a:xfrm>
            <a:off x="1154955" y="4777380"/>
            <a:ext cx="8825658" cy="861420"/>
          </a:xfrm>
        </p:spPr>
        <p:txBody>
          <a:bodyPr/>
          <a:lstStyle/>
          <a:p>
            <a:r>
              <a:rPr lang="en-IN" b="1" dirty="0"/>
              <a:t>- Dr. (Prof.) NEELESH S. UPADHYE</a:t>
            </a:r>
          </a:p>
        </p:txBody>
      </p:sp>
      <p:sp>
        <p:nvSpPr>
          <p:cNvPr id="4" name="TextBox 3">
            <a:extLst>
              <a:ext uri="{FF2B5EF4-FFF2-40B4-BE49-F238E27FC236}">
                <a16:creationId xmlns:a16="http://schemas.microsoft.com/office/drawing/2014/main" id="{FECDBB5B-6012-395F-243C-CD4F5B9376C0}"/>
              </a:ext>
            </a:extLst>
          </p:cNvPr>
          <p:cNvSpPr txBox="1"/>
          <p:nvPr/>
        </p:nvSpPr>
        <p:spPr>
          <a:xfrm>
            <a:off x="1154955" y="5870448"/>
            <a:ext cx="3776996" cy="369332"/>
          </a:xfrm>
          <a:prstGeom prst="rect">
            <a:avLst/>
          </a:prstGeom>
          <a:noFill/>
        </p:spPr>
        <p:txBody>
          <a:bodyPr wrap="none" rtlCol="0">
            <a:spAutoFit/>
          </a:bodyPr>
          <a:lstStyle/>
          <a:p>
            <a:r>
              <a:rPr lang="en-IN" dirty="0"/>
              <a:t>Slides prepared by Puneet (</a:t>
            </a:r>
            <a:r>
              <a:rPr lang="en-IN" dirty="0">
                <a:hlinkClick r:id="rId2"/>
              </a:rPr>
              <a:t>Link</a:t>
            </a:r>
            <a:r>
              <a:rPr lang="en-IN" dirty="0"/>
              <a:t>)</a:t>
            </a:r>
          </a:p>
        </p:txBody>
      </p:sp>
    </p:spTree>
    <p:extLst>
      <p:ext uri="{BB962C8B-B14F-4D97-AF65-F5344CB8AC3E}">
        <p14:creationId xmlns:p14="http://schemas.microsoft.com/office/powerpoint/2010/main" val="2204479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985736-0134-8E07-ABB2-6FFBD9D1FB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5FB6AD-1C5C-A702-5348-3CBCF92D86D8}"/>
              </a:ext>
            </a:extLst>
          </p:cNvPr>
          <p:cNvSpPr>
            <a:spLocks noGrp="1"/>
          </p:cNvSpPr>
          <p:nvPr>
            <p:ph type="title"/>
          </p:nvPr>
        </p:nvSpPr>
        <p:spPr/>
        <p:txBody>
          <a:bodyPr/>
          <a:lstStyle/>
          <a:p>
            <a:r>
              <a:rPr lang="en-IN" b="1" dirty="0"/>
              <a:t>Insertion Sort: Overview</a:t>
            </a:r>
          </a:p>
        </p:txBody>
      </p:sp>
      <p:sp>
        <p:nvSpPr>
          <p:cNvPr id="3" name="Content Placeholder 2">
            <a:extLst>
              <a:ext uri="{FF2B5EF4-FFF2-40B4-BE49-F238E27FC236}">
                <a16:creationId xmlns:a16="http://schemas.microsoft.com/office/drawing/2014/main" id="{7288FE59-F9D8-4642-933B-5518A560DF10}"/>
              </a:ext>
            </a:extLst>
          </p:cNvPr>
          <p:cNvSpPr>
            <a:spLocks noGrp="1"/>
          </p:cNvSpPr>
          <p:nvPr>
            <p:ph idx="1"/>
          </p:nvPr>
        </p:nvSpPr>
        <p:spPr/>
        <p:txBody>
          <a:bodyPr/>
          <a:lstStyle/>
          <a:p>
            <a:r>
              <a:rPr lang="en-IN" dirty="0"/>
              <a:t>Insertion sort is a simple yet important type of sorting algorithm. It builds the final sorted array one element at a time. It replicates the method how you play the cards in hands. We always insert the new card in our hand by placing it at the right position in the already sorted deck of cards in hand. </a:t>
            </a:r>
          </a:p>
          <a:p>
            <a:r>
              <a:rPr lang="en-IN" dirty="0"/>
              <a:t>Because of its adaptive nature, the total number of shifts required are less. Very useful in the cases of real-time data, where we need to keep the sorted array while we continue to receive the new elements. </a:t>
            </a:r>
          </a:p>
          <a:p>
            <a:r>
              <a:rPr lang="en-IN" dirty="0"/>
              <a:t>Again, more of a in-place algorithm, therefore, requires only a constant amount of extra memory space. Ideal for already sorted algorithms.</a:t>
            </a:r>
          </a:p>
        </p:txBody>
      </p:sp>
    </p:spTree>
    <p:extLst>
      <p:ext uri="{BB962C8B-B14F-4D97-AF65-F5344CB8AC3E}">
        <p14:creationId xmlns:p14="http://schemas.microsoft.com/office/powerpoint/2010/main" val="2181079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0CEFF0-8C7B-B7C8-473C-37E0F8023E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35A7AF-A3FA-04C6-45A4-6262B5BFDB66}"/>
              </a:ext>
            </a:extLst>
          </p:cNvPr>
          <p:cNvSpPr>
            <a:spLocks noGrp="1"/>
          </p:cNvSpPr>
          <p:nvPr>
            <p:ph type="title"/>
          </p:nvPr>
        </p:nvSpPr>
        <p:spPr/>
        <p:txBody>
          <a:bodyPr/>
          <a:lstStyle/>
          <a:p>
            <a:r>
              <a:rPr lang="en-IN" b="1" dirty="0"/>
              <a:t>Insertion Sort: Algorithm Steps</a:t>
            </a:r>
          </a:p>
        </p:txBody>
      </p:sp>
      <p:sp>
        <p:nvSpPr>
          <p:cNvPr id="3" name="Content Placeholder 2">
            <a:extLst>
              <a:ext uri="{FF2B5EF4-FFF2-40B4-BE49-F238E27FC236}">
                <a16:creationId xmlns:a16="http://schemas.microsoft.com/office/drawing/2014/main" id="{B3B512E9-3790-1547-2168-8A546CAA0DC4}"/>
              </a:ext>
            </a:extLst>
          </p:cNvPr>
          <p:cNvSpPr>
            <a:spLocks noGrp="1"/>
          </p:cNvSpPr>
          <p:nvPr>
            <p:ph idx="1"/>
          </p:nvPr>
        </p:nvSpPr>
        <p:spPr/>
        <p:txBody>
          <a:bodyPr/>
          <a:lstStyle/>
          <a:p>
            <a:pPr marL="457200" indent="-457200">
              <a:buFont typeface="+mj-lt"/>
              <a:buAutoNum type="arabicPeriod"/>
            </a:pPr>
            <a:r>
              <a:rPr lang="en-IN" dirty="0"/>
              <a:t>Initialize: We assume that first element is already sorted.</a:t>
            </a:r>
          </a:p>
          <a:p>
            <a:pPr marL="457200" indent="-457200">
              <a:buFont typeface="+mj-lt"/>
              <a:buAutoNum type="arabicPeriod"/>
            </a:pPr>
            <a:r>
              <a:rPr lang="en-IN" dirty="0"/>
              <a:t>Iteration: From the second to the last element:</a:t>
            </a:r>
          </a:p>
          <a:p>
            <a:pPr marL="857250" lvl="1" indent="-457200">
              <a:buFont typeface="+mj-lt"/>
              <a:buAutoNum type="arabicPeriod"/>
            </a:pPr>
            <a:r>
              <a:rPr lang="en-IN" dirty="0"/>
              <a:t>Take the current element as the key.</a:t>
            </a:r>
          </a:p>
          <a:p>
            <a:pPr marL="857250" lvl="1" indent="-457200">
              <a:buFont typeface="+mj-lt"/>
              <a:buAutoNum type="arabicPeriod"/>
            </a:pPr>
            <a:r>
              <a:rPr lang="en-IN" dirty="0"/>
              <a:t>We compare the key with other elements in the sorted portion (that is towards the left).</a:t>
            </a:r>
          </a:p>
          <a:p>
            <a:pPr marL="857250" lvl="1" indent="-457200">
              <a:buFont typeface="+mj-lt"/>
              <a:buAutoNum type="arabicPeriod"/>
            </a:pPr>
            <a:r>
              <a:rPr lang="en-IN" dirty="0"/>
              <a:t>All the elements that are greater than key, we move them one position towards the right to create a space (for 1 element).</a:t>
            </a:r>
          </a:p>
          <a:p>
            <a:pPr marL="857250" lvl="1" indent="-457200">
              <a:buFont typeface="+mj-lt"/>
              <a:buAutoNum type="arabicPeriod"/>
            </a:pPr>
            <a:r>
              <a:rPr lang="en-IN" dirty="0"/>
              <a:t>We place the key in the correct sorted position. </a:t>
            </a:r>
          </a:p>
          <a:p>
            <a:pPr marL="457200" indent="-457200">
              <a:buFont typeface="+mj-lt"/>
              <a:buAutoNum type="arabicPeriod"/>
            </a:pPr>
            <a:r>
              <a:rPr lang="en-IN" dirty="0"/>
              <a:t>Repeat: Continue the process until all the elements have been processed. </a:t>
            </a:r>
          </a:p>
        </p:txBody>
      </p:sp>
    </p:spTree>
    <p:extLst>
      <p:ext uri="{BB962C8B-B14F-4D97-AF65-F5344CB8AC3E}">
        <p14:creationId xmlns:p14="http://schemas.microsoft.com/office/powerpoint/2010/main" val="1555033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D8807E-F49D-3874-E1E4-13205786C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957CC3-B65C-AD48-A28E-18EB94F5C559}"/>
              </a:ext>
            </a:extLst>
          </p:cNvPr>
          <p:cNvSpPr>
            <a:spLocks noGrp="1"/>
          </p:cNvSpPr>
          <p:nvPr>
            <p:ph type="title"/>
          </p:nvPr>
        </p:nvSpPr>
        <p:spPr/>
        <p:txBody>
          <a:bodyPr/>
          <a:lstStyle/>
          <a:p>
            <a:r>
              <a:rPr lang="en-IN" b="1" dirty="0"/>
              <a:t>Insertion Sort: Code Example</a:t>
            </a:r>
          </a:p>
        </p:txBody>
      </p:sp>
      <p:sp>
        <p:nvSpPr>
          <p:cNvPr id="3" name="Content Placeholder 2">
            <a:extLst>
              <a:ext uri="{FF2B5EF4-FFF2-40B4-BE49-F238E27FC236}">
                <a16:creationId xmlns:a16="http://schemas.microsoft.com/office/drawing/2014/main" id="{CACCB61C-81A9-4D72-7538-726822051844}"/>
              </a:ext>
            </a:extLst>
          </p:cNvPr>
          <p:cNvSpPr>
            <a:spLocks noGrp="1"/>
          </p:cNvSpPr>
          <p:nvPr>
            <p:ph idx="1"/>
          </p:nvPr>
        </p:nvSpPr>
        <p:spPr/>
        <p:txBody>
          <a:bodyPr/>
          <a:lstStyle/>
          <a:p>
            <a:r>
              <a:rPr lang="en-IN" dirty="0"/>
              <a:t>```</a:t>
            </a:r>
            <a:br>
              <a:rPr lang="en-IN" dirty="0"/>
            </a:br>
            <a:r>
              <a:rPr lang="en-IN" dirty="0" err="1"/>
              <a:t>arr</a:t>
            </a:r>
            <a:r>
              <a:rPr lang="en-IN" dirty="0"/>
              <a:t> = [64, 15, 12, 22, 11]</a:t>
            </a:r>
            <a:br>
              <a:rPr lang="en-IN" dirty="0"/>
            </a:br>
            <a:r>
              <a:rPr lang="en-IN" dirty="0"/>
              <a:t>for i in range(1, </a:t>
            </a:r>
            <a:r>
              <a:rPr lang="en-IN" dirty="0" err="1"/>
              <a:t>len</a:t>
            </a:r>
            <a:r>
              <a:rPr lang="en-IN" dirty="0"/>
              <a:t>(</a:t>
            </a:r>
            <a:r>
              <a:rPr lang="en-IN" dirty="0" err="1"/>
              <a:t>arr</a:t>
            </a:r>
            <a:r>
              <a:rPr lang="en-IN" dirty="0"/>
              <a:t>):</a:t>
            </a:r>
            <a:br>
              <a:rPr lang="en-IN" dirty="0"/>
            </a:br>
            <a:r>
              <a:rPr lang="en-IN" dirty="0"/>
              <a:t>		key = </a:t>
            </a:r>
            <a:r>
              <a:rPr lang="en-IN" dirty="0" err="1"/>
              <a:t>arr</a:t>
            </a:r>
            <a:r>
              <a:rPr lang="en-IN" dirty="0"/>
              <a:t>[i]</a:t>
            </a:r>
            <a:br>
              <a:rPr lang="en-IN" dirty="0"/>
            </a:br>
            <a:r>
              <a:rPr lang="en-IN" dirty="0"/>
              <a:t>		j = i-1</a:t>
            </a:r>
            <a:br>
              <a:rPr lang="en-IN" dirty="0"/>
            </a:br>
            <a:r>
              <a:rPr lang="en-IN" dirty="0"/>
              <a:t>		while j &gt;= 0 and key &lt; </a:t>
            </a:r>
            <a:r>
              <a:rPr lang="en-IN" dirty="0" err="1"/>
              <a:t>arr</a:t>
            </a:r>
            <a:r>
              <a:rPr lang="en-IN" dirty="0"/>
              <a:t>[j]:</a:t>
            </a:r>
            <a:br>
              <a:rPr lang="en-IN" dirty="0"/>
            </a:br>
            <a:r>
              <a:rPr lang="en-IN" dirty="0"/>
              <a:t>			</a:t>
            </a:r>
            <a:r>
              <a:rPr lang="en-IN" dirty="0" err="1"/>
              <a:t>arr</a:t>
            </a:r>
            <a:r>
              <a:rPr lang="en-IN" dirty="0"/>
              <a:t>[j+1] = </a:t>
            </a:r>
            <a:r>
              <a:rPr lang="en-IN" dirty="0" err="1"/>
              <a:t>arr</a:t>
            </a:r>
            <a:r>
              <a:rPr lang="en-IN" dirty="0"/>
              <a:t>[j]</a:t>
            </a:r>
            <a:br>
              <a:rPr lang="en-IN" dirty="0"/>
            </a:br>
            <a:r>
              <a:rPr lang="en-IN" dirty="0"/>
              <a:t>			j -= 1</a:t>
            </a:r>
            <a:br>
              <a:rPr lang="en-IN" dirty="0"/>
            </a:br>
            <a:r>
              <a:rPr lang="en-IN" dirty="0"/>
              <a:t>		</a:t>
            </a:r>
            <a:r>
              <a:rPr lang="en-IN" dirty="0" err="1"/>
              <a:t>arr</a:t>
            </a:r>
            <a:r>
              <a:rPr lang="en-IN" dirty="0"/>
              <a:t>[j+1] = key</a:t>
            </a:r>
            <a:br>
              <a:rPr lang="en-IN" dirty="0"/>
            </a:br>
            <a:r>
              <a:rPr lang="en-IN" dirty="0"/>
              <a:t>```</a:t>
            </a:r>
          </a:p>
          <a:p>
            <a:r>
              <a:rPr lang="en-IN" dirty="0"/>
              <a:t>The outer loops starts with the second element. Inner loop shifts the elements towards the right. Key is then placed at correct position.</a:t>
            </a:r>
          </a:p>
          <a:p>
            <a:endParaRPr lang="en-IN" dirty="0"/>
          </a:p>
        </p:txBody>
      </p:sp>
    </p:spTree>
    <p:extLst>
      <p:ext uri="{BB962C8B-B14F-4D97-AF65-F5344CB8AC3E}">
        <p14:creationId xmlns:p14="http://schemas.microsoft.com/office/powerpoint/2010/main" val="474763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BE1CDE-287A-8027-B548-B609FA41C4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1FBE15-467D-6047-FCF4-D9AE0BA7C6E7}"/>
              </a:ext>
            </a:extLst>
          </p:cNvPr>
          <p:cNvSpPr>
            <a:spLocks noGrp="1"/>
          </p:cNvSpPr>
          <p:nvPr>
            <p:ph type="title"/>
          </p:nvPr>
        </p:nvSpPr>
        <p:spPr/>
        <p:txBody>
          <a:bodyPr/>
          <a:lstStyle/>
          <a:p>
            <a:r>
              <a:rPr lang="en-IN" b="1" dirty="0"/>
              <a:t>Insertion Sort: Analysis</a:t>
            </a:r>
          </a:p>
        </p:txBody>
      </p:sp>
      <p:sp>
        <p:nvSpPr>
          <p:cNvPr id="3" name="Content Placeholder 2">
            <a:extLst>
              <a:ext uri="{FF2B5EF4-FFF2-40B4-BE49-F238E27FC236}">
                <a16:creationId xmlns:a16="http://schemas.microsoft.com/office/drawing/2014/main" id="{5ACC3A9D-9D82-EAD5-9318-6CA93E6A9628}"/>
              </a:ext>
            </a:extLst>
          </p:cNvPr>
          <p:cNvSpPr>
            <a:spLocks noGrp="1"/>
          </p:cNvSpPr>
          <p:nvPr>
            <p:ph idx="1"/>
          </p:nvPr>
        </p:nvSpPr>
        <p:spPr/>
        <p:txBody>
          <a:bodyPr/>
          <a:lstStyle/>
          <a:p>
            <a:r>
              <a:rPr lang="en-IN" dirty="0"/>
              <a:t>The insertion sort is a more stable sorting algorithm as it maintains the relative order of equal elements, which is essential for applications that requires sorting records on multiple tables.</a:t>
            </a:r>
          </a:p>
          <a:p>
            <a:r>
              <a:rPr lang="en-IN" dirty="0"/>
              <a:t>Space Complexity: O(1); in-place, requires constant extra space.</a:t>
            </a:r>
          </a:p>
          <a:p>
            <a:r>
              <a:rPr lang="en-IN" dirty="0"/>
              <a:t>Again not suitable for large datasets due to quadratic time complexity. Acts as the building block in more advanced hybrid algorithms. It is often used as the final block in </a:t>
            </a:r>
            <a:r>
              <a:rPr lang="en-IN" dirty="0" err="1"/>
              <a:t>Timsort</a:t>
            </a:r>
            <a:r>
              <a:rPr lang="en-IN" dirty="0"/>
              <a:t> or </a:t>
            </a:r>
            <a:r>
              <a:rPr lang="en-IN" dirty="0" err="1"/>
              <a:t>Introsort</a:t>
            </a:r>
            <a:r>
              <a:rPr lang="en-IN" dirty="0"/>
              <a:t>. </a:t>
            </a:r>
          </a:p>
          <a:p>
            <a:r>
              <a:rPr lang="en-IN" dirty="0"/>
              <a:t>Time Complexity: Best Case - O(n), Average &amp; Worst Case – O(n^2)</a:t>
            </a:r>
          </a:p>
          <a:p>
            <a:r>
              <a:rPr lang="en-IN" dirty="0"/>
              <a:t>For arrays of small size, insertion sort outperforms quick sort due to lower overhead. </a:t>
            </a:r>
          </a:p>
        </p:txBody>
      </p:sp>
    </p:spTree>
    <p:extLst>
      <p:ext uri="{BB962C8B-B14F-4D97-AF65-F5344CB8AC3E}">
        <p14:creationId xmlns:p14="http://schemas.microsoft.com/office/powerpoint/2010/main" val="22593007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22598B-06A2-DEF8-ACA1-58AA775DF8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EE28B6-3E55-FB3E-9FE7-56BAFA9F14B0}"/>
              </a:ext>
            </a:extLst>
          </p:cNvPr>
          <p:cNvSpPr>
            <a:spLocks noGrp="1"/>
          </p:cNvSpPr>
          <p:nvPr>
            <p:ph type="title"/>
          </p:nvPr>
        </p:nvSpPr>
        <p:spPr/>
        <p:txBody>
          <a:bodyPr/>
          <a:lstStyle/>
          <a:p>
            <a:r>
              <a:rPr lang="en-IN" b="1" dirty="0"/>
              <a:t>Merge Sort: Overview</a:t>
            </a:r>
          </a:p>
        </p:txBody>
      </p:sp>
      <p:sp>
        <p:nvSpPr>
          <p:cNvPr id="3" name="Content Placeholder 2">
            <a:extLst>
              <a:ext uri="{FF2B5EF4-FFF2-40B4-BE49-F238E27FC236}">
                <a16:creationId xmlns:a16="http://schemas.microsoft.com/office/drawing/2014/main" id="{A5E06D47-F7DD-905A-52D6-E57EA04F72CC}"/>
              </a:ext>
            </a:extLst>
          </p:cNvPr>
          <p:cNvSpPr>
            <a:spLocks noGrp="1"/>
          </p:cNvSpPr>
          <p:nvPr>
            <p:ph idx="1"/>
          </p:nvPr>
        </p:nvSpPr>
        <p:spPr/>
        <p:txBody>
          <a:bodyPr/>
          <a:lstStyle/>
          <a:p>
            <a:r>
              <a:rPr lang="en-IN" dirty="0"/>
              <a:t>It is a classical example of divide-and-conquer strategy. It recursively divides the input array into smaller sub-arrays. Sorts each sub-array recursively and join them to produce a sorted output. </a:t>
            </a:r>
          </a:p>
          <a:p>
            <a:r>
              <a:rPr lang="en-IN" dirty="0"/>
              <a:t>Due to the predictable, O(n log n) space complexity. It is highly efficient for sorting large datasets. </a:t>
            </a:r>
          </a:p>
          <a:p>
            <a:r>
              <a:rPr lang="en-IN" dirty="0"/>
              <a:t>It is a very ideal sorting algorithm, specially used for linked list and external sorting implementations (specifically sorts data that can not easily fit into RAM). </a:t>
            </a:r>
          </a:p>
          <a:p>
            <a:r>
              <a:rPr lang="en-IN" dirty="0"/>
              <a:t>The merge step of this sorting algorithm is the crucial part and therefore, has to be implemented efficiently using appropriate data structures. </a:t>
            </a:r>
          </a:p>
        </p:txBody>
      </p:sp>
    </p:spTree>
    <p:extLst>
      <p:ext uri="{BB962C8B-B14F-4D97-AF65-F5344CB8AC3E}">
        <p14:creationId xmlns:p14="http://schemas.microsoft.com/office/powerpoint/2010/main" val="24560126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77D96F-5F25-1E99-5A89-A53E7BFB64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F2AA3F-4E12-E04D-4CEB-F5861C3AD852}"/>
              </a:ext>
            </a:extLst>
          </p:cNvPr>
          <p:cNvSpPr>
            <a:spLocks noGrp="1"/>
          </p:cNvSpPr>
          <p:nvPr>
            <p:ph type="title"/>
          </p:nvPr>
        </p:nvSpPr>
        <p:spPr/>
        <p:txBody>
          <a:bodyPr/>
          <a:lstStyle/>
          <a:p>
            <a:r>
              <a:rPr lang="en-IN" b="1" dirty="0"/>
              <a:t>Merge Sort: Algorithm Steps</a:t>
            </a:r>
          </a:p>
        </p:txBody>
      </p:sp>
      <p:sp>
        <p:nvSpPr>
          <p:cNvPr id="3" name="Content Placeholder 2">
            <a:extLst>
              <a:ext uri="{FF2B5EF4-FFF2-40B4-BE49-F238E27FC236}">
                <a16:creationId xmlns:a16="http://schemas.microsoft.com/office/drawing/2014/main" id="{F49BD4A3-3396-A71E-9FDB-1AE6319B3835}"/>
              </a:ext>
            </a:extLst>
          </p:cNvPr>
          <p:cNvSpPr>
            <a:spLocks noGrp="1"/>
          </p:cNvSpPr>
          <p:nvPr>
            <p:ph idx="1"/>
          </p:nvPr>
        </p:nvSpPr>
        <p:spPr/>
        <p:txBody>
          <a:bodyPr/>
          <a:lstStyle/>
          <a:p>
            <a:pPr marL="457200" indent="-457200">
              <a:buFont typeface="+mj-lt"/>
              <a:buAutoNum type="arabicPeriod"/>
            </a:pPr>
            <a:r>
              <a:rPr lang="en-IN" dirty="0"/>
              <a:t>Divide: Find the midpoint of the array. Split the array into two halves.</a:t>
            </a:r>
          </a:p>
          <a:p>
            <a:pPr marL="457200" indent="-457200">
              <a:buFont typeface="+mj-lt"/>
              <a:buAutoNum type="arabicPeriod"/>
            </a:pPr>
            <a:r>
              <a:rPr lang="en-IN" dirty="0"/>
              <a:t>Recursion: Apply recursive operation to each sub array until the base (size=1) is reached. </a:t>
            </a:r>
          </a:p>
          <a:p>
            <a:pPr marL="457200" indent="-457200">
              <a:buFont typeface="+mj-lt"/>
              <a:buAutoNum type="arabicPeriod"/>
            </a:pPr>
            <a:r>
              <a:rPr lang="en-IN" dirty="0"/>
              <a:t>Merge: From the base, start combining the sorted subarrays back into a single array. Thus, reducing the number of sub arrays created. We can use few temporary array or pointers to efficiently merge the elements in the same order. </a:t>
            </a:r>
          </a:p>
          <a:p>
            <a:pPr marL="457200" indent="-457200">
              <a:buFont typeface="+mj-lt"/>
              <a:buAutoNum type="arabicPeriod"/>
            </a:pPr>
            <a:r>
              <a:rPr lang="en-IN" dirty="0"/>
              <a:t>In the algorithm, the recursion allows the each subarray to be sorted before getting merged. The merge step is often the bottleneck, as it maintains the overall order and stability of the sort.</a:t>
            </a:r>
          </a:p>
        </p:txBody>
      </p:sp>
    </p:spTree>
    <p:extLst>
      <p:ext uri="{BB962C8B-B14F-4D97-AF65-F5344CB8AC3E}">
        <p14:creationId xmlns:p14="http://schemas.microsoft.com/office/powerpoint/2010/main" val="31037591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B76687-BEC7-DBE9-794D-8621AAF7F2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7D2E37-AC28-8631-162A-7886FA7AE46D}"/>
              </a:ext>
            </a:extLst>
          </p:cNvPr>
          <p:cNvSpPr>
            <a:spLocks noGrp="1"/>
          </p:cNvSpPr>
          <p:nvPr>
            <p:ph type="title"/>
          </p:nvPr>
        </p:nvSpPr>
        <p:spPr/>
        <p:txBody>
          <a:bodyPr/>
          <a:lstStyle/>
          <a:p>
            <a:r>
              <a:rPr lang="en-IN" b="1" dirty="0"/>
              <a:t>Merge Sort: Code Example</a:t>
            </a:r>
          </a:p>
        </p:txBody>
      </p:sp>
      <p:pic>
        <p:nvPicPr>
          <p:cNvPr id="5" name="Content Placeholder 4">
            <a:extLst>
              <a:ext uri="{FF2B5EF4-FFF2-40B4-BE49-F238E27FC236}">
                <a16:creationId xmlns:a16="http://schemas.microsoft.com/office/drawing/2014/main" id="{735107E6-2E0C-6920-765E-5AAFCA83C936}"/>
              </a:ext>
            </a:extLst>
          </p:cNvPr>
          <p:cNvPicPr>
            <a:picLocks noGrp="1" noChangeAspect="1"/>
          </p:cNvPicPr>
          <p:nvPr>
            <p:ph idx="1"/>
          </p:nvPr>
        </p:nvPicPr>
        <p:blipFill>
          <a:blip r:embed="rId2"/>
          <a:stretch>
            <a:fillRect/>
          </a:stretch>
        </p:blipFill>
        <p:spPr>
          <a:xfrm>
            <a:off x="646110" y="1531430"/>
            <a:ext cx="5449889" cy="5151266"/>
          </a:xfrm>
        </p:spPr>
      </p:pic>
      <p:pic>
        <p:nvPicPr>
          <p:cNvPr id="1026" name="Picture 2" descr="Diagram showing the merging step of two sorted arrays in merge sort">
            <a:extLst>
              <a:ext uri="{FF2B5EF4-FFF2-40B4-BE49-F238E27FC236}">
                <a16:creationId xmlns:a16="http://schemas.microsoft.com/office/drawing/2014/main" id="{21B8515A-AFC1-9617-F9E6-D4771659AB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9668" y="1541508"/>
            <a:ext cx="5141188" cy="5141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96667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C96BA3-2BF0-F99B-1E63-140D4FFA9E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4F870E-964E-4733-4CFD-DB6C14CCF646}"/>
              </a:ext>
            </a:extLst>
          </p:cNvPr>
          <p:cNvSpPr>
            <a:spLocks noGrp="1"/>
          </p:cNvSpPr>
          <p:nvPr>
            <p:ph type="title"/>
          </p:nvPr>
        </p:nvSpPr>
        <p:spPr/>
        <p:txBody>
          <a:bodyPr/>
          <a:lstStyle/>
          <a:p>
            <a:r>
              <a:rPr lang="en-IN" b="1" dirty="0"/>
              <a:t>Merge Sort: Analysis</a:t>
            </a:r>
          </a:p>
        </p:txBody>
      </p:sp>
      <p:sp>
        <p:nvSpPr>
          <p:cNvPr id="3" name="Content Placeholder 2">
            <a:extLst>
              <a:ext uri="{FF2B5EF4-FFF2-40B4-BE49-F238E27FC236}">
                <a16:creationId xmlns:a16="http://schemas.microsoft.com/office/drawing/2014/main" id="{972A1E04-4409-1FF5-8A87-24BB668BA1B9}"/>
              </a:ext>
            </a:extLst>
          </p:cNvPr>
          <p:cNvSpPr>
            <a:spLocks noGrp="1"/>
          </p:cNvSpPr>
          <p:nvPr>
            <p:ph idx="1"/>
          </p:nvPr>
        </p:nvSpPr>
        <p:spPr/>
        <p:txBody>
          <a:bodyPr/>
          <a:lstStyle/>
          <a:p>
            <a:r>
              <a:rPr lang="en-IN" dirty="0"/>
              <a:t>It is a stable sorting algorithm, thus, crucial in multi-level sorting. </a:t>
            </a:r>
          </a:p>
          <a:p>
            <a:r>
              <a:rPr lang="en-IN" dirty="0"/>
              <a:t>Requires O(n) auxiliary space that is required for temporary arrays during the merge process. Not an in place sorting algorithm. </a:t>
            </a:r>
          </a:p>
          <a:p>
            <a:r>
              <a:rPr lang="en-IN" dirty="0"/>
              <a:t>Performs extremely well on large datasets and linked lists. </a:t>
            </a:r>
          </a:p>
          <a:p>
            <a:r>
              <a:rPr lang="en-IN" dirty="0"/>
              <a:t>The new property introduced by merge sort is parallelization, as the divide-and-conquer steps can be distributed to multiple processors. Later, they can give the individual outputs that can be merged.</a:t>
            </a:r>
          </a:p>
          <a:p>
            <a:r>
              <a:rPr lang="en-IN" dirty="0"/>
              <a:t>Time Complexity: Best, Worst, and Average Case: O(n log n). The array is always divided in halves (therefore, log n). At each level, all the n elements are sorted before moving to the merge step. </a:t>
            </a:r>
          </a:p>
        </p:txBody>
      </p:sp>
    </p:spTree>
    <p:extLst>
      <p:ext uri="{BB962C8B-B14F-4D97-AF65-F5344CB8AC3E}">
        <p14:creationId xmlns:p14="http://schemas.microsoft.com/office/powerpoint/2010/main" val="20297363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FC07E-E758-D232-5369-086193DBC1C5}"/>
              </a:ext>
            </a:extLst>
          </p:cNvPr>
          <p:cNvSpPr>
            <a:spLocks noGrp="1"/>
          </p:cNvSpPr>
          <p:nvPr>
            <p:ph type="title"/>
          </p:nvPr>
        </p:nvSpPr>
        <p:spPr/>
        <p:txBody>
          <a:bodyPr/>
          <a:lstStyle/>
          <a:p>
            <a:r>
              <a:rPr lang="en-IN" b="1" dirty="0"/>
              <a:t>Comparative Analysis</a:t>
            </a:r>
          </a:p>
        </p:txBody>
      </p:sp>
      <p:graphicFrame>
        <p:nvGraphicFramePr>
          <p:cNvPr id="4" name="Content Placeholder 3">
            <a:extLst>
              <a:ext uri="{FF2B5EF4-FFF2-40B4-BE49-F238E27FC236}">
                <a16:creationId xmlns:a16="http://schemas.microsoft.com/office/drawing/2014/main" id="{44363A63-5920-926B-5F04-D212051080CB}"/>
              </a:ext>
            </a:extLst>
          </p:cNvPr>
          <p:cNvGraphicFramePr>
            <a:graphicFrameLocks noGrp="1"/>
          </p:cNvGraphicFramePr>
          <p:nvPr>
            <p:ph idx="1"/>
            <p:extLst>
              <p:ext uri="{D42A27DB-BD31-4B8C-83A1-F6EECF244321}">
                <p14:modId xmlns:p14="http://schemas.microsoft.com/office/powerpoint/2010/main" val="2827581533"/>
              </p:ext>
            </p:extLst>
          </p:nvPr>
        </p:nvGraphicFramePr>
        <p:xfrm>
          <a:off x="1103313" y="2052638"/>
          <a:ext cx="8947148" cy="3977640"/>
        </p:xfrm>
        <a:graphic>
          <a:graphicData uri="http://schemas.openxmlformats.org/drawingml/2006/table">
            <a:tbl>
              <a:tblPr firstRow="1" bandRow="1">
                <a:tableStyleId>{5C22544A-7EE6-4342-B048-85BDC9FD1C3A}</a:tableStyleId>
              </a:tblPr>
              <a:tblGrid>
                <a:gridCol w="2236787">
                  <a:extLst>
                    <a:ext uri="{9D8B030D-6E8A-4147-A177-3AD203B41FA5}">
                      <a16:colId xmlns:a16="http://schemas.microsoft.com/office/drawing/2014/main" val="878227714"/>
                    </a:ext>
                  </a:extLst>
                </a:gridCol>
                <a:gridCol w="2236787">
                  <a:extLst>
                    <a:ext uri="{9D8B030D-6E8A-4147-A177-3AD203B41FA5}">
                      <a16:colId xmlns:a16="http://schemas.microsoft.com/office/drawing/2014/main" val="1780353572"/>
                    </a:ext>
                  </a:extLst>
                </a:gridCol>
                <a:gridCol w="2236787">
                  <a:extLst>
                    <a:ext uri="{9D8B030D-6E8A-4147-A177-3AD203B41FA5}">
                      <a16:colId xmlns:a16="http://schemas.microsoft.com/office/drawing/2014/main" val="1180044358"/>
                    </a:ext>
                  </a:extLst>
                </a:gridCol>
                <a:gridCol w="2236787">
                  <a:extLst>
                    <a:ext uri="{9D8B030D-6E8A-4147-A177-3AD203B41FA5}">
                      <a16:colId xmlns:a16="http://schemas.microsoft.com/office/drawing/2014/main" val="3180963820"/>
                    </a:ext>
                  </a:extLst>
                </a:gridCol>
              </a:tblGrid>
              <a:tr h="370840">
                <a:tc>
                  <a:txBody>
                    <a:bodyPr/>
                    <a:lstStyle/>
                    <a:p>
                      <a:r>
                        <a:rPr lang="en-IN" dirty="0"/>
                        <a:t>Feature</a:t>
                      </a:r>
                    </a:p>
                  </a:txBody>
                  <a:tcPr/>
                </a:tc>
                <a:tc>
                  <a:txBody>
                    <a:bodyPr/>
                    <a:lstStyle/>
                    <a:p>
                      <a:r>
                        <a:rPr lang="en-IN" dirty="0"/>
                        <a:t>Merge Sort </a:t>
                      </a:r>
                    </a:p>
                  </a:txBody>
                  <a:tcPr/>
                </a:tc>
                <a:tc>
                  <a:txBody>
                    <a:bodyPr/>
                    <a:lstStyle/>
                    <a:p>
                      <a:r>
                        <a:rPr lang="en-IN" dirty="0"/>
                        <a:t>Insertion Sort</a:t>
                      </a:r>
                    </a:p>
                  </a:txBody>
                  <a:tcPr/>
                </a:tc>
                <a:tc>
                  <a:txBody>
                    <a:bodyPr/>
                    <a:lstStyle/>
                    <a:p>
                      <a:r>
                        <a:rPr lang="en-IN" dirty="0"/>
                        <a:t>Selection Sort</a:t>
                      </a:r>
                    </a:p>
                  </a:txBody>
                  <a:tcPr/>
                </a:tc>
                <a:extLst>
                  <a:ext uri="{0D108BD9-81ED-4DB2-BD59-A6C34878D82A}">
                    <a16:rowId xmlns:a16="http://schemas.microsoft.com/office/drawing/2014/main" val="1647365179"/>
                  </a:ext>
                </a:extLst>
              </a:tr>
              <a:tr h="370840">
                <a:tc>
                  <a:txBody>
                    <a:bodyPr/>
                    <a:lstStyle/>
                    <a:p>
                      <a:r>
                        <a:rPr lang="en-IN" dirty="0"/>
                        <a:t>Best Time</a:t>
                      </a:r>
                    </a:p>
                  </a:txBody>
                  <a:tcPr/>
                </a:tc>
                <a:tc>
                  <a:txBody>
                    <a:bodyPr/>
                    <a:lstStyle/>
                    <a:p>
                      <a:r>
                        <a:rPr lang="en-IN" dirty="0"/>
                        <a:t>O(n log n)</a:t>
                      </a:r>
                    </a:p>
                  </a:txBody>
                  <a:tcPr/>
                </a:tc>
                <a:tc>
                  <a:txBody>
                    <a:bodyPr/>
                    <a:lstStyle/>
                    <a:p>
                      <a:r>
                        <a:rPr lang="en-IN" dirty="0"/>
                        <a:t>O(n)</a:t>
                      </a:r>
                    </a:p>
                  </a:txBody>
                  <a:tcPr/>
                </a:tc>
                <a:tc>
                  <a:txBody>
                    <a:bodyPr/>
                    <a:lstStyle/>
                    <a:p>
                      <a:r>
                        <a:rPr lang="en-IN" sz="1800" b="0" i="0" kern="1200" dirty="0">
                          <a:solidFill>
                            <a:schemeClr val="dk1"/>
                          </a:solidFill>
                          <a:effectLst/>
                          <a:latin typeface="+mn-lt"/>
                          <a:ea typeface="+mn-ea"/>
                          <a:cs typeface="+mn-cs"/>
                        </a:rPr>
                        <a:t>O(n²)</a:t>
                      </a:r>
                      <a:endParaRPr lang="en-IN" dirty="0"/>
                    </a:p>
                  </a:txBody>
                  <a:tcPr/>
                </a:tc>
                <a:extLst>
                  <a:ext uri="{0D108BD9-81ED-4DB2-BD59-A6C34878D82A}">
                    <a16:rowId xmlns:a16="http://schemas.microsoft.com/office/drawing/2014/main" val="2695403183"/>
                  </a:ext>
                </a:extLst>
              </a:tr>
              <a:tr h="370840">
                <a:tc>
                  <a:txBody>
                    <a:bodyPr/>
                    <a:lstStyle/>
                    <a:p>
                      <a:r>
                        <a:rPr lang="en-IN" dirty="0"/>
                        <a:t>Average Time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O(n log n)</a:t>
                      </a:r>
                    </a:p>
                  </a:txBody>
                  <a:tcPr/>
                </a:tc>
                <a:tc>
                  <a:txBody>
                    <a:bodyPr/>
                    <a:lstStyle/>
                    <a:p>
                      <a:r>
                        <a:rPr lang="en-IN" sz="1800" b="0" i="0" kern="1200" dirty="0">
                          <a:solidFill>
                            <a:schemeClr val="dk1"/>
                          </a:solidFill>
                          <a:effectLst/>
                          <a:latin typeface="+mn-lt"/>
                          <a:ea typeface="+mn-ea"/>
                          <a:cs typeface="+mn-cs"/>
                        </a:rPr>
                        <a:t>O(n²)</a:t>
                      </a:r>
                      <a:endParaRPr lang="en-IN" dirty="0"/>
                    </a:p>
                  </a:txBody>
                  <a:tcPr/>
                </a:tc>
                <a:tc>
                  <a:txBody>
                    <a:bodyPr/>
                    <a:lstStyle/>
                    <a:p>
                      <a:r>
                        <a:rPr lang="en-IN" sz="1800" b="0" i="0" kern="1200" dirty="0">
                          <a:solidFill>
                            <a:schemeClr val="dk1"/>
                          </a:solidFill>
                          <a:effectLst/>
                          <a:latin typeface="+mn-lt"/>
                          <a:ea typeface="+mn-ea"/>
                          <a:cs typeface="+mn-cs"/>
                        </a:rPr>
                        <a:t>O(n²)</a:t>
                      </a:r>
                      <a:endParaRPr lang="en-IN" dirty="0"/>
                    </a:p>
                  </a:txBody>
                  <a:tcPr/>
                </a:tc>
                <a:extLst>
                  <a:ext uri="{0D108BD9-81ED-4DB2-BD59-A6C34878D82A}">
                    <a16:rowId xmlns:a16="http://schemas.microsoft.com/office/drawing/2014/main" val="224881721"/>
                  </a:ext>
                </a:extLst>
              </a:tr>
              <a:tr h="370840">
                <a:tc>
                  <a:txBody>
                    <a:bodyPr/>
                    <a:lstStyle/>
                    <a:p>
                      <a:r>
                        <a:rPr lang="en-IN" dirty="0"/>
                        <a:t>Worst Time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O(n log n)</a:t>
                      </a:r>
                    </a:p>
                  </a:txBody>
                  <a:tcPr/>
                </a:tc>
                <a:tc>
                  <a:txBody>
                    <a:bodyPr/>
                    <a:lstStyle/>
                    <a:p>
                      <a:r>
                        <a:rPr lang="en-IN" sz="1800" b="0" i="0" kern="1200" dirty="0">
                          <a:solidFill>
                            <a:schemeClr val="dk1"/>
                          </a:solidFill>
                          <a:effectLst/>
                          <a:latin typeface="+mn-lt"/>
                          <a:ea typeface="+mn-ea"/>
                          <a:cs typeface="+mn-cs"/>
                        </a:rPr>
                        <a:t>O(n²)</a:t>
                      </a:r>
                      <a:endParaRPr lang="en-IN" dirty="0"/>
                    </a:p>
                  </a:txBody>
                  <a:tcPr/>
                </a:tc>
                <a:tc>
                  <a:txBody>
                    <a:bodyPr/>
                    <a:lstStyle/>
                    <a:p>
                      <a:r>
                        <a:rPr lang="en-IN" sz="1800" b="0" i="0" kern="1200" dirty="0">
                          <a:solidFill>
                            <a:schemeClr val="dk1"/>
                          </a:solidFill>
                          <a:effectLst/>
                          <a:latin typeface="+mn-lt"/>
                          <a:ea typeface="+mn-ea"/>
                          <a:cs typeface="+mn-cs"/>
                        </a:rPr>
                        <a:t>O(n²)</a:t>
                      </a:r>
                      <a:endParaRPr lang="en-IN" dirty="0"/>
                    </a:p>
                  </a:txBody>
                  <a:tcPr/>
                </a:tc>
                <a:extLst>
                  <a:ext uri="{0D108BD9-81ED-4DB2-BD59-A6C34878D82A}">
                    <a16:rowId xmlns:a16="http://schemas.microsoft.com/office/drawing/2014/main" val="1020403153"/>
                  </a:ext>
                </a:extLst>
              </a:tr>
              <a:tr h="370840">
                <a:tc>
                  <a:txBody>
                    <a:bodyPr/>
                    <a:lstStyle/>
                    <a:p>
                      <a:r>
                        <a:rPr lang="en-IN" dirty="0"/>
                        <a:t>Space Complexity</a:t>
                      </a:r>
                    </a:p>
                  </a:txBody>
                  <a:tcPr/>
                </a:tc>
                <a:tc>
                  <a:txBody>
                    <a:bodyPr/>
                    <a:lstStyle/>
                    <a:p>
                      <a:r>
                        <a:rPr lang="en-IN" dirty="0"/>
                        <a:t>O(n)</a:t>
                      </a:r>
                    </a:p>
                  </a:txBody>
                  <a:tcPr/>
                </a:tc>
                <a:tc>
                  <a:txBody>
                    <a:bodyPr/>
                    <a:lstStyle/>
                    <a:p>
                      <a:r>
                        <a:rPr lang="en-IN" dirty="0"/>
                        <a:t>O(1)</a:t>
                      </a:r>
                    </a:p>
                  </a:txBody>
                  <a:tcPr/>
                </a:tc>
                <a:tc>
                  <a:txBody>
                    <a:bodyPr/>
                    <a:lstStyle/>
                    <a:p>
                      <a:r>
                        <a:rPr lang="en-IN" dirty="0"/>
                        <a:t>O(1)</a:t>
                      </a:r>
                    </a:p>
                  </a:txBody>
                  <a:tcPr/>
                </a:tc>
                <a:extLst>
                  <a:ext uri="{0D108BD9-81ED-4DB2-BD59-A6C34878D82A}">
                    <a16:rowId xmlns:a16="http://schemas.microsoft.com/office/drawing/2014/main" val="411041724"/>
                  </a:ext>
                </a:extLst>
              </a:tr>
              <a:tr h="370840">
                <a:tc>
                  <a:txBody>
                    <a:bodyPr/>
                    <a:lstStyle/>
                    <a:p>
                      <a:r>
                        <a:rPr lang="en-IN" dirty="0"/>
                        <a:t>Stability</a:t>
                      </a:r>
                    </a:p>
                  </a:txBody>
                  <a:tcPr/>
                </a:tc>
                <a:tc>
                  <a:txBody>
                    <a:bodyPr/>
                    <a:lstStyle/>
                    <a:p>
                      <a:r>
                        <a:rPr lang="en-IN" dirty="0"/>
                        <a:t>Stable</a:t>
                      </a:r>
                    </a:p>
                  </a:txBody>
                  <a:tcPr/>
                </a:tc>
                <a:tc>
                  <a:txBody>
                    <a:bodyPr/>
                    <a:lstStyle/>
                    <a:p>
                      <a:r>
                        <a:rPr lang="en-IN" dirty="0"/>
                        <a:t>Stable</a:t>
                      </a:r>
                    </a:p>
                  </a:txBody>
                  <a:tcPr/>
                </a:tc>
                <a:tc>
                  <a:txBody>
                    <a:bodyPr/>
                    <a:lstStyle/>
                    <a:p>
                      <a:r>
                        <a:rPr lang="en-IN" dirty="0"/>
                        <a:t>Not Stable</a:t>
                      </a:r>
                    </a:p>
                  </a:txBody>
                  <a:tcPr/>
                </a:tc>
                <a:extLst>
                  <a:ext uri="{0D108BD9-81ED-4DB2-BD59-A6C34878D82A}">
                    <a16:rowId xmlns:a16="http://schemas.microsoft.com/office/drawing/2014/main" val="2630739879"/>
                  </a:ext>
                </a:extLst>
              </a:tr>
              <a:tr h="370840">
                <a:tc>
                  <a:txBody>
                    <a:bodyPr/>
                    <a:lstStyle/>
                    <a:p>
                      <a:r>
                        <a:rPr lang="en-IN" dirty="0"/>
                        <a:t>Adaptive?</a:t>
                      </a:r>
                    </a:p>
                  </a:txBody>
                  <a:tcPr/>
                </a:tc>
                <a:tc>
                  <a:txBody>
                    <a:bodyPr/>
                    <a:lstStyle/>
                    <a:p>
                      <a:r>
                        <a:rPr lang="en-IN" dirty="0"/>
                        <a:t>No</a:t>
                      </a:r>
                    </a:p>
                  </a:txBody>
                  <a:tcPr/>
                </a:tc>
                <a:tc>
                  <a:txBody>
                    <a:bodyPr/>
                    <a:lstStyle/>
                    <a:p>
                      <a:r>
                        <a:rPr lang="en-IN" dirty="0"/>
                        <a:t>Yes</a:t>
                      </a:r>
                    </a:p>
                  </a:txBody>
                  <a:tcPr/>
                </a:tc>
                <a:tc>
                  <a:txBody>
                    <a:bodyPr/>
                    <a:lstStyle/>
                    <a:p>
                      <a:r>
                        <a:rPr lang="en-IN" dirty="0"/>
                        <a:t>No</a:t>
                      </a:r>
                    </a:p>
                  </a:txBody>
                  <a:tcPr/>
                </a:tc>
                <a:extLst>
                  <a:ext uri="{0D108BD9-81ED-4DB2-BD59-A6C34878D82A}">
                    <a16:rowId xmlns:a16="http://schemas.microsoft.com/office/drawing/2014/main" val="3267192127"/>
                  </a:ext>
                </a:extLst>
              </a:tr>
              <a:tr h="370840">
                <a:tc>
                  <a:txBody>
                    <a:bodyPr/>
                    <a:lstStyle/>
                    <a:p>
                      <a:r>
                        <a:rPr lang="en-IN" dirty="0"/>
                        <a:t>In-place?</a:t>
                      </a:r>
                    </a:p>
                  </a:txBody>
                  <a:tcPr/>
                </a:tc>
                <a:tc>
                  <a:txBody>
                    <a:bodyPr/>
                    <a:lstStyle/>
                    <a:p>
                      <a:r>
                        <a:rPr lang="en-IN" dirty="0"/>
                        <a:t>No</a:t>
                      </a:r>
                    </a:p>
                  </a:txBody>
                  <a:tcPr/>
                </a:tc>
                <a:tc>
                  <a:txBody>
                    <a:bodyPr/>
                    <a:lstStyle/>
                    <a:p>
                      <a:r>
                        <a:rPr lang="en-IN" dirty="0"/>
                        <a:t>Yes</a:t>
                      </a:r>
                    </a:p>
                  </a:txBody>
                  <a:tcPr/>
                </a:tc>
                <a:tc>
                  <a:txBody>
                    <a:bodyPr/>
                    <a:lstStyle/>
                    <a:p>
                      <a:r>
                        <a:rPr lang="en-IN" dirty="0"/>
                        <a:t>Yes</a:t>
                      </a:r>
                    </a:p>
                  </a:txBody>
                  <a:tcPr/>
                </a:tc>
                <a:extLst>
                  <a:ext uri="{0D108BD9-81ED-4DB2-BD59-A6C34878D82A}">
                    <a16:rowId xmlns:a16="http://schemas.microsoft.com/office/drawing/2014/main" val="3062393897"/>
                  </a:ext>
                </a:extLst>
              </a:tr>
              <a:tr h="370840">
                <a:tc>
                  <a:txBody>
                    <a:bodyPr/>
                    <a:lstStyle/>
                    <a:p>
                      <a:r>
                        <a:rPr lang="en-IN" dirty="0"/>
                        <a:t>Usage</a:t>
                      </a:r>
                    </a:p>
                  </a:txBody>
                  <a:tcPr/>
                </a:tc>
                <a:tc>
                  <a:txBody>
                    <a:bodyPr/>
                    <a:lstStyle/>
                    <a:p>
                      <a:r>
                        <a:rPr lang="en-IN" dirty="0"/>
                        <a:t>Large data, external sorting</a:t>
                      </a:r>
                    </a:p>
                  </a:txBody>
                  <a:tcPr/>
                </a:tc>
                <a:tc>
                  <a:txBody>
                    <a:bodyPr/>
                    <a:lstStyle/>
                    <a:p>
                      <a:r>
                        <a:rPr lang="en-IN" dirty="0"/>
                        <a:t>Small or nearly sorted data</a:t>
                      </a:r>
                    </a:p>
                  </a:txBody>
                  <a:tcPr/>
                </a:tc>
                <a:tc>
                  <a:txBody>
                    <a:bodyPr/>
                    <a:lstStyle/>
                    <a:p>
                      <a:r>
                        <a:rPr lang="en-IN" dirty="0"/>
                        <a:t>Simple, small datasets</a:t>
                      </a:r>
                    </a:p>
                  </a:txBody>
                  <a:tcPr/>
                </a:tc>
                <a:extLst>
                  <a:ext uri="{0D108BD9-81ED-4DB2-BD59-A6C34878D82A}">
                    <a16:rowId xmlns:a16="http://schemas.microsoft.com/office/drawing/2014/main" val="942339607"/>
                  </a:ext>
                </a:extLst>
              </a:tr>
              <a:tr h="370840">
                <a:tc>
                  <a:txBody>
                    <a:bodyPr/>
                    <a:lstStyle/>
                    <a:p>
                      <a:r>
                        <a:rPr lang="en-IN" dirty="0"/>
                        <a:t>Implementation</a:t>
                      </a:r>
                    </a:p>
                  </a:txBody>
                  <a:tcPr/>
                </a:tc>
                <a:tc>
                  <a:txBody>
                    <a:bodyPr/>
                    <a:lstStyle/>
                    <a:p>
                      <a:r>
                        <a:rPr lang="en-IN" dirty="0"/>
                        <a:t>Moderate/High</a:t>
                      </a:r>
                    </a:p>
                  </a:txBody>
                  <a:tcPr/>
                </a:tc>
                <a:tc>
                  <a:txBody>
                    <a:bodyPr/>
                    <a:lstStyle/>
                    <a:p>
                      <a:r>
                        <a:rPr lang="en-IN" dirty="0"/>
                        <a:t>Simple</a:t>
                      </a:r>
                    </a:p>
                  </a:txBody>
                  <a:tcPr/>
                </a:tc>
                <a:tc>
                  <a:txBody>
                    <a:bodyPr/>
                    <a:lstStyle/>
                    <a:p>
                      <a:r>
                        <a:rPr lang="en-IN" dirty="0"/>
                        <a:t>Simple</a:t>
                      </a:r>
                    </a:p>
                  </a:txBody>
                  <a:tcPr/>
                </a:tc>
                <a:extLst>
                  <a:ext uri="{0D108BD9-81ED-4DB2-BD59-A6C34878D82A}">
                    <a16:rowId xmlns:a16="http://schemas.microsoft.com/office/drawing/2014/main" val="707978714"/>
                  </a:ext>
                </a:extLst>
              </a:tr>
            </a:tbl>
          </a:graphicData>
        </a:graphic>
      </p:graphicFrame>
    </p:spTree>
    <p:extLst>
      <p:ext uri="{BB962C8B-B14F-4D97-AF65-F5344CB8AC3E}">
        <p14:creationId xmlns:p14="http://schemas.microsoft.com/office/powerpoint/2010/main" val="8470875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0716C-875C-52DB-4B75-33A827E44AE0}"/>
              </a:ext>
            </a:extLst>
          </p:cNvPr>
          <p:cNvSpPr>
            <a:spLocks noGrp="1"/>
          </p:cNvSpPr>
          <p:nvPr>
            <p:ph type="title"/>
          </p:nvPr>
        </p:nvSpPr>
        <p:spPr/>
        <p:txBody>
          <a:bodyPr/>
          <a:lstStyle/>
          <a:p>
            <a:r>
              <a:rPr lang="en-IN" b="1" dirty="0"/>
              <a:t>Search Algorithms</a:t>
            </a:r>
          </a:p>
        </p:txBody>
      </p:sp>
      <p:sp>
        <p:nvSpPr>
          <p:cNvPr id="3" name="Content Placeholder 2">
            <a:extLst>
              <a:ext uri="{FF2B5EF4-FFF2-40B4-BE49-F238E27FC236}">
                <a16:creationId xmlns:a16="http://schemas.microsoft.com/office/drawing/2014/main" id="{185B810C-1C20-DBED-B443-0ECFBE98EE54}"/>
              </a:ext>
            </a:extLst>
          </p:cNvPr>
          <p:cNvSpPr>
            <a:spLocks noGrp="1"/>
          </p:cNvSpPr>
          <p:nvPr>
            <p:ph idx="1"/>
          </p:nvPr>
        </p:nvSpPr>
        <p:spPr/>
        <p:txBody>
          <a:bodyPr/>
          <a:lstStyle/>
          <a:p>
            <a:r>
              <a:rPr lang="en-IN" dirty="0"/>
              <a:t>We have already studied – Linear and Binary Search algorithms in the previous lectures. </a:t>
            </a:r>
          </a:p>
          <a:p>
            <a:r>
              <a:rPr lang="en-IN" dirty="0"/>
              <a:t>In this lecture, we will see the implementation of those algorithms. </a:t>
            </a:r>
          </a:p>
          <a:p>
            <a:r>
              <a:rPr lang="en-IN" dirty="0"/>
              <a:t>Further, we will now implement 3 sorting algorithms with these two searching algorithms. </a:t>
            </a:r>
          </a:p>
          <a:p>
            <a:r>
              <a:rPr lang="en-IN" dirty="0"/>
              <a:t>We will be using time module to calculate their performance. </a:t>
            </a:r>
          </a:p>
        </p:txBody>
      </p:sp>
    </p:spTree>
    <p:extLst>
      <p:ext uri="{BB962C8B-B14F-4D97-AF65-F5344CB8AC3E}">
        <p14:creationId xmlns:p14="http://schemas.microsoft.com/office/powerpoint/2010/main" val="1735894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C2205-6DC9-3C8C-3027-EEA6962017B8}"/>
              </a:ext>
            </a:extLst>
          </p:cNvPr>
          <p:cNvSpPr txBox="1">
            <a:spLocks/>
          </p:cNvSpPr>
          <p:nvPr/>
        </p:nvSpPr>
        <p:spPr>
          <a:xfrm>
            <a:off x="499807" y="2180934"/>
            <a:ext cx="9404723" cy="2071026"/>
          </a:xfrm>
          <a:prstGeom prst="rect">
            <a:avLst/>
          </a:prstGeom>
        </p:spPr>
        <p:txBody>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a:t>Lecture 4: Comprehensive Study of Sorting Algorithms: Concepts, Implementation and Analysis</a:t>
            </a:r>
            <a:endParaRPr lang="en-IN" dirty="0"/>
          </a:p>
        </p:txBody>
      </p:sp>
    </p:spTree>
    <p:extLst>
      <p:ext uri="{BB962C8B-B14F-4D97-AF65-F5344CB8AC3E}">
        <p14:creationId xmlns:p14="http://schemas.microsoft.com/office/powerpoint/2010/main" val="34841985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CCB87-53B8-6FDD-0EE9-782AD98890DF}"/>
              </a:ext>
            </a:extLst>
          </p:cNvPr>
          <p:cNvSpPr>
            <a:spLocks noGrp="1"/>
          </p:cNvSpPr>
          <p:nvPr>
            <p:ph type="title"/>
          </p:nvPr>
        </p:nvSpPr>
        <p:spPr/>
        <p:txBody>
          <a:bodyPr/>
          <a:lstStyle/>
          <a:p>
            <a:r>
              <a:rPr lang="en-IN" b="1" dirty="0"/>
              <a:t>Implementation of Linear Search</a:t>
            </a:r>
          </a:p>
        </p:txBody>
      </p:sp>
      <p:sp>
        <p:nvSpPr>
          <p:cNvPr id="3" name="Content Placeholder 2">
            <a:extLst>
              <a:ext uri="{FF2B5EF4-FFF2-40B4-BE49-F238E27FC236}">
                <a16:creationId xmlns:a16="http://schemas.microsoft.com/office/drawing/2014/main" id="{F4567FBA-A4B3-F8D6-C64A-105E8AEF9CCF}"/>
              </a:ext>
            </a:extLst>
          </p:cNvPr>
          <p:cNvSpPr>
            <a:spLocks noGrp="1"/>
          </p:cNvSpPr>
          <p:nvPr>
            <p:ph idx="1"/>
          </p:nvPr>
        </p:nvSpPr>
        <p:spPr/>
        <p:txBody>
          <a:bodyPr/>
          <a:lstStyle/>
          <a:p>
            <a:r>
              <a:rPr lang="en-IN" dirty="0"/>
              <a:t>```</a:t>
            </a:r>
            <a:br>
              <a:rPr lang="en-IN" dirty="0"/>
            </a:br>
            <a:r>
              <a:rPr lang="en-IN" dirty="0"/>
              <a:t>for i in range(</a:t>
            </a:r>
            <a:r>
              <a:rPr lang="en-IN" dirty="0" err="1"/>
              <a:t>len</a:t>
            </a:r>
            <a:r>
              <a:rPr lang="en-IN" dirty="0"/>
              <a:t>(</a:t>
            </a:r>
            <a:r>
              <a:rPr lang="en-IN" dirty="0" err="1"/>
              <a:t>arr</a:t>
            </a:r>
            <a:r>
              <a:rPr lang="en-IN" dirty="0"/>
              <a:t>)):</a:t>
            </a:r>
            <a:br>
              <a:rPr lang="en-IN" dirty="0"/>
            </a:br>
            <a:r>
              <a:rPr lang="en-IN" dirty="0"/>
              <a:t>		if </a:t>
            </a:r>
            <a:r>
              <a:rPr lang="en-IN" dirty="0" err="1"/>
              <a:t>arr</a:t>
            </a:r>
            <a:r>
              <a:rPr lang="en-IN" dirty="0"/>
              <a:t>[i] == x:</a:t>
            </a:r>
            <a:br>
              <a:rPr lang="en-IN" dirty="0"/>
            </a:br>
            <a:r>
              <a:rPr lang="en-IN" dirty="0"/>
              <a:t>			return i</a:t>
            </a:r>
            <a:br>
              <a:rPr lang="en-IN" dirty="0"/>
            </a:br>
            <a:r>
              <a:rPr lang="en-IN" dirty="0"/>
              <a:t>```</a:t>
            </a:r>
          </a:p>
          <a:p>
            <a:r>
              <a:rPr lang="en-IN" dirty="0"/>
              <a:t>Time Complexity: O(n)</a:t>
            </a:r>
          </a:p>
        </p:txBody>
      </p:sp>
    </p:spTree>
    <p:extLst>
      <p:ext uri="{BB962C8B-B14F-4D97-AF65-F5344CB8AC3E}">
        <p14:creationId xmlns:p14="http://schemas.microsoft.com/office/powerpoint/2010/main" val="387585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7562A-D767-6DBE-F5B8-E29A80300382}"/>
              </a:ext>
            </a:extLst>
          </p:cNvPr>
          <p:cNvSpPr>
            <a:spLocks noGrp="1"/>
          </p:cNvSpPr>
          <p:nvPr>
            <p:ph type="title"/>
          </p:nvPr>
        </p:nvSpPr>
        <p:spPr/>
        <p:txBody>
          <a:bodyPr/>
          <a:lstStyle/>
          <a:p>
            <a:r>
              <a:rPr lang="en-IN" b="1" dirty="0"/>
              <a:t>Implementation of Binary Search</a:t>
            </a:r>
          </a:p>
        </p:txBody>
      </p:sp>
      <p:sp>
        <p:nvSpPr>
          <p:cNvPr id="3" name="Content Placeholder 2">
            <a:extLst>
              <a:ext uri="{FF2B5EF4-FFF2-40B4-BE49-F238E27FC236}">
                <a16:creationId xmlns:a16="http://schemas.microsoft.com/office/drawing/2014/main" id="{1782C299-7240-0BBA-59E9-17FBECD63BD7}"/>
              </a:ext>
            </a:extLst>
          </p:cNvPr>
          <p:cNvSpPr>
            <a:spLocks noGrp="1"/>
          </p:cNvSpPr>
          <p:nvPr>
            <p:ph idx="1"/>
          </p:nvPr>
        </p:nvSpPr>
        <p:spPr/>
        <p:txBody>
          <a:bodyPr>
            <a:normAutofit lnSpcReduction="10000"/>
          </a:bodyPr>
          <a:lstStyle/>
          <a:p>
            <a:r>
              <a:rPr lang="en-IN" dirty="0"/>
              <a:t>```</a:t>
            </a:r>
            <a:br>
              <a:rPr lang="en-IN" dirty="0"/>
            </a:br>
            <a:r>
              <a:rPr lang="en-IN" dirty="0"/>
              <a:t>def binary(</a:t>
            </a:r>
            <a:r>
              <a:rPr lang="en-IN" dirty="0" err="1"/>
              <a:t>arr</a:t>
            </a:r>
            <a:r>
              <a:rPr lang="en-IN" dirty="0"/>
              <a:t>, x):</a:t>
            </a:r>
            <a:br>
              <a:rPr lang="en-IN" dirty="0"/>
            </a:br>
            <a:r>
              <a:rPr lang="en-IN" dirty="0"/>
              <a:t>		low, high = 0, </a:t>
            </a:r>
            <a:r>
              <a:rPr lang="en-IN" dirty="0" err="1"/>
              <a:t>len</a:t>
            </a:r>
            <a:r>
              <a:rPr lang="en-IN" dirty="0"/>
              <a:t>(</a:t>
            </a:r>
            <a:r>
              <a:rPr lang="en-IN" dirty="0" err="1"/>
              <a:t>arr</a:t>
            </a:r>
            <a:r>
              <a:rPr lang="en-IN" dirty="0"/>
              <a:t>) – 1</a:t>
            </a:r>
            <a:br>
              <a:rPr lang="en-IN" dirty="0"/>
            </a:br>
            <a:r>
              <a:rPr lang="en-IN" dirty="0"/>
              <a:t>		while low &lt;= high:</a:t>
            </a:r>
            <a:br>
              <a:rPr lang="en-IN" dirty="0"/>
            </a:br>
            <a:r>
              <a:rPr lang="en-IN" dirty="0"/>
              <a:t>			mid = (low + high)//2</a:t>
            </a:r>
            <a:br>
              <a:rPr lang="en-IN" dirty="0"/>
            </a:br>
            <a:r>
              <a:rPr lang="en-IN" dirty="0"/>
              <a:t>			if </a:t>
            </a:r>
            <a:r>
              <a:rPr lang="en-IN" dirty="0" err="1"/>
              <a:t>arr</a:t>
            </a:r>
            <a:r>
              <a:rPr lang="en-IN" dirty="0"/>
              <a:t>[mid] == x:</a:t>
            </a:r>
            <a:br>
              <a:rPr lang="en-IN" dirty="0"/>
            </a:br>
            <a:r>
              <a:rPr lang="en-IN" dirty="0"/>
              <a:t>				return mid</a:t>
            </a:r>
            <a:br>
              <a:rPr lang="en-IN" dirty="0"/>
            </a:br>
            <a:r>
              <a:rPr lang="en-IN" dirty="0"/>
              <a:t>			</a:t>
            </a:r>
            <a:r>
              <a:rPr lang="en-IN" dirty="0" err="1"/>
              <a:t>elif</a:t>
            </a:r>
            <a:r>
              <a:rPr lang="en-IN" dirty="0"/>
              <a:t> </a:t>
            </a:r>
            <a:r>
              <a:rPr lang="en-IN" dirty="0" err="1"/>
              <a:t>arr</a:t>
            </a:r>
            <a:r>
              <a:rPr lang="en-IN" dirty="0"/>
              <a:t>[mid] &lt; x:</a:t>
            </a:r>
            <a:br>
              <a:rPr lang="en-IN" dirty="0"/>
            </a:br>
            <a:r>
              <a:rPr lang="en-IN" dirty="0"/>
              <a:t>				low = mid + 1</a:t>
            </a:r>
            <a:br>
              <a:rPr lang="en-IN" dirty="0"/>
            </a:br>
            <a:r>
              <a:rPr lang="en-IN" dirty="0"/>
              <a:t>			else: </a:t>
            </a:r>
            <a:br>
              <a:rPr lang="en-IN" dirty="0"/>
            </a:br>
            <a:r>
              <a:rPr lang="en-IN" dirty="0"/>
              <a:t>				high = mid – 1</a:t>
            </a:r>
            <a:br>
              <a:rPr lang="en-IN" dirty="0"/>
            </a:br>
            <a:r>
              <a:rPr lang="en-IN" dirty="0"/>
              <a:t>		return -1</a:t>
            </a:r>
            <a:br>
              <a:rPr lang="en-IN" dirty="0"/>
            </a:br>
            <a:r>
              <a:rPr lang="en-IN" dirty="0"/>
              <a:t>```</a:t>
            </a:r>
          </a:p>
          <a:p>
            <a:r>
              <a:rPr lang="en-IN" dirty="0"/>
              <a:t>Time Complexity: O(log n)</a:t>
            </a:r>
          </a:p>
        </p:txBody>
      </p:sp>
    </p:spTree>
    <p:extLst>
      <p:ext uri="{BB962C8B-B14F-4D97-AF65-F5344CB8AC3E}">
        <p14:creationId xmlns:p14="http://schemas.microsoft.com/office/powerpoint/2010/main" val="27571204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268E84E-0335-A7FE-0FC2-041568FF1C9A}"/>
              </a:ext>
            </a:extLst>
          </p:cNvPr>
          <p:cNvPicPr>
            <a:picLocks noChangeAspect="1"/>
          </p:cNvPicPr>
          <p:nvPr/>
        </p:nvPicPr>
        <p:blipFill>
          <a:blip r:embed="rId2"/>
          <a:stretch>
            <a:fillRect/>
          </a:stretch>
        </p:blipFill>
        <p:spPr>
          <a:xfrm>
            <a:off x="1050567" y="719"/>
            <a:ext cx="4574053" cy="3253333"/>
          </a:xfrm>
          <a:prstGeom prst="rect">
            <a:avLst/>
          </a:prstGeom>
        </p:spPr>
      </p:pic>
      <p:pic>
        <p:nvPicPr>
          <p:cNvPr id="7" name="Picture 6">
            <a:extLst>
              <a:ext uri="{FF2B5EF4-FFF2-40B4-BE49-F238E27FC236}">
                <a16:creationId xmlns:a16="http://schemas.microsoft.com/office/drawing/2014/main" id="{BCBAC4C7-6952-7E46-015F-D4596EF25EF6}"/>
              </a:ext>
            </a:extLst>
          </p:cNvPr>
          <p:cNvPicPr>
            <a:picLocks noChangeAspect="1"/>
          </p:cNvPicPr>
          <p:nvPr/>
        </p:nvPicPr>
        <p:blipFill>
          <a:blip r:embed="rId3"/>
          <a:stretch>
            <a:fillRect/>
          </a:stretch>
        </p:blipFill>
        <p:spPr>
          <a:xfrm>
            <a:off x="6681151" y="1196803"/>
            <a:ext cx="5297489" cy="5661197"/>
          </a:xfrm>
          <a:prstGeom prst="rect">
            <a:avLst/>
          </a:prstGeom>
        </p:spPr>
      </p:pic>
      <p:pic>
        <p:nvPicPr>
          <p:cNvPr id="8" name="Picture 7">
            <a:extLst>
              <a:ext uri="{FF2B5EF4-FFF2-40B4-BE49-F238E27FC236}">
                <a16:creationId xmlns:a16="http://schemas.microsoft.com/office/drawing/2014/main" id="{8B05F6A8-6C5D-F792-804F-9D839F07463C}"/>
              </a:ext>
            </a:extLst>
          </p:cNvPr>
          <p:cNvPicPr>
            <a:picLocks noChangeAspect="1"/>
          </p:cNvPicPr>
          <p:nvPr/>
        </p:nvPicPr>
        <p:blipFill>
          <a:blip r:embed="rId4"/>
          <a:stretch>
            <a:fillRect/>
          </a:stretch>
        </p:blipFill>
        <p:spPr>
          <a:xfrm>
            <a:off x="1050566" y="3355848"/>
            <a:ext cx="4574053" cy="3520432"/>
          </a:xfrm>
          <a:prstGeom prst="rect">
            <a:avLst/>
          </a:prstGeom>
        </p:spPr>
      </p:pic>
    </p:spTree>
    <p:extLst>
      <p:ext uri="{BB962C8B-B14F-4D97-AF65-F5344CB8AC3E}">
        <p14:creationId xmlns:p14="http://schemas.microsoft.com/office/powerpoint/2010/main" val="38704460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2271AED-77C6-463C-A835-E3F3D06B243E}"/>
              </a:ext>
            </a:extLst>
          </p:cNvPr>
          <p:cNvPicPr>
            <a:picLocks noChangeAspect="1"/>
          </p:cNvPicPr>
          <p:nvPr/>
        </p:nvPicPr>
        <p:blipFill>
          <a:blip r:embed="rId2"/>
          <a:stretch>
            <a:fillRect/>
          </a:stretch>
        </p:blipFill>
        <p:spPr>
          <a:xfrm>
            <a:off x="149292" y="32162"/>
            <a:ext cx="5190981" cy="3396838"/>
          </a:xfrm>
          <a:prstGeom prst="rect">
            <a:avLst/>
          </a:prstGeom>
        </p:spPr>
      </p:pic>
      <p:pic>
        <p:nvPicPr>
          <p:cNvPr id="9" name="Picture 8">
            <a:extLst>
              <a:ext uri="{FF2B5EF4-FFF2-40B4-BE49-F238E27FC236}">
                <a16:creationId xmlns:a16="http://schemas.microsoft.com/office/drawing/2014/main" id="{2A0249E1-50A2-1AEB-963D-E67BCC9EB4B2}"/>
              </a:ext>
            </a:extLst>
          </p:cNvPr>
          <p:cNvPicPr>
            <a:picLocks noChangeAspect="1"/>
          </p:cNvPicPr>
          <p:nvPr/>
        </p:nvPicPr>
        <p:blipFill>
          <a:blip r:embed="rId3"/>
          <a:stretch>
            <a:fillRect/>
          </a:stretch>
        </p:blipFill>
        <p:spPr>
          <a:xfrm>
            <a:off x="5485969" y="101444"/>
            <a:ext cx="6706031" cy="3055368"/>
          </a:xfrm>
          <a:prstGeom prst="rect">
            <a:avLst/>
          </a:prstGeom>
        </p:spPr>
      </p:pic>
      <p:pic>
        <p:nvPicPr>
          <p:cNvPr id="11" name="Picture 10">
            <a:extLst>
              <a:ext uri="{FF2B5EF4-FFF2-40B4-BE49-F238E27FC236}">
                <a16:creationId xmlns:a16="http://schemas.microsoft.com/office/drawing/2014/main" id="{52ACC690-D9D9-AB97-E931-7FAABA6E6C29}"/>
              </a:ext>
            </a:extLst>
          </p:cNvPr>
          <p:cNvPicPr>
            <a:picLocks noChangeAspect="1"/>
          </p:cNvPicPr>
          <p:nvPr/>
        </p:nvPicPr>
        <p:blipFill>
          <a:blip r:embed="rId4"/>
          <a:stretch>
            <a:fillRect/>
          </a:stretch>
        </p:blipFill>
        <p:spPr>
          <a:xfrm>
            <a:off x="3900181" y="3779896"/>
            <a:ext cx="4391638" cy="2791215"/>
          </a:xfrm>
          <a:prstGeom prst="rect">
            <a:avLst/>
          </a:prstGeom>
        </p:spPr>
      </p:pic>
    </p:spTree>
    <p:extLst>
      <p:ext uri="{BB962C8B-B14F-4D97-AF65-F5344CB8AC3E}">
        <p14:creationId xmlns:p14="http://schemas.microsoft.com/office/powerpoint/2010/main" val="13974071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6873D-3E97-6F32-92FB-5F1E9B07CF57}"/>
              </a:ext>
            </a:extLst>
          </p:cNvPr>
          <p:cNvSpPr>
            <a:spLocks noGrp="1"/>
          </p:cNvSpPr>
          <p:nvPr>
            <p:ph type="title"/>
          </p:nvPr>
        </p:nvSpPr>
        <p:spPr/>
        <p:txBody>
          <a:bodyPr/>
          <a:lstStyle/>
          <a:p>
            <a:r>
              <a:rPr lang="en-IN" b="1" dirty="0"/>
              <a:t>Introduction to Quick Sort</a:t>
            </a:r>
          </a:p>
        </p:txBody>
      </p:sp>
      <p:sp>
        <p:nvSpPr>
          <p:cNvPr id="3" name="Content Placeholder 2">
            <a:extLst>
              <a:ext uri="{FF2B5EF4-FFF2-40B4-BE49-F238E27FC236}">
                <a16:creationId xmlns:a16="http://schemas.microsoft.com/office/drawing/2014/main" id="{E424187E-7967-D968-0598-99F279FB840F}"/>
              </a:ext>
            </a:extLst>
          </p:cNvPr>
          <p:cNvSpPr>
            <a:spLocks noGrp="1"/>
          </p:cNvSpPr>
          <p:nvPr>
            <p:ph idx="1"/>
          </p:nvPr>
        </p:nvSpPr>
        <p:spPr/>
        <p:txBody>
          <a:bodyPr/>
          <a:lstStyle/>
          <a:p>
            <a:r>
              <a:rPr lang="en-IN" dirty="0"/>
              <a:t>```</a:t>
            </a:r>
            <a:br>
              <a:rPr lang="en-IN" dirty="0"/>
            </a:br>
            <a:r>
              <a:rPr lang="en-IN" dirty="0"/>
              <a:t>def quick(</a:t>
            </a:r>
            <a:r>
              <a:rPr lang="en-IN" dirty="0" err="1"/>
              <a:t>arr</a:t>
            </a:r>
            <a:r>
              <a:rPr lang="en-IN" dirty="0"/>
              <a:t>):</a:t>
            </a:r>
            <a:br>
              <a:rPr lang="en-IN" dirty="0"/>
            </a:br>
            <a:r>
              <a:rPr lang="en-IN" dirty="0"/>
              <a:t>		if </a:t>
            </a:r>
            <a:r>
              <a:rPr lang="en-IN" dirty="0" err="1"/>
              <a:t>len</a:t>
            </a:r>
            <a:r>
              <a:rPr lang="en-IN" dirty="0"/>
              <a:t>(</a:t>
            </a:r>
            <a:r>
              <a:rPr lang="en-IN" dirty="0" err="1"/>
              <a:t>arr</a:t>
            </a:r>
            <a:r>
              <a:rPr lang="en-IN" dirty="0"/>
              <a:t>) &lt;= 1:</a:t>
            </a:r>
            <a:br>
              <a:rPr lang="en-IN" dirty="0"/>
            </a:br>
            <a:r>
              <a:rPr lang="en-IN" dirty="0"/>
              <a:t>			return </a:t>
            </a:r>
            <a:r>
              <a:rPr lang="en-IN" dirty="0" err="1"/>
              <a:t>arr</a:t>
            </a:r>
            <a:br>
              <a:rPr lang="en-IN" dirty="0"/>
            </a:br>
            <a:r>
              <a:rPr lang="en-IN" dirty="0"/>
              <a:t>		else:</a:t>
            </a:r>
            <a:br>
              <a:rPr lang="en-IN" dirty="0"/>
            </a:br>
            <a:r>
              <a:rPr lang="en-IN" dirty="0"/>
              <a:t>			j = </a:t>
            </a:r>
            <a:r>
              <a:rPr lang="en-IN" dirty="0" err="1"/>
              <a:t>arr</a:t>
            </a:r>
            <a:r>
              <a:rPr lang="en-IN" dirty="0"/>
              <a:t>[0]</a:t>
            </a:r>
            <a:br>
              <a:rPr lang="en-IN" dirty="0"/>
            </a:br>
            <a:r>
              <a:rPr lang="en-IN" dirty="0"/>
              <a:t>			k = [x for x in </a:t>
            </a:r>
            <a:r>
              <a:rPr lang="en-IN" dirty="0" err="1"/>
              <a:t>arr</a:t>
            </a:r>
            <a:r>
              <a:rPr lang="en-IN" dirty="0"/>
              <a:t>[1:] if x &lt;= j]</a:t>
            </a:r>
            <a:br>
              <a:rPr lang="en-IN" dirty="0"/>
            </a:br>
            <a:r>
              <a:rPr lang="en-IN" dirty="0"/>
              <a:t>			l = [x for x in </a:t>
            </a:r>
            <a:r>
              <a:rPr lang="en-IN" dirty="0" err="1"/>
              <a:t>arr</a:t>
            </a:r>
            <a:r>
              <a:rPr lang="en-IN" dirty="0"/>
              <a:t>[1:] if x &gt; j]</a:t>
            </a:r>
            <a:br>
              <a:rPr lang="en-IN" dirty="0"/>
            </a:br>
            <a:r>
              <a:rPr lang="en-IN" dirty="0"/>
              <a:t>			return quick(k) + j + quick(l)</a:t>
            </a:r>
            <a:br>
              <a:rPr lang="en-IN" dirty="0"/>
            </a:br>
            <a:r>
              <a:rPr lang="en-IN" dirty="0"/>
              <a:t>```</a:t>
            </a:r>
          </a:p>
          <a:p>
            <a:r>
              <a:rPr lang="en-IN" dirty="0"/>
              <a:t>A divide-and-conquer strategy sorting algorithm. We choose the pivot element and partition the array based on it. Average time complexity: O(n log n). Not stable. Why?</a:t>
            </a:r>
          </a:p>
        </p:txBody>
      </p:sp>
    </p:spTree>
    <p:extLst>
      <p:ext uri="{BB962C8B-B14F-4D97-AF65-F5344CB8AC3E}">
        <p14:creationId xmlns:p14="http://schemas.microsoft.com/office/powerpoint/2010/main" val="11678663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33F44-A1D7-B908-5644-1B5D1423728D}"/>
              </a:ext>
            </a:extLst>
          </p:cNvPr>
          <p:cNvSpPr>
            <a:spLocks noGrp="1"/>
          </p:cNvSpPr>
          <p:nvPr>
            <p:ph type="title"/>
          </p:nvPr>
        </p:nvSpPr>
        <p:spPr/>
        <p:txBody>
          <a:bodyPr/>
          <a:lstStyle/>
          <a:p>
            <a:r>
              <a:rPr lang="en-IN" b="1" dirty="0"/>
              <a:t>Exercises</a:t>
            </a:r>
          </a:p>
        </p:txBody>
      </p:sp>
      <p:sp>
        <p:nvSpPr>
          <p:cNvPr id="3" name="Content Placeholder 2">
            <a:extLst>
              <a:ext uri="{FF2B5EF4-FFF2-40B4-BE49-F238E27FC236}">
                <a16:creationId xmlns:a16="http://schemas.microsoft.com/office/drawing/2014/main" id="{9BF769DB-FCC6-1EBD-3F6D-99DAD7E6065D}"/>
              </a:ext>
            </a:extLst>
          </p:cNvPr>
          <p:cNvSpPr>
            <a:spLocks noGrp="1"/>
          </p:cNvSpPr>
          <p:nvPr>
            <p:ph idx="1"/>
          </p:nvPr>
        </p:nvSpPr>
        <p:spPr/>
        <p:txBody>
          <a:bodyPr/>
          <a:lstStyle/>
          <a:p>
            <a:r>
              <a:rPr lang="en-IN" dirty="0"/>
              <a:t>Given a list of 2^n elements that are arranged in this way (1, 1000, 2, 999, 3, 998…), how you can analyse the behaviour of the merge sort? </a:t>
            </a:r>
            <a:r>
              <a:rPr lang="en-US" dirty="0"/>
              <a:t>What is the exact number of comparisons made in merging at each level? Derive a tight bound on the total number of comparisons made by Merge Sort on this input.</a:t>
            </a:r>
          </a:p>
          <a:p>
            <a:r>
              <a:rPr lang="en-US" dirty="0"/>
              <a:t>Standard merge sort uses O(n) extra space during the merging operation. Implement an </a:t>
            </a:r>
            <a:r>
              <a:rPr lang="en-US" b="1" dirty="0"/>
              <a:t>in-place merge</a:t>
            </a:r>
            <a:r>
              <a:rPr lang="en-US" dirty="0"/>
              <a:t> version of Merge Sort. What will be the complexity of the modified merge operation? </a:t>
            </a:r>
          </a:p>
          <a:p>
            <a:r>
              <a:rPr lang="en-US" dirty="0"/>
              <a:t>Design a hybrid sorting algorithm that switches between Insertion Sort and Merge Sort depending on the size of the sub-array. What threshold size </a:t>
            </a:r>
            <a:r>
              <a:rPr lang="en-US" dirty="0" err="1"/>
              <a:t>kkk</a:t>
            </a:r>
            <a:r>
              <a:rPr lang="en-US" dirty="0"/>
              <a:t> would be optimal for switching from Merge Sort to Insertion Sort (derive or estimate)? </a:t>
            </a:r>
          </a:p>
          <a:p>
            <a:pPr marL="457200" indent="-457200">
              <a:buFont typeface="+mj-lt"/>
              <a:buAutoNum type="arabicPeriod"/>
            </a:pPr>
            <a:endParaRPr lang="en-IN" dirty="0"/>
          </a:p>
        </p:txBody>
      </p:sp>
    </p:spTree>
    <p:extLst>
      <p:ext uri="{BB962C8B-B14F-4D97-AF65-F5344CB8AC3E}">
        <p14:creationId xmlns:p14="http://schemas.microsoft.com/office/powerpoint/2010/main" val="37351050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A92B75-ECAF-0B24-7BFF-52F647EED7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2152DE-4A17-C96C-8287-01D15282B3BD}"/>
              </a:ext>
            </a:extLst>
          </p:cNvPr>
          <p:cNvSpPr>
            <a:spLocks noGrp="1"/>
          </p:cNvSpPr>
          <p:nvPr>
            <p:ph type="title"/>
          </p:nvPr>
        </p:nvSpPr>
        <p:spPr/>
        <p:txBody>
          <a:bodyPr/>
          <a:lstStyle/>
          <a:p>
            <a:r>
              <a:rPr lang="en-IN" b="1" dirty="0"/>
              <a:t>Exercises (contd.)</a:t>
            </a:r>
          </a:p>
        </p:txBody>
      </p:sp>
      <p:sp>
        <p:nvSpPr>
          <p:cNvPr id="3" name="Content Placeholder 2">
            <a:extLst>
              <a:ext uri="{FF2B5EF4-FFF2-40B4-BE49-F238E27FC236}">
                <a16:creationId xmlns:a16="http://schemas.microsoft.com/office/drawing/2014/main" id="{F04FEB45-39AE-938A-4FE8-30031EF42102}"/>
              </a:ext>
            </a:extLst>
          </p:cNvPr>
          <p:cNvSpPr>
            <a:spLocks noGrp="1"/>
          </p:cNvSpPr>
          <p:nvPr>
            <p:ph idx="1"/>
          </p:nvPr>
        </p:nvSpPr>
        <p:spPr/>
        <p:txBody>
          <a:bodyPr/>
          <a:lstStyle/>
          <a:p>
            <a:r>
              <a:rPr lang="en-IN" dirty="0"/>
              <a:t>Prove that selection sort always performs exactly (n(n-1))/2 comparisons regardless of the input. </a:t>
            </a:r>
            <a:r>
              <a:rPr lang="en-US" dirty="0"/>
              <a:t>Design a variant of Selection Sort that can minimize comparisons when duplicates are heavily present.</a:t>
            </a:r>
          </a:p>
          <a:p>
            <a:r>
              <a:rPr lang="en-US" dirty="0"/>
              <a:t>How you can improve the Insertion Sort using Binary Search to find the correct insertion point? What is the new time complexity in terms of comparisons?</a:t>
            </a:r>
            <a:endParaRPr lang="en-IN" dirty="0"/>
          </a:p>
        </p:txBody>
      </p:sp>
    </p:spTree>
    <p:extLst>
      <p:ext uri="{BB962C8B-B14F-4D97-AF65-F5344CB8AC3E}">
        <p14:creationId xmlns:p14="http://schemas.microsoft.com/office/powerpoint/2010/main" val="121730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520DEFE-7840-0FCB-005E-57D71D58561D}"/>
              </a:ext>
            </a:extLst>
          </p:cNvPr>
          <p:cNvSpPr>
            <a:spLocks noGrp="1"/>
          </p:cNvSpPr>
          <p:nvPr>
            <p:ph type="title"/>
          </p:nvPr>
        </p:nvSpPr>
        <p:spPr>
          <a:xfrm>
            <a:off x="646111" y="452718"/>
            <a:ext cx="9404723" cy="1400530"/>
          </a:xfrm>
        </p:spPr>
        <p:txBody>
          <a:bodyPr/>
          <a:lstStyle/>
          <a:p>
            <a:r>
              <a:rPr lang="en-IN" b="1" dirty="0"/>
              <a:t>Lecture Overview</a:t>
            </a:r>
          </a:p>
        </p:txBody>
      </p:sp>
      <p:sp>
        <p:nvSpPr>
          <p:cNvPr id="5" name="Content Placeholder 2">
            <a:extLst>
              <a:ext uri="{FF2B5EF4-FFF2-40B4-BE49-F238E27FC236}">
                <a16:creationId xmlns:a16="http://schemas.microsoft.com/office/drawing/2014/main" id="{62732693-E83E-B68A-0B04-ADB0F91934AF}"/>
              </a:ext>
            </a:extLst>
          </p:cNvPr>
          <p:cNvSpPr>
            <a:spLocks noGrp="1"/>
          </p:cNvSpPr>
          <p:nvPr>
            <p:ph idx="1"/>
          </p:nvPr>
        </p:nvSpPr>
        <p:spPr>
          <a:xfrm>
            <a:off x="1103312" y="2052918"/>
            <a:ext cx="8946541" cy="4195481"/>
          </a:xfrm>
        </p:spPr>
        <p:txBody>
          <a:bodyPr/>
          <a:lstStyle/>
          <a:p>
            <a:r>
              <a:rPr lang="en-IN" dirty="0"/>
              <a:t>Selection Sort</a:t>
            </a:r>
          </a:p>
          <a:p>
            <a:r>
              <a:rPr lang="en-IN" dirty="0"/>
              <a:t>Insertion Sort</a:t>
            </a:r>
          </a:p>
          <a:p>
            <a:r>
              <a:rPr lang="en-IN" dirty="0"/>
              <a:t>Merge Sort</a:t>
            </a:r>
          </a:p>
          <a:p>
            <a:r>
              <a:rPr lang="en-IN" dirty="0"/>
              <a:t>Analysis of Sorting Algorithms</a:t>
            </a:r>
          </a:p>
          <a:p>
            <a:r>
              <a:rPr lang="en-IN" dirty="0"/>
              <a:t>Python Implementation of Sorting Algorithms</a:t>
            </a:r>
          </a:p>
        </p:txBody>
      </p:sp>
    </p:spTree>
    <p:extLst>
      <p:ext uri="{BB962C8B-B14F-4D97-AF65-F5344CB8AC3E}">
        <p14:creationId xmlns:p14="http://schemas.microsoft.com/office/powerpoint/2010/main" val="1628131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0B808-16A6-BBF0-67EE-1E9F7960DDE1}"/>
              </a:ext>
            </a:extLst>
          </p:cNvPr>
          <p:cNvSpPr>
            <a:spLocks noGrp="1"/>
          </p:cNvSpPr>
          <p:nvPr>
            <p:ph type="title"/>
          </p:nvPr>
        </p:nvSpPr>
        <p:spPr/>
        <p:txBody>
          <a:bodyPr/>
          <a:lstStyle/>
          <a:p>
            <a:r>
              <a:rPr lang="en-IN" b="1" dirty="0"/>
              <a:t>Introduction </a:t>
            </a:r>
          </a:p>
        </p:txBody>
      </p:sp>
      <p:sp>
        <p:nvSpPr>
          <p:cNvPr id="3" name="Content Placeholder 2">
            <a:extLst>
              <a:ext uri="{FF2B5EF4-FFF2-40B4-BE49-F238E27FC236}">
                <a16:creationId xmlns:a16="http://schemas.microsoft.com/office/drawing/2014/main" id="{A9D4796C-00C9-4586-854B-358163EAF6BD}"/>
              </a:ext>
            </a:extLst>
          </p:cNvPr>
          <p:cNvSpPr>
            <a:spLocks noGrp="1"/>
          </p:cNvSpPr>
          <p:nvPr>
            <p:ph idx="1"/>
          </p:nvPr>
        </p:nvSpPr>
        <p:spPr/>
        <p:txBody>
          <a:bodyPr/>
          <a:lstStyle/>
          <a:p>
            <a:r>
              <a:rPr lang="en-IN" dirty="0"/>
              <a:t>Sorting algorithms play a vital role in computer science, they help in arranging the data in a specified manner (it could be either in ascending or descending).</a:t>
            </a:r>
          </a:p>
          <a:p>
            <a:r>
              <a:rPr lang="en-IN" dirty="0"/>
              <a:t>It helps in efficient searching methods (basics of which we have already covered earlier). We have seen in the case of binary search performs the searching algorithm very efficiently. The only constraint for binary search is that the data should be sorted.</a:t>
            </a:r>
          </a:p>
          <a:p>
            <a:r>
              <a:rPr lang="en-IN" dirty="0"/>
              <a:t>It also helps in improved data representation. </a:t>
            </a:r>
          </a:p>
          <a:p>
            <a:r>
              <a:rPr lang="en-IN" dirty="0"/>
              <a:t>In this module, we will explore different search methodologies like merge, insertion, selection, quick, etc and also discuss their performance analysis. </a:t>
            </a:r>
          </a:p>
        </p:txBody>
      </p:sp>
    </p:spTree>
    <p:extLst>
      <p:ext uri="{BB962C8B-B14F-4D97-AF65-F5344CB8AC3E}">
        <p14:creationId xmlns:p14="http://schemas.microsoft.com/office/powerpoint/2010/main" val="2508115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C8332-9D94-D660-904A-AFE6151B1084}"/>
              </a:ext>
            </a:extLst>
          </p:cNvPr>
          <p:cNvSpPr>
            <a:spLocks noGrp="1"/>
          </p:cNvSpPr>
          <p:nvPr>
            <p:ph type="title"/>
          </p:nvPr>
        </p:nvSpPr>
        <p:spPr/>
        <p:txBody>
          <a:bodyPr/>
          <a:lstStyle/>
          <a:p>
            <a:r>
              <a:rPr lang="en-IN" b="1" dirty="0"/>
              <a:t>Importance of Sorting </a:t>
            </a:r>
          </a:p>
        </p:txBody>
      </p:sp>
      <p:sp>
        <p:nvSpPr>
          <p:cNvPr id="3" name="Content Placeholder 2">
            <a:extLst>
              <a:ext uri="{FF2B5EF4-FFF2-40B4-BE49-F238E27FC236}">
                <a16:creationId xmlns:a16="http://schemas.microsoft.com/office/drawing/2014/main" id="{BB63AA5C-60AC-6936-FD63-0D86B49A5297}"/>
              </a:ext>
            </a:extLst>
          </p:cNvPr>
          <p:cNvSpPr>
            <a:spLocks noGrp="1"/>
          </p:cNvSpPr>
          <p:nvPr>
            <p:ph idx="1"/>
          </p:nvPr>
        </p:nvSpPr>
        <p:spPr/>
        <p:txBody>
          <a:bodyPr/>
          <a:lstStyle/>
          <a:p>
            <a:r>
              <a:rPr lang="en-IN" dirty="0"/>
              <a:t>There are multiple benefits of sorting, few of them are – </a:t>
            </a:r>
          </a:p>
          <a:p>
            <a:pPr lvl="1"/>
            <a:r>
              <a:rPr lang="en-IN" dirty="0"/>
              <a:t>Enabling efficient searching in the case of binary search.</a:t>
            </a:r>
          </a:p>
          <a:p>
            <a:pPr lvl="1"/>
            <a:r>
              <a:rPr lang="en-IN" dirty="0"/>
              <a:t>Data normalization and organization. The sorted data is always easier to interpret, visualize, and analyse. It helps in identifying trends and patterns.</a:t>
            </a:r>
          </a:p>
          <a:p>
            <a:pPr lvl="1"/>
            <a:r>
              <a:rPr lang="en-IN" dirty="0"/>
              <a:t>In many algorithms, it boosts the efficiency by performing operations like merging, joining, and filtering based on conditions. </a:t>
            </a:r>
          </a:p>
          <a:p>
            <a:pPr lvl="1"/>
            <a:r>
              <a:rPr lang="en-IN" dirty="0"/>
              <a:t>Most important, sorting acts as the building block for many fundamental problems of computer science. It provides indirect solution to problems like query optimization, finding closest pair of points in KNN, and finding solutions for convex hull algorithms.</a:t>
            </a:r>
          </a:p>
        </p:txBody>
      </p:sp>
    </p:spTree>
    <p:extLst>
      <p:ext uri="{BB962C8B-B14F-4D97-AF65-F5344CB8AC3E}">
        <p14:creationId xmlns:p14="http://schemas.microsoft.com/office/powerpoint/2010/main" val="1377056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98786-1205-F678-0A9F-95F9DD144607}"/>
              </a:ext>
            </a:extLst>
          </p:cNvPr>
          <p:cNvSpPr>
            <a:spLocks noGrp="1"/>
          </p:cNvSpPr>
          <p:nvPr>
            <p:ph type="title"/>
          </p:nvPr>
        </p:nvSpPr>
        <p:spPr/>
        <p:txBody>
          <a:bodyPr/>
          <a:lstStyle/>
          <a:p>
            <a:r>
              <a:rPr lang="en-IN" b="1" dirty="0"/>
              <a:t>Selection Sort: Overview</a:t>
            </a:r>
          </a:p>
        </p:txBody>
      </p:sp>
      <p:sp>
        <p:nvSpPr>
          <p:cNvPr id="3" name="Content Placeholder 2">
            <a:extLst>
              <a:ext uri="{FF2B5EF4-FFF2-40B4-BE49-F238E27FC236}">
                <a16:creationId xmlns:a16="http://schemas.microsoft.com/office/drawing/2014/main" id="{17E3A4A5-4BEE-4D2E-AB81-5E1D8C92FCC3}"/>
              </a:ext>
            </a:extLst>
          </p:cNvPr>
          <p:cNvSpPr>
            <a:spLocks noGrp="1"/>
          </p:cNvSpPr>
          <p:nvPr>
            <p:ph idx="1"/>
          </p:nvPr>
        </p:nvSpPr>
        <p:spPr/>
        <p:txBody>
          <a:bodyPr/>
          <a:lstStyle/>
          <a:p>
            <a:r>
              <a:rPr lang="en-IN" dirty="0"/>
              <a:t>The selection sort is considered as one of the most introductory and simple search algorithm. Though it is comparison based, it is still a in-place algorithm. Therefore, efficient for small datasets and does not require extra space.</a:t>
            </a:r>
          </a:p>
          <a:p>
            <a:r>
              <a:rPr lang="en-IN" dirty="0"/>
              <a:t>It divides the array into sorted and unsorted portion. As the algorithm progresses, the sorted side keeps getting bigger.</a:t>
            </a:r>
          </a:p>
          <a:p>
            <a:r>
              <a:rPr lang="en-IN" dirty="0"/>
              <a:t>In each iteration, it picks up the minimum element from the unsorted portion and keeps it at the beginning. Basically, in each iteration, the smallest element in the unsorted section gets swapped with the first unsorted element. Therefore, in place algorithm. </a:t>
            </a:r>
          </a:p>
        </p:txBody>
      </p:sp>
    </p:spTree>
    <p:extLst>
      <p:ext uri="{BB962C8B-B14F-4D97-AF65-F5344CB8AC3E}">
        <p14:creationId xmlns:p14="http://schemas.microsoft.com/office/powerpoint/2010/main" val="2136726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D1307-6740-789A-242D-B4874FC0EF93}"/>
              </a:ext>
            </a:extLst>
          </p:cNvPr>
          <p:cNvSpPr>
            <a:spLocks noGrp="1"/>
          </p:cNvSpPr>
          <p:nvPr>
            <p:ph type="title"/>
          </p:nvPr>
        </p:nvSpPr>
        <p:spPr/>
        <p:txBody>
          <a:bodyPr/>
          <a:lstStyle/>
          <a:p>
            <a:r>
              <a:rPr lang="en-IN" b="1" dirty="0"/>
              <a:t>Selection Sort: Algorithm Steps</a:t>
            </a:r>
          </a:p>
        </p:txBody>
      </p:sp>
      <p:sp>
        <p:nvSpPr>
          <p:cNvPr id="3" name="Content Placeholder 2">
            <a:extLst>
              <a:ext uri="{FF2B5EF4-FFF2-40B4-BE49-F238E27FC236}">
                <a16:creationId xmlns:a16="http://schemas.microsoft.com/office/drawing/2014/main" id="{25D9AD09-679B-9A27-077F-BDFDDB08FFFF}"/>
              </a:ext>
            </a:extLst>
          </p:cNvPr>
          <p:cNvSpPr>
            <a:spLocks noGrp="1"/>
          </p:cNvSpPr>
          <p:nvPr>
            <p:ph idx="1"/>
          </p:nvPr>
        </p:nvSpPr>
        <p:spPr/>
        <p:txBody>
          <a:bodyPr/>
          <a:lstStyle/>
          <a:p>
            <a:pPr marL="457200" indent="-457200">
              <a:buFont typeface="+mj-lt"/>
              <a:buAutoNum type="arabicPeriod"/>
            </a:pPr>
            <a:r>
              <a:rPr lang="en-IN" dirty="0"/>
              <a:t>Initialize the sorted boundary: Generally, here we start with the first element. The sorted part is initially empty, while the unsorted part is the entire array. </a:t>
            </a:r>
          </a:p>
          <a:p>
            <a:pPr marL="457200" indent="-457200">
              <a:buFont typeface="+mj-lt"/>
              <a:buAutoNum type="arabicPeriod"/>
            </a:pPr>
            <a:r>
              <a:rPr lang="en-IN" dirty="0"/>
              <a:t>Find the minimum: From 0 to n-1, find the smallest element.</a:t>
            </a:r>
          </a:p>
          <a:p>
            <a:pPr marL="457200" indent="-457200">
              <a:buFont typeface="+mj-lt"/>
              <a:buAutoNum type="arabicPeriod"/>
            </a:pPr>
            <a:r>
              <a:rPr lang="en-IN" dirty="0"/>
              <a:t>Swap elements: Pick the smallest element and swap its position with the first element (or 0</a:t>
            </a:r>
            <a:r>
              <a:rPr lang="en-IN" baseline="30000" dirty="0"/>
              <a:t>th</a:t>
            </a:r>
            <a:r>
              <a:rPr lang="en-IN" dirty="0"/>
              <a:t>) of the unsorted part. </a:t>
            </a:r>
          </a:p>
          <a:p>
            <a:pPr marL="457200" indent="-457200">
              <a:buFont typeface="+mj-lt"/>
              <a:buAutoNum type="arabicPeriod"/>
            </a:pPr>
            <a:r>
              <a:rPr lang="en-IN" dirty="0"/>
              <a:t>Advance the boundary: Slowly move the boundary of the sorted part one by one. The unsorted data shrinks. </a:t>
            </a:r>
          </a:p>
          <a:p>
            <a:pPr marL="457200" indent="-457200">
              <a:buFont typeface="+mj-lt"/>
              <a:buAutoNum type="arabicPeriod"/>
            </a:pPr>
            <a:r>
              <a:rPr lang="en-IN" dirty="0"/>
              <a:t>Repeat: We continue this process, until the entire array is sorted (the total number of comparison iterations are n-1). </a:t>
            </a:r>
          </a:p>
        </p:txBody>
      </p:sp>
    </p:spTree>
    <p:extLst>
      <p:ext uri="{BB962C8B-B14F-4D97-AF65-F5344CB8AC3E}">
        <p14:creationId xmlns:p14="http://schemas.microsoft.com/office/powerpoint/2010/main" val="2894958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D87BF-341B-DB4A-47D9-385D42AF656F}"/>
              </a:ext>
            </a:extLst>
          </p:cNvPr>
          <p:cNvSpPr>
            <a:spLocks noGrp="1"/>
          </p:cNvSpPr>
          <p:nvPr>
            <p:ph type="title"/>
          </p:nvPr>
        </p:nvSpPr>
        <p:spPr/>
        <p:txBody>
          <a:bodyPr/>
          <a:lstStyle/>
          <a:p>
            <a:r>
              <a:rPr lang="en-IN" b="1" dirty="0"/>
              <a:t>Selection Sort: Code Example</a:t>
            </a:r>
          </a:p>
        </p:txBody>
      </p:sp>
      <p:sp>
        <p:nvSpPr>
          <p:cNvPr id="3" name="Content Placeholder 2">
            <a:extLst>
              <a:ext uri="{FF2B5EF4-FFF2-40B4-BE49-F238E27FC236}">
                <a16:creationId xmlns:a16="http://schemas.microsoft.com/office/drawing/2014/main" id="{ED5FF7A5-9B43-2DC4-AEAE-8627F709190A}"/>
              </a:ext>
            </a:extLst>
          </p:cNvPr>
          <p:cNvSpPr>
            <a:spLocks noGrp="1"/>
          </p:cNvSpPr>
          <p:nvPr>
            <p:ph idx="1"/>
          </p:nvPr>
        </p:nvSpPr>
        <p:spPr/>
        <p:txBody>
          <a:bodyPr/>
          <a:lstStyle/>
          <a:p>
            <a:r>
              <a:rPr lang="en-IN" dirty="0"/>
              <a:t>```</a:t>
            </a:r>
            <a:br>
              <a:rPr lang="en-IN" dirty="0"/>
            </a:br>
            <a:r>
              <a:rPr lang="en-IN" dirty="0" err="1"/>
              <a:t>arr</a:t>
            </a:r>
            <a:r>
              <a:rPr lang="en-IN" dirty="0"/>
              <a:t> = [64, 15, 12, 22, 11]</a:t>
            </a:r>
            <a:br>
              <a:rPr lang="en-IN" dirty="0"/>
            </a:br>
            <a:r>
              <a:rPr lang="en-IN" dirty="0"/>
              <a:t>for i in range(</a:t>
            </a:r>
            <a:r>
              <a:rPr lang="en-IN" dirty="0" err="1"/>
              <a:t>len</a:t>
            </a:r>
            <a:r>
              <a:rPr lang="en-IN" dirty="0"/>
              <a:t>(</a:t>
            </a:r>
            <a:r>
              <a:rPr lang="en-IN" dirty="0" err="1"/>
              <a:t>arr</a:t>
            </a:r>
            <a:r>
              <a:rPr lang="en-IN" dirty="0"/>
              <a:t>)):</a:t>
            </a:r>
            <a:br>
              <a:rPr lang="en-IN" dirty="0"/>
            </a:br>
            <a:r>
              <a:rPr lang="en-IN" dirty="0"/>
              <a:t>		mini = i</a:t>
            </a:r>
            <a:br>
              <a:rPr lang="en-IN" dirty="0"/>
            </a:br>
            <a:r>
              <a:rPr lang="en-IN" dirty="0"/>
              <a:t>		for j in range(i+1, </a:t>
            </a:r>
            <a:r>
              <a:rPr lang="en-IN" dirty="0" err="1"/>
              <a:t>len</a:t>
            </a:r>
            <a:r>
              <a:rPr lang="en-IN" dirty="0"/>
              <a:t>(</a:t>
            </a:r>
            <a:r>
              <a:rPr lang="en-IN" dirty="0" err="1"/>
              <a:t>arr</a:t>
            </a:r>
            <a:r>
              <a:rPr lang="en-IN" dirty="0"/>
              <a:t>)):</a:t>
            </a:r>
            <a:br>
              <a:rPr lang="en-IN" dirty="0"/>
            </a:br>
            <a:r>
              <a:rPr lang="en-IN" dirty="0"/>
              <a:t>			if </a:t>
            </a:r>
            <a:r>
              <a:rPr lang="en-IN" dirty="0" err="1"/>
              <a:t>arr</a:t>
            </a:r>
            <a:r>
              <a:rPr lang="en-IN" dirty="0"/>
              <a:t>[mini] &gt; </a:t>
            </a:r>
            <a:r>
              <a:rPr lang="en-IN" dirty="0" err="1"/>
              <a:t>arr</a:t>
            </a:r>
            <a:r>
              <a:rPr lang="en-IN" dirty="0"/>
              <a:t>[j]:</a:t>
            </a:r>
            <a:br>
              <a:rPr lang="en-IN" dirty="0"/>
            </a:br>
            <a:r>
              <a:rPr lang="en-IN" dirty="0"/>
              <a:t>				mini = j</a:t>
            </a:r>
            <a:br>
              <a:rPr lang="en-IN" dirty="0"/>
            </a:br>
            <a:r>
              <a:rPr lang="en-IN" dirty="0"/>
              <a:t>		</a:t>
            </a:r>
            <a:r>
              <a:rPr lang="en-IN" dirty="0" err="1"/>
              <a:t>arr</a:t>
            </a:r>
            <a:r>
              <a:rPr lang="en-IN" dirty="0"/>
              <a:t>[i], </a:t>
            </a:r>
            <a:r>
              <a:rPr lang="en-IN" dirty="0" err="1"/>
              <a:t>arr</a:t>
            </a:r>
            <a:r>
              <a:rPr lang="en-IN" dirty="0"/>
              <a:t>[mini] = </a:t>
            </a:r>
            <a:r>
              <a:rPr lang="en-IN" dirty="0" err="1"/>
              <a:t>arr</a:t>
            </a:r>
            <a:r>
              <a:rPr lang="en-IN" dirty="0"/>
              <a:t>[mini], </a:t>
            </a:r>
            <a:r>
              <a:rPr lang="en-IN" dirty="0" err="1"/>
              <a:t>arr</a:t>
            </a:r>
            <a:r>
              <a:rPr lang="en-IN" dirty="0"/>
              <a:t>[i]</a:t>
            </a:r>
            <a:br>
              <a:rPr lang="en-IN" dirty="0"/>
            </a:br>
            <a:r>
              <a:rPr lang="en-IN" dirty="0"/>
              <a:t>```</a:t>
            </a:r>
          </a:p>
          <a:p>
            <a:endParaRPr lang="en-IN" dirty="0"/>
          </a:p>
        </p:txBody>
      </p:sp>
    </p:spTree>
    <p:extLst>
      <p:ext uri="{BB962C8B-B14F-4D97-AF65-F5344CB8AC3E}">
        <p14:creationId xmlns:p14="http://schemas.microsoft.com/office/powerpoint/2010/main" val="3165151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962F7-FBC4-76E6-6BC2-E1C108214C98}"/>
              </a:ext>
            </a:extLst>
          </p:cNvPr>
          <p:cNvSpPr>
            <a:spLocks noGrp="1"/>
          </p:cNvSpPr>
          <p:nvPr>
            <p:ph type="title"/>
          </p:nvPr>
        </p:nvSpPr>
        <p:spPr/>
        <p:txBody>
          <a:bodyPr/>
          <a:lstStyle/>
          <a:p>
            <a:r>
              <a:rPr lang="en-IN" b="1" dirty="0"/>
              <a:t>Selection Sort: Analysis</a:t>
            </a:r>
          </a:p>
        </p:txBody>
      </p:sp>
      <p:sp>
        <p:nvSpPr>
          <p:cNvPr id="3" name="Content Placeholder 2">
            <a:extLst>
              <a:ext uri="{FF2B5EF4-FFF2-40B4-BE49-F238E27FC236}">
                <a16:creationId xmlns:a16="http://schemas.microsoft.com/office/drawing/2014/main" id="{F9AB43B9-772A-8652-8A4E-80ED9DA6A1EB}"/>
              </a:ext>
            </a:extLst>
          </p:cNvPr>
          <p:cNvSpPr>
            <a:spLocks noGrp="1"/>
          </p:cNvSpPr>
          <p:nvPr>
            <p:ph idx="1"/>
          </p:nvPr>
        </p:nvSpPr>
        <p:spPr/>
        <p:txBody>
          <a:bodyPr/>
          <a:lstStyle/>
          <a:p>
            <a:r>
              <a:rPr lang="en-IN" dirty="0"/>
              <a:t>The algorithm in general is not considered as stable, as the relative order of the equal elements might change. </a:t>
            </a:r>
          </a:p>
          <a:p>
            <a:r>
              <a:rPr lang="en-IN" dirty="0"/>
              <a:t>The selection sort always scans the unsorted region for either minimum or maximum value, regardless of the input order. </a:t>
            </a:r>
          </a:p>
          <a:p>
            <a:r>
              <a:rPr lang="en-IN" dirty="0"/>
              <a:t>It has fewer swaps than some algorithms but has the same asymptomatic time. </a:t>
            </a:r>
          </a:p>
          <a:p>
            <a:r>
              <a:rPr lang="en-IN" dirty="0"/>
              <a:t>Space Complexity: O(1); in-place sort, no extra memory required.</a:t>
            </a:r>
          </a:p>
          <a:p>
            <a:r>
              <a:rPr lang="en-IN" dirty="0"/>
              <a:t>Time Complexity: O(n^2) for all best, worst, and average cases. </a:t>
            </a:r>
          </a:p>
          <a:p>
            <a:r>
              <a:rPr lang="en-IN" dirty="0"/>
              <a:t>Inefficient for large datasets due to quadratic time complexity. Fine for small or nearly sorted datasets. </a:t>
            </a:r>
          </a:p>
        </p:txBody>
      </p:sp>
    </p:spTree>
    <p:extLst>
      <p:ext uri="{BB962C8B-B14F-4D97-AF65-F5344CB8AC3E}">
        <p14:creationId xmlns:p14="http://schemas.microsoft.com/office/powerpoint/2010/main" val="19902956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940</TotalTime>
  <Words>2251</Words>
  <Application>Microsoft Office PowerPoint</Application>
  <PresentationFormat>Widescreen</PresentationFormat>
  <Paragraphs>140</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Century Gothic</vt:lpstr>
      <vt:lpstr>Wingdings 3</vt:lpstr>
      <vt:lpstr>Ion</vt:lpstr>
      <vt:lpstr>Introduction to Object Oriented Programming</vt:lpstr>
      <vt:lpstr>PowerPoint Presentation</vt:lpstr>
      <vt:lpstr>Lecture Overview</vt:lpstr>
      <vt:lpstr>Introduction </vt:lpstr>
      <vt:lpstr>Importance of Sorting </vt:lpstr>
      <vt:lpstr>Selection Sort: Overview</vt:lpstr>
      <vt:lpstr>Selection Sort: Algorithm Steps</vt:lpstr>
      <vt:lpstr>Selection Sort: Code Example</vt:lpstr>
      <vt:lpstr>Selection Sort: Analysis</vt:lpstr>
      <vt:lpstr>Insertion Sort: Overview</vt:lpstr>
      <vt:lpstr>Insertion Sort: Algorithm Steps</vt:lpstr>
      <vt:lpstr>Insertion Sort: Code Example</vt:lpstr>
      <vt:lpstr>Insertion Sort: Analysis</vt:lpstr>
      <vt:lpstr>Merge Sort: Overview</vt:lpstr>
      <vt:lpstr>Merge Sort: Algorithm Steps</vt:lpstr>
      <vt:lpstr>Merge Sort: Code Example</vt:lpstr>
      <vt:lpstr>Merge Sort: Analysis</vt:lpstr>
      <vt:lpstr>Comparative Analysis</vt:lpstr>
      <vt:lpstr>Search Algorithms</vt:lpstr>
      <vt:lpstr>Implementation of Linear Search</vt:lpstr>
      <vt:lpstr>Implementation of Binary Search</vt:lpstr>
      <vt:lpstr>PowerPoint Presentation</vt:lpstr>
      <vt:lpstr>PowerPoint Presentation</vt:lpstr>
      <vt:lpstr>Introduction to Quick Sort</vt:lpstr>
      <vt:lpstr>Exercises</vt:lpstr>
      <vt:lpstr>Exercises (contd.)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Br. Puneet</dc:creator>
  <cp:lastModifiedBy>Br. Puneet</cp:lastModifiedBy>
  <cp:revision>27</cp:revision>
  <dcterms:created xsi:type="dcterms:W3CDTF">2025-04-29T08:21:21Z</dcterms:created>
  <dcterms:modified xsi:type="dcterms:W3CDTF">2025-05-11T21:04:33Z</dcterms:modified>
</cp:coreProperties>
</file>