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F2DB-684C-436C-B81C-9D88E6EDD596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89BD-44D7-4673-B0CB-9C7CDE897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27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F2DB-684C-436C-B81C-9D88E6EDD596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89BD-44D7-4673-B0CB-9C7CDE897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029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F2DB-684C-436C-B81C-9D88E6EDD596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89BD-44D7-4673-B0CB-9C7CDE897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426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F2DB-684C-436C-B81C-9D88E6EDD596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89BD-44D7-4673-B0CB-9C7CDE89753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9955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F2DB-684C-436C-B81C-9D88E6EDD596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89BD-44D7-4673-B0CB-9C7CDE897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679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F2DB-684C-436C-B81C-9D88E6EDD596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89BD-44D7-4673-B0CB-9C7CDE897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046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F2DB-684C-436C-B81C-9D88E6EDD596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89BD-44D7-4673-B0CB-9C7CDE897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581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F2DB-684C-436C-B81C-9D88E6EDD596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89BD-44D7-4673-B0CB-9C7CDE897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848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F2DB-684C-436C-B81C-9D88E6EDD596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89BD-44D7-4673-B0CB-9C7CDE897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426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F2DB-684C-436C-B81C-9D88E6EDD596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89BD-44D7-4673-B0CB-9C7CDE897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69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F2DB-684C-436C-B81C-9D88E6EDD596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89BD-44D7-4673-B0CB-9C7CDE897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69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F2DB-684C-436C-B81C-9D88E6EDD596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89BD-44D7-4673-B0CB-9C7CDE897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877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F2DB-684C-436C-B81C-9D88E6EDD596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89BD-44D7-4673-B0CB-9C7CDE897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39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F2DB-684C-436C-B81C-9D88E6EDD596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89BD-44D7-4673-B0CB-9C7CDE897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7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F2DB-684C-436C-B81C-9D88E6EDD596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89BD-44D7-4673-B0CB-9C7CDE897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13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F2DB-684C-436C-B81C-9D88E6EDD596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89BD-44D7-4673-B0CB-9C7CDE897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92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F2DB-684C-436C-B81C-9D88E6EDD596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89BD-44D7-4673-B0CB-9C7CDE897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21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325F2DB-684C-436C-B81C-9D88E6EDD596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B89BD-44D7-4673-B0CB-9C7CDE897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85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6C6A9-4B2E-5BA5-F1C4-848F4E896E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Object 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CA81E-28A5-7110-BD2B-4DE344E05A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Dr. Neelesh S. Upadhye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19D450-ED4F-05B9-E599-56E5F4D3BA21}"/>
              </a:ext>
            </a:extLst>
          </p:cNvPr>
          <p:cNvSpPr txBox="1"/>
          <p:nvPr/>
        </p:nvSpPr>
        <p:spPr>
          <a:xfrm>
            <a:off x="1154955" y="5888736"/>
            <a:ext cx="363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Slides are prepared by Puneet</a:t>
            </a:r>
          </a:p>
        </p:txBody>
      </p:sp>
    </p:spTree>
    <p:extLst>
      <p:ext uri="{BB962C8B-B14F-4D97-AF65-F5344CB8AC3E}">
        <p14:creationId xmlns:p14="http://schemas.microsoft.com/office/powerpoint/2010/main" val="86107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430E3-7570-4F99-04F8-45E8ACF00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Introducing Python Type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7154A-D6E0-5E7C-E3A9-C5EC0DCA1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type hints were introduced in PEP 484. It helps to standardize the type annotations. </a:t>
            </a:r>
          </a:p>
          <a:p>
            <a:r>
              <a:rPr lang="en-IN" dirty="0"/>
              <a:t>The goal was to enable static analysis and IDE support. Also, to enforce such checking were not enable at runtime.</a:t>
            </a:r>
          </a:p>
          <a:p>
            <a:r>
              <a:rPr lang="en-IN" dirty="0"/>
              <a:t>Syntax:</a:t>
            </a:r>
          </a:p>
          <a:p>
            <a:pPr lvl="1"/>
            <a:r>
              <a:rPr lang="en-IN" dirty="0"/>
              <a:t>def greet(name: str) – str;</a:t>
            </a:r>
          </a:p>
          <a:p>
            <a:pPr lvl="1"/>
            <a:r>
              <a:rPr lang="en-IN" dirty="0"/>
              <a:t>list[str], Union[str, int], </a:t>
            </a:r>
            <a:r>
              <a:rPr lang="en-IN" dirty="0" err="1"/>
              <a:t>dict</a:t>
            </a:r>
            <a:r>
              <a:rPr lang="en-IN" dirty="0"/>
              <a:t>[str, int], optional[int]</a:t>
            </a:r>
          </a:p>
          <a:p>
            <a:r>
              <a:rPr lang="en-IN" dirty="0"/>
              <a:t>There are several packages that check the static type like </a:t>
            </a:r>
            <a:r>
              <a:rPr lang="en-IN" dirty="0" err="1"/>
              <a:t>pyright</a:t>
            </a:r>
            <a:r>
              <a:rPr lang="en-IN" dirty="0"/>
              <a:t>, </a:t>
            </a:r>
            <a:r>
              <a:rPr lang="en-IN" dirty="0" err="1"/>
              <a:t>mypy</a:t>
            </a:r>
            <a:r>
              <a:rPr lang="en-IN" dirty="0"/>
              <a:t>, and pyre. Please note that type hints supports class methods, variables, and other complex structures. </a:t>
            </a:r>
          </a:p>
        </p:txBody>
      </p:sp>
    </p:spTree>
    <p:extLst>
      <p:ext uri="{BB962C8B-B14F-4D97-AF65-F5344CB8AC3E}">
        <p14:creationId xmlns:p14="http://schemas.microsoft.com/office/powerpoint/2010/main" val="1761270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04C48-98C5-1D05-28A8-343AD55A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are Type Hints?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03FFD-306E-A580-056C-C7B24D7C3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Type hints are just another kind of annotations, in other words they are metadata which is stored in the function. </a:t>
            </a:r>
          </a:p>
          <a:p>
            <a:r>
              <a:rPr lang="en-IN" dirty="0"/>
              <a:t>It generally not enforced automatically until and unless it is manually checked with the help of </a:t>
            </a:r>
            <a:r>
              <a:rPr lang="en-IN" dirty="0" err="1"/>
              <a:t>pydantic</a:t>
            </a:r>
            <a:r>
              <a:rPr lang="en-IN" dirty="0"/>
              <a:t> or other runtime tools.</a:t>
            </a:r>
          </a:p>
          <a:p>
            <a:r>
              <a:rPr lang="en-IN" dirty="0"/>
              <a:t>It provides better performance – there is no impact unless the runtime checkers are used. </a:t>
            </a:r>
          </a:p>
          <a:p>
            <a:r>
              <a:rPr lang="en-IN" dirty="0"/>
              <a:t>Runtime access: Dynamic dispatch, Inspects signatures real-time.</a:t>
            </a:r>
          </a:p>
          <a:p>
            <a:r>
              <a:rPr lang="en-IN" dirty="0"/>
              <a:t>Advantages of Type Hints: </a:t>
            </a:r>
          </a:p>
          <a:p>
            <a:pPr lvl="1"/>
            <a:r>
              <a:rPr lang="en-IN" dirty="0"/>
              <a:t>Improves tooling and technical documentation.</a:t>
            </a:r>
          </a:p>
          <a:p>
            <a:pPr lvl="1"/>
            <a:r>
              <a:rPr lang="en-IN" dirty="0"/>
              <a:t>Refactors safety</a:t>
            </a:r>
          </a:p>
        </p:txBody>
      </p:sp>
    </p:spTree>
    <p:extLst>
      <p:ext uri="{BB962C8B-B14F-4D97-AF65-F5344CB8AC3E}">
        <p14:creationId xmlns:p14="http://schemas.microsoft.com/office/powerpoint/2010/main" val="3100330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37902-8219-5FAF-08EF-69B5658CC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Advanced Type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EB6C6-E64F-6EA0-B100-250E74E65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Classes</a:t>
            </a:r>
          </a:p>
          <a:p>
            <a:pPr lvl="1"/>
            <a:r>
              <a:rPr lang="en-IN" dirty="0"/>
              <a:t>class Person: def __</a:t>
            </a:r>
            <a:r>
              <a:rPr lang="en-IN" dirty="0" err="1"/>
              <a:t>init</a:t>
            </a:r>
            <a:r>
              <a:rPr lang="en-IN" dirty="0"/>
              <a:t>__(self, name: str):</a:t>
            </a:r>
          </a:p>
          <a:p>
            <a:r>
              <a:rPr lang="en-IN" dirty="0"/>
              <a:t>Self and Class</a:t>
            </a:r>
          </a:p>
          <a:p>
            <a:pPr lvl="1"/>
            <a:r>
              <a:rPr lang="en-IN" dirty="0"/>
              <a:t>def clone(self: T) -&gt; T: # Points towards generic self</a:t>
            </a:r>
          </a:p>
          <a:p>
            <a:r>
              <a:rPr lang="en-IN" dirty="0"/>
              <a:t>Collection</a:t>
            </a:r>
          </a:p>
          <a:p>
            <a:pPr lvl="1"/>
            <a:r>
              <a:rPr lang="en-IN" dirty="0"/>
              <a:t>from typing import List, </a:t>
            </a:r>
            <a:r>
              <a:rPr lang="en-IN" dirty="0" err="1"/>
              <a:t>Dict</a:t>
            </a:r>
            <a:r>
              <a:rPr lang="en-IN" dirty="0"/>
              <a:t>, Tuple</a:t>
            </a:r>
          </a:p>
          <a:p>
            <a:pPr lvl="1"/>
            <a:r>
              <a:rPr lang="en-IN" dirty="0"/>
              <a:t>list[int], </a:t>
            </a:r>
            <a:r>
              <a:rPr lang="en-IN" dirty="0" err="1"/>
              <a:t>Dict</a:t>
            </a:r>
            <a:r>
              <a:rPr lang="en-IN" dirty="0"/>
              <a:t>[str, Union[str, int]]</a:t>
            </a:r>
          </a:p>
          <a:p>
            <a:r>
              <a:rPr lang="en-IN" dirty="0"/>
              <a:t>Optional and Union</a:t>
            </a:r>
          </a:p>
          <a:p>
            <a:r>
              <a:rPr lang="en-IN" dirty="0"/>
              <a:t>Callable</a:t>
            </a:r>
          </a:p>
          <a:p>
            <a:pPr lvl="1"/>
            <a:r>
              <a:rPr lang="en-IN" dirty="0"/>
              <a:t>callable[[int, int], str]</a:t>
            </a:r>
          </a:p>
        </p:txBody>
      </p:sp>
    </p:spTree>
    <p:extLst>
      <p:ext uri="{BB962C8B-B14F-4D97-AF65-F5344CB8AC3E}">
        <p14:creationId xmlns:p14="http://schemas.microsoft.com/office/powerpoint/2010/main" val="176419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352E1-CD4F-213C-688C-A2B76B037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Pythonic Design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62D8E-0E9D-7041-928B-F9DDB0100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“Practicality beats purity.”</a:t>
            </a:r>
          </a:p>
          <a:p>
            <a:r>
              <a:rPr lang="en-IN" dirty="0"/>
              <a:t>It is important to favour composability and readability. </a:t>
            </a:r>
          </a:p>
          <a:p>
            <a:r>
              <a:rPr lang="en-IN" dirty="0"/>
              <a:t>We can leverage different other types like duck typing and other data model protocols to increase the efficiency. </a:t>
            </a:r>
          </a:p>
          <a:p>
            <a:r>
              <a:rPr lang="en-IN" dirty="0"/>
              <a:t>It is preferable to not abuse the dunder/magic methods. </a:t>
            </a:r>
          </a:p>
          <a:p>
            <a:r>
              <a:rPr lang="en-IN" dirty="0"/>
              <a:t>In general, it is always better to prefer the composition over inheritance until and unless polymorphism is intended over the class structure. </a:t>
            </a:r>
          </a:p>
          <a:p>
            <a:r>
              <a:rPr lang="en-IN" dirty="0"/>
              <a:t>Use list comprehensions in place of iterables, iterators over manual index loops, and context managers to understand the environmental context.</a:t>
            </a:r>
          </a:p>
        </p:txBody>
      </p:sp>
    </p:spTree>
    <p:extLst>
      <p:ext uri="{BB962C8B-B14F-4D97-AF65-F5344CB8AC3E}">
        <p14:creationId xmlns:p14="http://schemas.microsoft.com/office/powerpoint/2010/main" val="4107163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19FA6-BAF1-D3E1-CA86-611AA0D3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32F46-FF02-977F-C1D0-0832E5241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easy to enable expressive and idiomatic code using Python’s data model through special methods. </a:t>
            </a:r>
          </a:p>
          <a:p>
            <a:r>
              <a:rPr lang="en-IN" dirty="0"/>
              <a:t>In OOPs and DSA, it is fundamental to understand the iterables, sequences, and virtual environments. </a:t>
            </a:r>
          </a:p>
          <a:p>
            <a:r>
              <a:rPr lang="en-IN" dirty="0"/>
              <a:t>To attain project-level isolation and independence, virtual environments are critical.</a:t>
            </a:r>
          </a:p>
          <a:p>
            <a:r>
              <a:rPr lang="en-IN" dirty="0"/>
              <a:t>Type hints are generally used to add optional static typing in Python, which is good in the case of tooling, but should not be enforced.</a:t>
            </a:r>
          </a:p>
          <a:p>
            <a:r>
              <a:rPr lang="en-IN" dirty="0"/>
              <a:t>In the next week, we will cover some more OOP fundamentals like Classes, Methods, Inheritance, and Encapsulation.</a:t>
            </a:r>
          </a:p>
        </p:txBody>
      </p:sp>
    </p:spTree>
    <p:extLst>
      <p:ext uri="{BB962C8B-B14F-4D97-AF65-F5344CB8AC3E}">
        <p14:creationId xmlns:p14="http://schemas.microsoft.com/office/powerpoint/2010/main" val="114922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2BFB-C403-FE87-7D03-455CDA615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Lecture 1: Python Refresher, Virtual Envs, Type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4CA3D-202E-F735-BAA7-E96345BD9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References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Core Text</a:t>
            </a:r>
          </a:p>
          <a:p>
            <a:pPr lvl="1"/>
            <a:r>
              <a:rPr lang="en-US" dirty="0"/>
              <a:t>Goodrich, </a:t>
            </a:r>
            <a:r>
              <a:rPr lang="en-US" dirty="0" err="1"/>
              <a:t>Tamassia</a:t>
            </a:r>
            <a:r>
              <a:rPr lang="en-US" dirty="0"/>
              <a:t> &amp; Goldwasser, Data Structures and Algorithms in Python</a:t>
            </a:r>
            <a:endParaRPr lang="en-IN" dirty="0"/>
          </a:p>
          <a:p>
            <a:r>
              <a:rPr lang="en-IN" dirty="0"/>
              <a:t>Other References</a:t>
            </a:r>
          </a:p>
          <a:p>
            <a:pPr lvl="1"/>
            <a:r>
              <a:rPr lang="en-IN" dirty="0"/>
              <a:t>Jon Kleinberg &amp; Éva Tardos, Algorithm Design</a:t>
            </a:r>
          </a:p>
          <a:p>
            <a:pPr lvl="1"/>
            <a:r>
              <a:rPr lang="en-IN" dirty="0"/>
              <a:t>Sanjoy Dasgupta, Christos Papadimitriou &amp; Umesh Vazirani, Algorithms</a:t>
            </a:r>
          </a:p>
          <a:p>
            <a:pPr lvl="1"/>
            <a:r>
              <a:rPr lang="en-IN" dirty="0"/>
              <a:t>Luciano Ramalho, Fluent Python</a:t>
            </a:r>
          </a:p>
          <a:p>
            <a:pPr lvl="1"/>
            <a:r>
              <a:rPr lang="en-US" dirty="0"/>
              <a:t>Steve Freeman &amp; Nat Pryce, Growing Object-Oriented Software, Guided by Tests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14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69271-6C39-2E7E-0FAD-34CFA0D8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Execution Model – </a:t>
            </a:r>
            <a:r>
              <a:rPr lang="en-IN" b="1" dirty="0" err="1"/>
              <a:t>CPython</a:t>
            </a:r>
            <a:r>
              <a:rPr lang="en-IN" b="1" dirty="0"/>
              <a:t> and Bytecode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D6B74-4A12-09A8-756B-D4F6BAF41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 is considered as an interpreter language. But, </a:t>
            </a:r>
            <a:r>
              <a:rPr lang="en-IN" dirty="0" err="1"/>
              <a:t>CPython</a:t>
            </a:r>
            <a:r>
              <a:rPr lang="en-IN" dirty="0"/>
              <a:t> compiles the .</a:t>
            </a:r>
            <a:r>
              <a:rPr lang="en-IN" dirty="0" err="1"/>
              <a:t>py</a:t>
            </a:r>
            <a:r>
              <a:rPr lang="en-IN" dirty="0"/>
              <a:t> source code into .</a:t>
            </a:r>
            <a:r>
              <a:rPr lang="en-IN" dirty="0" err="1"/>
              <a:t>pyc</a:t>
            </a:r>
            <a:r>
              <a:rPr lang="en-IN" dirty="0"/>
              <a:t> bytecode. </a:t>
            </a:r>
          </a:p>
          <a:p>
            <a:r>
              <a:rPr lang="en-IN" dirty="0"/>
              <a:t>The last compilation step is automatic and allows caching to increase the performance.</a:t>
            </a:r>
          </a:p>
          <a:p>
            <a:r>
              <a:rPr lang="en-IN" dirty="0"/>
              <a:t>Every machine has a Python Virtual Machine (PVM) which executes the .</a:t>
            </a:r>
            <a:r>
              <a:rPr lang="en-IN" dirty="0" err="1"/>
              <a:t>pyc</a:t>
            </a:r>
            <a:r>
              <a:rPr lang="en-IN" dirty="0"/>
              <a:t> bytecode.</a:t>
            </a:r>
          </a:p>
          <a:p>
            <a:r>
              <a:rPr lang="en-IN" dirty="0"/>
              <a:t>Python language is dynamically typed language (why?). For managing the memory it uses reference counting and helps in automatic garbage collection to help in reducing waste memory.</a:t>
            </a:r>
          </a:p>
          <a:p>
            <a:r>
              <a:rPr lang="en-IN" dirty="0"/>
              <a:t>The function bodies are always compiled before the execution. At top-level the code is executed line-by-line. </a:t>
            </a:r>
          </a:p>
        </p:txBody>
      </p:sp>
    </p:spTree>
    <p:extLst>
      <p:ext uri="{BB962C8B-B14F-4D97-AF65-F5344CB8AC3E}">
        <p14:creationId xmlns:p14="http://schemas.microsoft.com/office/powerpoint/2010/main" val="315174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FC14F-C658-7410-58F6-DBC8A28A7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Protocols of Python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CECCA-9195-E219-A29D-17F806F63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data model of the Python defines the special objects set that customizes the objects’ behaviour. </a:t>
            </a:r>
          </a:p>
          <a:p>
            <a:r>
              <a:rPr lang="en-IN" dirty="0"/>
              <a:t>For e.g. object[key] gets translated to </a:t>
            </a:r>
            <a:r>
              <a:rPr lang="en-IN" dirty="0" err="1"/>
              <a:t>object.getitem</a:t>
            </a:r>
            <a:r>
              <a:rPr lang="en-IN" dirty="0"/>
              <a:t>(key).</a:t>
            </a:r>
          </a:p>
          <a:p>
            <a:r>
              <a:rPr lang="en-IN" dirty="0"/>
              <a:t>Core Protocols: Iteration (iter, next), Representation (</a:t>
            </a:r>
            <a:r>
              <a:rPr lang="en-IN" dirty="0" err="1"/>
              <a:t>repr</a:t>
            </a:r>
            <a:r>
              <a:rPr lang="en-IN" dirty="0"/>
              <a:t>, str), Arithmetic (add, </a:t>
            </a:r>
            <a:r>
              <a:rPr lang="en-IN" dirty="0" err="1"/>
              <a:t>mul</a:t>
            </a:r>
            <a:r>
              <a:rPr lang="en-IN" dirty="0"/>
              <a:t>), Collection Protocol (</a:t>
            </a:r>
            <a:r>
              <a:rPr lang="en-IN" dirty="0" err="1"/>
              <a:t>len</a:t>
            </a:r>
            <a:r>
              <a:rPr lang="en-IN" dirty="0"/>
              <a:t>, </a:t>
            </a:r>
            <a:r>
              <a:rPr lang="en-IN" dirty="0" err="1"/>
              <a:t>getitem</a:t>
            </a:r>
            <a:r>
              <a:rPr lang="en-IN" dirty="0"/>
              <a:t>).</a:t>
            </a:r>
          </a:p>
          <a:p>
            <a:r>
              <a:rPr lang="en-IN" dirty="0"/>
              <a:t>In Python, emulating the built-ins is a powerful tool. E.g. </a:t>
            </a:r>
            <a:r>
              <a:rPr lang="en-IN" dirty="0" err="1"/>
              <a:t>len</a:t>
            </a:r>
            <a:r>
              <a:rPr lang="en-IN" dirty="0"/>
              <a:t>().</a:t>
            </a:r>
          </a:p>
          <a:p>
            <a:r>
              <a:rPr lang="en-IN" dirty="0"/>
              <a:t>Finally, it helps the language in deep customization as per the needs of the resources and make the object feel like a “native” for the Python language.</a:t>
            </a:r>
          </a:p>
        </p:txBody>
      </p:sp>
    </p:spTree>
    <p:extLst>
      <p:ext uri="{BB962C8B-B14F-4D97-AF65-F5344CB8AC3E}">
        <p14:creationId xmlns:p14="http://schemas.microsoft.com/office/powerpoint/2010/main" val="275573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1E2FA-3E1B-FA13-CF36-2928D31DA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Magic (Dunder) Methods -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A4A78-DA58-5F80-1223-57E810707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methods with double underscore on both sides are called as Dunder (Magic) methods. E.g. </a:t>
            </a:r>
            <a:r>
              <a:rPr lang="en-IN" dirty="0" err="1"/>
              <a:t>init</a:t>
            </a:r>
            <a:r>
              <a:rPr lang="en-IN" dirty="0"/>
              <a:t>, </a:t>
            </a:r>
            <a:r>
              <a:rPr lang="en-IN" dirty="0" err="1"/>
              <a:t>repr</a:t>
            </a:r>
            <a:r>
              <a:rPr lang="en-IN" dirty="0"/>
              <a:t>, add.</a:t>
            </a:r>
          </a:p>
          <a:p>
            <a:r>
              <a:rPr lang="en-IN" dirty="0"/>
              <a:t>Most of these methods can be on only invoked by the Python’s internal functions, and not by the user specifically.</a:t>
            </a:r>
          </a:p>
          <a:p>
            <a:r>
              <a:rPr lang="en-IN" dirty="0"/>
              <a:t>E.g. str(</a:t>
            </a:r>
            <a:r>
              <a:rPr lang="en-IN" dirty="0" err="1"/>
              <a:t>obj</a:t>
            </a:r>
            <a:r>
              <a:rPr lang="en-IN" dirty="0"/>
              <a:t>) =&gt; </a:t>
            </a:r>
            <a:r>
              <a:rPr lang="en-IN" dirty="0" err="1"/>
              <a:t>obj.str</a:t>
            </a:r>
            <a:r>
              <a:rPr lang="en-IN" dirty="0"/>
              <a:t>(), a + b =&gt; </a:t>
            </a:r>
            <a:r>
              <a:rPr lang="en-IN" dirty="0" err="1"/>
              <a:t>a.add</a:t>
            </a:r>
            <a:r>
              <a:rPr lang="en-IN" dirty="0"/>
              <a:t>(b)</a:t>
            </a:r>
          </a:p>
          <a:p>
            <a:r>
              <a:rPr lang="en-IN" dirty="0"/>
              <a:t>We can implement magic methods to get a specific use-case, str is used for creating user-friendly displays. And </a:t>
            </a:r>
            <a:r>
              <a:rPr lang="en-IN" dirty="0" err="1"/>
              <a:t>repr</a:t>
            </a:r>
            <a:r>
              <a:rPr lang="en-IN" dirty="0"/>
              <a:t> is used for debugging and logging purposes.</a:t>
            </a:r>
          </a:p>
          <a:p>
            <a:r>
              <a:rPr lang="en-IN" dirty="0"/>
              <a:t>It is advised to not call the dunder methods directly, use Python built-in functions like </a:t>
            </a:r>
            <a:r>
              <a:rPr lang="en-IN" dirty="0" err="1"/>
              <a:t>len</a:t>
            </a:r>
            <a:r>
              <a:rPr lang="en-IN" dirty="0"/>
              <a:t>(), str(), etc. </a:t>
            </a:r>
          </a:p>
        </p:txBody>
      </p:sp>
    </p:spTree>
    <p:extLst>
      <p:ext uri="{BB962C8B-B14F-4D97-AF65-F5344CB8AC3E}">
        <p14:creationId xmlns:p14="http://schemas.microsoft.com/office/powerpoint/2010/main" val="65167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92D6B-D892-E60C-1716-4A1178CC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Sequences: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8EDBF-F6C5-F47A-DB46-20BCC6A97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Objects like tuple, str, bytes are immutable. It is generally used in those cases when a fixed structure is required.</a:t>
            </a:r>
          </a:p>
          <a:p>
            <a:r>
              <a:rPr lang="en-IN" dirty="0"/>
              <a:t>Few other objects like list, </a:t>
            </a:r>
            <a:r>
              <a:rPr lang="en-IN" dirty="0" err="1"/>
              <a:t>bytearray</a:t>
            </a:r>
            <a:r>
              <a:rPr lang="en-IN" dirty="0"/>
              <a:t>, deque, </a:t>
            </a:r>
            <a:r>
              <a:rPr lang="en-IN" dirty="0" err="1"/>
              <a:t>array.array</a:t>
            </a:r>
            <a:r>
              <a:rPr lang="en-IN" dirty="0"/>
              <a:t> are considered as mutable ones. (Explain the difference.)</a:t>
            </a:r>
          </a:p>
          <a:p>
            <a:r>
              <a:rPr lang="en-IN" dirty="0"/>
              <a:t>Tuples are used for heterogenous data (kind of a record). Important point is tuple is not the same as frozen list. </a:t>
            </a:r>
          </a:p>
          <a:p>
            <a:r>
              <a:rPr lang="en-IN" dirty="0"/>
              <a:t>Sequence Protocols: </a:t>
            </a:r>
            <a:r>
              <a:rPr lang="en-IN" dirty="0" err="1"/>
              <a:t>getitem</a:t>
            </a:r>
            <a:r>
              <a:rPr lang="en-IN" dirty="0"/>
              <a:t>, contains, optional iter, </a:t>
            </a:r>
            <a:r>
              <a:rPr lang="en-IN" dirty="0" err="1"/>
              <a:t>len</a:t>
            </a:r>
            <a:r>
              <a:rPr lang="en-IN" dirty="0"/>
              <a:t>, reversed</a:t>
            </a:r>
          </a:p>
          <a:p>
            <a:r>
              <a:rPr lang="en-IN" dirty="0"/>
              <a:t>Immutability helps in various purposes like caching, reasoning, and increased performance measures. </a:t>
            </a:r>
          </a:p>
        </p:txBody>
      </p:sp>
    </p:spTree>
    <p:extLst>
      <p:ext uri="{BB962C8B-B14F-4D97-AF65-F5344CB8AC3E}">
        <p14:creationId xmlns:p14="http://schemas.microsoft.com/office/powerpoint/2010/main" val="3050289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C2C28-6928-CEF2-15E5-D835523AA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Iteration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F9C11-E7DC-ED25-8013-176700283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important Python protocols are for, iter(), and next().</a:t>
            </a:r>
          </a:p>
          <a:p>
            <a:r>
              <a:rPr lang="en-IN" dirty="0"/>
              <a:t>for x in </a:t>
            </a:r>
            <a:r>
              <a:rPr lang="en-IN" dirty="0" err="1"/>
              <a:t>iterable</a:t>
            </a:r>
            <a:r>
              <a:rPr lang="en-IN" dirty="0"/>
              <a:t>. The iter() function is used under the hood in the for protocol.</a:t>
            </a:r>
          </a:p>
          <a:p>
            <a:r>
              <a:rPr lang="en-IN" dirty="0"/>
              <a:t>It is important for the iterables to implement the iter() and it returns an iterator object. Further, it must implement next(), it will raise the </a:t>
            </a:r>
            <a:r>
              <a:rPr lang="en-IN" dirty="0" err="1"/>
              <a:t>StopIteration</a:t>
            </a:r>
            <a:r>
              <a:rPr lang="en-IN" dirty="0"/>
              <a:t> exception at the end. </a:t>
            </a:r>
          </a:p>
          <a:p>
            <a:r>
              <a:rPr lang="en-IN" dirty="0"/>
              <a:t>Please note that iterables is not the same as iterator. Iterables are meant for re-use, while the iterator is a one-time use case. </a:t>
            </a:r>
          </a:p>
          <a:p>
            <a:r>
              <a:rPr lang="en-IN" dirty="0"/>
              <a:t>In Python, we have something known as generators (it can be used via yield function) – it helps to simplify the process of creating iterators.</a:t>
            </a:r>
          </a:p>
        </p:txBody>
      </p:sp>
    </p:spTree>
    <p:extLst>
      <p:ext uri="{BB962C8B-B14F-4D97-AF65-F5344CB8AC3E}">
        <p14:creationId xmlns:p14="http://schemas.microsoft.com/office/powerpoint/2010/main" val="3229141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6CB1-6EAF-8EC5-7347-322838E1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Why Virtual Environments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61A4B-56E9-2CAF-F44C-E42C656DB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Most of the Python libraries have package versions. It is quite common to have a version conflict in between the projects.</a:t>
            </a:r>
          </a:p>
          <a:p>
            <a:r>
              <a:rPr lang="en-IN" dirty="0"/>
              <a:t>Also, pip installing a package globally leads to unnecessary system pollution that can potentially lead to security issues. </a:t>
            </a:r>
          </a:p>
          <a:p>
            <a:r>
              <a:rPr lang="en-IN" dirty="0"/>
              <a:t>This is where virtual environments comes handy. Every project can have their own virtual environment. It provides the project-level local instalments inside the specific environment.</a:t>
            </a:r>
          </a:p>
          <a:p>
            <a:r>
              <a:rPr lang="en-IN" dirty="0"/>
              <a:t>Tools: </a:t>
            </a:r>
            <a:r>
              <a:rPr lang="en-IN" dirty="0" err="1"/>
              <a:t>venv</a:t>
            </a:r>
            <a:r>
              <a:rPr lang="en-IN" dirty="0"/>
              <a:t> (built-in), </a:t>
            </a:r>
            <a:r>
              <a:rPr lang="en-IN" dirty="0" err="1"/>
              <a:t>pipenv</a:t>
            </a:r>
            <a:r>
              <a:rPr lang="en-IN" dirty="0"/>
              <a:t>, </a:t>
            </a:r>
            <a:r>
              <a:rPr lang="en-IN" dirty="0" err="1"/>
              <a:t>virtualenv</a:t>
            </a:r>
            <a:r>
              <a:rPr lang="en-IN" dirty="0"/>
              <a:t>, poetry</a:t>
            </a:r>
          </a:p>
          <a:p>
            <a:r>
              <a:rPr lang="en-IN" dirty="0"/>
              <a:t>It is generally considered a good practice to run the local projects in a virtual environment for setting up CI/CD pipelines, system-level testing, reproducibility, and collaboration.</a:t>
            </a:r>
          </a:p>
        </p:txBody>
      </p:sp>
    </p:spTree>
    <p:extLst>
      <p:ext uri="{BB962C8B-B14F-4D97-AF65-F5344CB8AC3E}">
        <p14:creationId xmlns:p14="http://schemas.microsoft.com/office/powerpoint/2010/main" val="2902899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1404B-AAE8-B512-501B-806DCA03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Mechanics of Python Virtual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F5702-A868-BF5A-2293-C86C17506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venv</a:t>
            </a:r>
            <a:r>
              <a:rPr lang="en-IN" dirty="0"/>
              <a:t> creates a personalized directory that has self-sustained python interpreter and library paths.</a:t>
            </a:r>
          </a:p>
          <a:p>
            <a:r>
              <a:rPr lang="en-IN" dirty="0"/>
              <a:t>Structure of </a:t>
            </a:r>
            <a:r>
              <a:rPr lang="en-IN" dirty="0" err="1"/>
              <a:t>venv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Scripts/ or bin/ - contains executables (pip, python)</a:t>
            </a:r>
          </a:p>
          <a:p>
            <a:pPr lvl="1"/>
            <a:r>
              <a:rPr lang="en-IN" dirty="0"/>
              <a:t>lib/ - packages for the env</a:t>
            </a:r>
          </a:p>
          <a:p>
            <a:pPr lvl="1"/>
            <a:r>
              <a:rPr lang="en-IN" dirty="0" err="1"/>
              <a:t>pyenv.cfg</a:t>
            </a:r>
            <a:r>
              <a:rPr lang="en-IN" dirty="0"/>
              <a:t> – contains the metadata about the environment</a:t>
            </a:r>
          </a:p>
          <a:p>
            <a:r>
              <a:rPr lang="en-IN" dirty="0"/>
              <a:t>Once you activate the env, it will modify the path to put local bin/ folder as priority. </a:t>
            </a:r>
          </a:p>
          <a:p>
            <a:r>
              <a:rPr lang="en-IN" dirty="0"/>
              <a:t>Therefore, after activation python points to the env’s python and all the pip install packages are done locally.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6249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181</TotalTime>
  <Words>1333</Words>
  <Application>Microsoft Office PowerPoint</Application>
  <PresentationFormat>Widescreen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Wingdings 3</vt:lpstr>
      <vt:lpstr>Ion</vt:lpstr>
      <vt:lpstr>Object Oriented Programming</vt:lpstr>
      <vt:lpstr>Lecture 1: Python Refresher, Virtual Envs, Type Hints</vt:lpstr>
      <vt:lpstr>Python Execution Model – CPython and Bytecode</vt:lpstr>
      <vt:lpstr>Protocols of Python Data Model</vt:lpstr>
      <vt:lpstr>Magic (Dunder) Methods - Purpose</vt:lpstr>
      <vt:lpstr>Python Sequences: Design</vt:lpstr>
      <vt:lpstr>Iteration Protocols</vt:lpstr>
      <vt:lpstr>Why Virtual Environments Matter?</vt:lpstr>
      <vt:lpstr>Mechanics of Python Virtual Environment</vt:lpstr>
      <vt:lpstr>Introducing Python Type Hints</vt:lpstr>
      <vt:lpstr>What are Type Hints?</vt:lpstr>
      <vt:lpstr>Advanced Type Hints</vt:lpstr>
      <vt:lpstr>Pythonic Design Principles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Br. Puneet</dc:creator>
  <cp:lastModifiedBy>Br. Puneet</cp:lastModifiedBy>
  <cp:revision>6</cp:revision>
  <dcterms:created xsi:type="dcterms:W3CDTF">2025-05-17T19:20:37Z</dcterms:created>
  <dcterms:modified xsi:type="dcterms:W3CDTF">2025-05-17T22:21:45Z</dcterms:modified>
</cp:coreProperties>
</file>