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6" r:id="rId3"/>
    <p:sldId id="257" r:id="rId4"/>
    <p:sldId id="258"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31762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91987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47825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232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557878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4282682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59537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299946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44436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28435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74441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49924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C2C0D5-6715-409C-9110-9506129E5269}"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956971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94508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1123648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211250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C2C0D5-6715-409C-9110-9506129E526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AACE5-6B6A-4DB0-9172-DFC3DA3955A2}" type="slidenum">
              <a:rPr lang="en-IN" smtClean="0"/>
              <a:t>‹#›</a:t>
            </a:fld>
            <a:endParaRPr lang="en-IN"/>
          </a:p>
        </p:txBody>
      </p:sp>
    </p:spTree>
    <p:extLst>
      <p:ext uri="{BB962C8B-B14F-4D97-AF65-F5344CB8AC3E}">
        <p14:creationId xmlns:p14="http://schemas.microsoft.com/office/powerpoint/2010/main" val="3632930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1C2C0D5-6715-409C-9110-9506129E5269}" type="datetimeFigureOut">
              <a:rPr lang="en-IN" smtClean="0"/>
              <a:t>11-05-2025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F3AACE5-6B6A-4DB0-9172-DFC3DA3955A2}" type="slidenum">
              <a:rPr lang="en-IN" smtClean="0"/>
              <a:t>‹#›</a:t>
            </a:fld>
            <a:endParaRPr lang="en-IN"/>
          </a:p>
        </p:txBody>
      </p:sp>
    </p:spTree>
    <p:extLst>
      <p:ext uri="{BB962C8B-B14F-4D97-AF65-F5344CB8AC3E}">
        <p14:creationId xmlns:p14="http://schemas.microsoft.com/office/powerpoint/2010/main" val="20225284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rpuneet898.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B9D71C-F650-AF5F-1C41-432C101AEB49}"/>
              </a:ext>
            </a:extLst>
          </p:cNvPr>
          <p:cNvSpPr>
            <a:spLocks noGrp="1"/>
          </p:cNvSpPr>
          <p:nvPr>
            <p:ph type="ctrTitle"/>
          </p:nvPr>
        </p:nvSpPr>
        <p:spPr>
          <a:xfrm>
            <a:off x="1154955" y="1447800"/>
            <a:ext cx="8825658" cy="3329581"/>
          </a:xfrm>
        </p:spPr>
        <p:txBody>
          <a:bodyPr/>
          <a:lstStyle/>
          <a:p>
            <a:r>
              <a:rPr lang="en-IN" b="1" dirty="0"/>
              <a:t>Introduction to Object Oriented Programming</a:t>
            </a:r>
          </a:p>
        </p:txBody>
      </p:sp>
      <p:sp>
        <p:nvSpPr>
          <p:cNvPr id="7" name="Subtitle 2">
            <a:extLst>
              <a:ext uri="{FF2B5EF4-FFF2-40B4-BE49-F238E27FC236}">
                <a16:creationId xmlns:a16="http://schemas.microsoft.com/office/drawing/2014/main" id="{05493602-6E3B-3F5A-4821-AA81162D4AF9}"/>
              </a:ext>
            </a:extLst>
          </p:cNvPr>
          <p:cNvSpPr>
            <a:spLocks noGrp="1"/>
          </p:cNvSpPr>
          <p:nvPr>
            <p:ph type="subTitle" idx="1"/>
          </p:nvPr>
        </p:nvSpPr>
        <p:spPr>
          <a:xfrm>
            <a:off x="1154955" y="4777380"/>
            <a:ext cx="8825658" cy="861420"/>
          </a:xfrm>
        </p:spPr>
        <p:txBody>
          <a:bodyPr/>
          <a:lstStyle/>
          <a:p>
            <a:r>
              <a:rPr lang="en-IN" b="1" dirty="0"/>
              <a:t>- Dr. (Prof.) NEELESH S. UPADHYE</a:t>
            </a:r>
          </a:p>
        </p:txBody>
      </p:sp>
      <p:sp>
        <p:nvSpPr>
          <p:cNvPr id="4" name="TextBox 3">
            <a:extLst>
              <a:ext uri="{FF2B5EF4-FFF2-40B4-BE49-F238E27FC236}">
                <a16:creationId xmlns:a16="http://schemas.microsoft.com/office/drawing/2014/main" id="{FECDBB5B-6012-395F-243C-CD4F5B9376C0}"/>
              </a:ext>
            </a:extLst>
          </p:cNvPr>
          <p:cNvSpPr txBox="1"/>
          <p:nvPr/>
        </p:nvSpPr>
        <p:spPr>
          <a:xfrm>
            <a:off x="1154955" y="5870448"/>
            <a:ext cx="3776996" cy="369332"/>
          </a:xfrm>
          <a:prstGeom prst="rect">
            <a:avLst/>
          </a:prstGeom>
          <a:noFill/>
        </p:spPr>
        <p:txBody>
          <a:bodyPr wrap="none" rtlCol="0">
            <a:spAutoFit/>
          </a:bodyPr>
          <a:lstStyle/>
          <a:p>
            <a:r>
              <a:rPr lang="en-IN" dirty="0"/>
              <a:t>Slides prepared by Puneet (</a:t>
            </a:r>
            <a:r>
              <a:rPr lang="en-IN" dirty="0">
                <a:hlinkClick r:id="rId2"/>
              </a:rPr>
              <a:t>Link</a:t>
            </a:r>
            <a:r>
              <a:rPr lang="en-IN" dirty="0"/>
              <a:t>)</a:t>
            </a:r>
          </a:p>
        </p:txBody>
      </p:sp>
    </p:spTree>
    <p:extLst>
      <p:ext uri="{BB962C8B-B14F-4D97-AF65-F5344CB8AC3E}">
        <p14:creationId xmlns:p14="http://schemas.microsoft.com/office/powerpoint/2010/main" val="2204479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D208-C8E6-A651-C4CE-B5E814EFBE62}"/>
              </a:ext>
            </a:extLst>
          </p:cNvPr>
          <p:cNvSpPr>
            <a:spLocks noGrp="1"/>
          </p:cNvSpPr>
          <p:nvPr>
            <p:ph type="title"/>
          </p:nvPr>
        </p:nvSpPr>
        <p:spPr/>
        <p:txBody>
          <a:bodyPr/>
          <a:lstStyle/>
          <a:p>
            <a:r>
              <a:rPr lang="en-IN" b="1" dirty="0"/>
              <a:t>Some Other Asymptomatic Notations</a:t>
            </a:r>
          </a:p>
        </p:txBody>
      </p:sp>
      <p:sp>
        <p:nvSpPr>
          <p:cNvPr id="3" name="Content Placeholder 2">
            <a:extLst>
              <a:ext uri="{FF2B5EF4-FFF2-40B4-BE49-F238E27FC236}">
                <a16:creationId xmlns:a16="http://schemas.microsoft.com/office/drawing/2014/main" id="{F61619FD-E52F-37A6-5BE8-C43FDD14CEAF}"/>
              </a:ext>
            </a:extLst>
          </p:cNvPr>
          <p:cNvSpPr>
            <a:spLocks noGrp="1"/>
          </p:cNvSpPr>
          <p:nvPr>
            <p:ph idx="1"/>
          </p:nvPr>
        </p:nvSpPr>
        <p:spPr/>
        <p:txBody>
          <a:bodyPr/>
          <a:lstStyle/>
          <a:p>
            <a:r>
              <a:rPr lang="en-IN" dirty="0"/>
              <a:t>Big Omega (</a:t>
            </a:r>
            <a:r>
              <a:rPr lang="el-GR" b="0" i="0" dirty="0">
                <a:effectLst/>
                <a:latin typeface="fkGroteskNeue"/>
              </a:rPr>
              <a:t>Ω</a:t>
            </a:r>
            <a:r>
              <a:rPr lang="en-IN" dirty="0"/>
              <a:t>) – It represents the lower bound of the algorithm runtime. It grows at least as fast as a particular function. </a:t>
            </a:r>
          </a:p>
          <a:p>
            <a:r>
              <a:rPr lang="en-IN" dirty="0"/>
              <a:t>Big Theta (</a:t>
            </a:r>
            <a:r>
              <a:rPr lang="el-GR" b="0" i="0" dirty="0">
                <a:effectLst/>
                <a:latin typeface="fkGroteskNeue"/>
              </a:rPr>
              <a:t>Θ</a:t>
            </a:r>
            <a:r>
              <a:rPr lang="en-IN" dirty="0"/>
              <a:t>) – It explains the tight bound, including both upper and lower limits. The algorithm grows exactly equal to big theta asymptomatically (neither faster nor slower).</a:t>
            </a:r>
          </a:p>
          <a:p>
            <a:r>
              <a:rPr lang="en-IN" dirty="0"/>
              <a:t>Little-o – It shows the upper bound but not tight. Eg. 2n = o(n^2) as 2n grows more slower than n^2.</a:t>
            </a:r>
          </a:p>
          <a:p>
            <a:r>
              <a:rPr lang="en-IN" dirty="0"/>
              <a:t>Little-</a:t>
            </a:r>
            <a:r>
              <a:rPr lang="el-GR" b="0" i="0" dirty="0">
                <a:effectLst/>
                <a:latin typeface="fkGroteskNeue"/>
              </a:rPr>
              <a:t>ω (ω</a:t>
            </a:r>
            <a:r>
              <a:rPr lang="en-IN" b="0" i="0" dirty="0">
                <a:effectLst/>
                <a:latin typeface="fkGroteskNeue"/>
              </a:rPr>
              <a:t>) – </a:t>
            </a:r>
            <a:r>
              <a:rPr lang="en-IN" b="0" i="0" dirty="0">
                <a:effectLst/>
              </a:rPr>
              <a:t>It represents a strict lower bound. If it is given that f(n) = </a:t>
            </a:r>
            <a:r>
              <a:rPr lang="el-GR" b="0" i="0" dirty="0">
                <a:effectLst/>
                <a:latin typeface="fkGroteskNeue"/>
              </a:rPr>
              <a:t>ω</a:t>
            </a:r>
            <a:r>
              <a:rPr lang="en-IN" b="0" i="0" dirty="0">
                <a:effectLst/>
              </a:rPr>
              <a:t>(g(n)), it means that f(n) grows strictly faster than g(n).</a:t>
            </a:r>
            <a:endParaRPr lang="en-IN" dirty="0"/>
          </a:p>
        </p:txBody>
      </p:sp>
    </p:spTree>
    <p:extLst>
      <p:ext uri="{BB962C8B-B14F-4D97-AF65-F5344CB8AC3E}">
        <p14:creationId xmlns:p14="http://schemas.microsoft.com/office/powerpoint/2010/main" val="335450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1D17-142E-FCC2-6985-A0F2438AA5B3}"/>
              </a:ext>
            </a:extLst>
          </p:cNvPr>
          <p:cNvSpPr>
            <a:spLocks noGrp="1"/>
          </p:cNvSpPr>
          <p:nvPr>
            <p:ph type="title"/>
          </p:nvPr>
        </p:nvSpPr>
        <p:spPr/>
        <p:txBody>
          <a:bodyPr/>
          <a:lstStyle/>
          <a:p>
            <a:r>
              <a:rPr lang="en-IN" b="1" dirty="0"/>
              <a:t>Comparing Orders of Magnitude</a:t>
            </a:r>
          </a:p>
        </p:txBody>
      </p:sp>
      <p:pic>
        <p:nvPicPr>
          <p:cNvPr id="2050" name="Picture 2" descr="Slide showing a visual chart of common complexity classes and a table comparing input size n to number of operations">
            <a:extLst>
              <a:ext uri="{FF2B5EF4-FFF2-40B4-BE49-F238E27FC236}">
                <a16:creationId xmlns:a16="http://schemas.microsoft.com/office/drawing/2014/main" id="{A4496151-0207-EE3F-9CA7-0FE35BE4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830" y="1287272"/>
            <a:ext cx="8054340" cy="5369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1FCC-7AB4-738B-D69A-95451C5B3AB7}"/>
              </a:ext>
            </a:extLst>
          </p:cNvPr>
          <p:cNvSpPr>
            <a:spLocks noGrp="1"/>
          </p:cNvSpPr>
          <p:nvPr>
            <p:ph type="title"/>
          </p:nvPr>
        </p:nvSpPr>
        <p:spPr/>
        <p:txBody>
          <a:bodyPr/>
          <a:lstStyle/>
          <a:p>
            <a:r>
              <a:rPr lang="en-IN" b="1" dirty="0"/>
              <a:t>Example Analysis 1: Simple Loop</a:t>
            </a:r>
          </a:p>
        </p:txBody>
      </p:sp>
      <p:sp>
        <p:nvSpPr>
          <p:cNvPr id="3" name="Content Placeholder 2">
            <a:extLst>
              <a:ext uri="{FF2B5EF4-FFF2-40B4-BE49-F238E27FC236}">
                <a16:creationId xmlns:a16="http://schemas.microsoft.com/office/drawing/2014/main" id="{9343EF71-6AB4-8E4A-E960-8C25FA24F09B}"/>
              </a:ext>
            </a:extLst>
          </p:cNvPr>
          <p:cNvSpPr>
            <a:spLocks noGrp="1"/>
          </p:cNvSpPr>
          <p:nvPr>
            <p:ph idx="1"/>
          </p:nvPr>
        </p:nvSpPr>
        <p:spPr/>
        <p:txBody>
          <a:bodyPr/>
          <a:lstStyle/>
          <a:p>
            <a:r>
              <a:rPr lang="en-IN" dirty="0"/>
              <a:t>```</a:t>
            </a:r>
            <a:br>
              <a:rPr lang="en-IN" dirty="0"/>
            </a:br>
            <a:r>
              <a:rPr lang="en-IN" dirty="0"/>
              <a:t>for i in range(n):</a:t>
            </a:r>
            <a:br>
              <a:rPr lang="en-IN" dirty="0"/>
            </a:br>
            <a:r>
              <a:rPr lang="en-IN" dirty="0"/>
              <a:t>		print(i)</a:t>
            </a:r>
            <a:br>
              <a:rPr lang="en-IN" dirty="0"/>
            </a:br>
            <a:r>
              <a:rPr lang="en-IN" dirty="0"/>
              <a:t>```</a:t>
            </a:r>
          </a:p>
          <a:p>
            <a:r>
              <a:rPr lang="en-IN" dirty="0"/>
              <a:t>Time complexity: O(n)</a:t>
            </a:r>
          </a:p>
          <a:p>
            <a:r>
              <a:rPr lang="en-IN" dirty="0"/>
              <a:t>One operation per iteration. Similarly, nested loops multiply their complexities. Therefore, the runtime of the program increases proportionately to the input size. </a:t>
            </a:r>
          </a:p>
          <a:p>
            <a:r>
              <a:rPr lang="en-IN" dirty="0"/>
              <a:t>Each loop iteration also does a constant-time action (printing it), so the total cost still remains proportional to the number of iterations. </a:t>
            </a:r>
          </a:p>
        </p:txBody>
      </p:sp>
    </p:spTree>
    <p:extLst>
      <p:ext uri="{BB962C8B-B14F-4D97-AF65-F5344CB8AC3E}">
        <p14:creationId xmlns:p14="http://schemas.microsoft.com/office/powerpoint/2010/main" val="33896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0E7E-4E52-D3EF-B2DC-66FDE2B32F6B}"/>
              </a:ext>
            </a:extLst>
          </p:cNvPr>
          <p:cNvSpPr>
            <a:spLocks noGrp="1"/>
          </p:cNvSpPr>
          <p:nvPr>
            <p:ph type="title"/>
          </p:nvPr>
        </p:nvSpPr>
        <p:spPr/>
        <p:txBody>
          <a:bodyPr/>
          <a:lstStyle/>
          <a:p>
            <a:r>
              <a:rPr lang="en-IN" b="1" dirty="0"/>
              <a:t>Example Analysis 2: Nested Loop</a:t>
            </a:r>
          </a:p>
        </p:txBody>
      </p:sp>
      <p:sp>
        <p:nvSpPr>
          <p:cNvPr id="3" name="Content Placeholder 2">
            <a:extLst>
              <a:ext uri="{FF2B5EF4-FFF2-40B4-BE49-F238E27FC236}">
                <a16:creationId xmlns:a16="http://schemas.microsoft.com/office/drawing/2014/main" id="{4C7DD0B1-DC88-6833-1E8A-F9F4ABD4B47E}"/>
              </a:ext>
            </a:extLst>
          </p:cNvPr>
          <p:cNvSpPr>
            <a:spLocks noGrp="1"/>
          </p:cNvSpPr>
          <p:nvPr>
            <p:ph idx="1"/>
          </p:nvPr>
        </p:nvSpPr>
        <p:spPr/>
        <p:txBody>
          <a:bodyPr/>
          <a:lstStyle/>
          <a:p>
            <a:r>
              <a:rPr lang="en-IN" dirty="0"/>
              <a:t>```</a:t>
            </a:r>
            <a:br>
              <a:rPr lang="en-IN" dirty="0"/>
            </a:br>
            <a:r>
              <a:rPr lang="en-IN" dirty="0"/>
              <a:t>for i in range(n):</a:t>
            </a:r>
            <a:br>
              <a:rPr lang="en-IN" dirty="0"/>
            </a:br>
            <a:r>
              <a:rPr lang="en-IN" dirty="0"/>
              <a:t>		for j in range(n):</a:t>
            </a:r>
            <a:br>
              <a:rPr lang="en-IN" dirty="0"/>
            </a:br>
            <a:r>
              <a:rPr lang="en-IN" dirty="0"/>
              <a:t>			print(i, j)</a:t>
            </a:r>
            <a:br>
              <a:rPr lang="en-IN" dirty="0"/>
            </a:br>
            <a:r>
              <a:rPr lang="en-IN" dirty="0"/>
              <a:t>```</a:t>
            </a:r>
          </a:p>
          <a:p>
            <a:r>
              <a:rPr lang="en-IN" dirty="0"/>
              <a:t>Time complexity: O(n^2)</a:t>
            </a:r>
          </a:p>
          <a:p>
            <a:r>
              <a:rPr lang="en-IN" dirty="0"/>
              <a:t>Total operations: n*n</a:t>
            </a:r>
          </a:p>
          <a:p>
            <a:r>
              <a:rPr lang="en-IN" dirty="0"/>
              <a:t>Nested loops does the multiplication of the number of operations that leads to its quadratic growth. Each iteration of the outer loop also triggers the full iteration of the inner loop. </a:t>
            </a:r>
          </a:p>
          <a:p>
            <a:r>
              <a:rPr lang="en-IN" dirty="0"/>
              <a:t>Nested loops are the classical case of polynomial time complexity. </a:t>
            </a:r>
          </a:p>
        </p:txBody>
      </p:sp>
    </p:spTree>
    <p:extLst>
      <p:ext uri="{BB962C8B-B14F-4D97-AF65-F5344CB8AC3E}">
        <p14:creationId xmlns:p14="http://schemas.microsoft.com/office/powerpoint/2010/main" val="405804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B173-AA0B-90B7-FECA-D33222CDE9BE}"/>
              </a:ext>
            </a:extLst>
          </p:cNvPr>
          <p:cNvSpPr>
            <a:spLocks noGrp="1"/>
          </p:cNvSpPr>
          <p:nvPr>
            <p:ph type="title"/>
          </p:nvPr>
        </p:nvSpPr>
        <p:spPr/>
        <p:txBody>
          <a:bodyPr/>
          <a:lstStyle/>
          <a:p>
            <a:r>
              <a:rPr lang="en-IN" b="1" dirty="0"/>
              <a:t>Example Analysis 3: Log loop</a:t>
            </a:r>
          </a:p>
        </p:txBody>
      </p:sp>
      <p:sp>
        <p:nvSpPr>
          <p:cNvPr id="3" name="Content Placeholder 2">
            <a:extLst>
              <a:ext uri="{FF2B5EF4-FFF2-40B4-BE49-F238E27FC236}">
                <a16:creationId xmlns:a16="http://schemas.microsoft.com/office/drawing/2014/main" id="{54182D84-7CBA-C620-B050-D4DE778E8E4A}"/>
              </a:ext>
            </a:extLst>
          </p:cNvPr>
          <p:cNvSpPr>
            <a:spLocks noGrp="1"/>
          </p:cNvSpPr>
          <p:nvPr>
            <p:ph idx="1"/>
          </p:nvPr>
        </p:nvSpPr>
        <p:spPr/>
        <p:txBody>
          <a:bodyPr/>
          <a:lstStyle/>
          <a:p>
            <a:r>
              <a:rPr lang="en-IN" dirty="0"/>
              <a:t>```</a:t>
            </a:r>
            <a:br>
              <a:rPr lang="en-IN" dirty="0"/>
            </a:br>
            <a:r>
              <a:rPr lang="en-IN" dirty="0"/>
              <a:t>i = 1</a:t>
            </a:r>
            <a:br>
              <a:rPr lang="en-IN" dirty="0"/>
            </a:br>
            <a:r>
              <a:rPr lang="en-IN" dirty="0"/>
              <a:t>while i &lt; n:</a:t>
            </a:r>
            <a:br>
              <a:rPr lang="en-IN" dirty="0"/>
            </a:br>
            <a:r>
              <a:rPr lang="en-IN" dirty="0"/>
              <a:t>		print(i)</a:t>
            </a:r>
            <a:br>
              <a:rPr lang="en-IN" dirty="0"/>
            </a:br>
            <a:r>
              <a:rPr lang="en-IN" dirty="0"/>
              <a:t>		i *=2</a:t>
            </a:r>
            <a:br>
              <a:rPr lang="en-IN" dirty="0"/>
            </a:br>
            <a:r>
              <a:rPr lang="en-IN" dirty="0"/>
              <a:t>```</a:t>
            </a:r>
          </a:p>
          <a:p>
            <a:r>
              <a:rPr lang="en-IN" dirty="0"/>
              <a:t>Time complexity: O(log n)</a:t>
            </a:r>
          </a:p>
          <a:p>
            <a:r>
              <a:rPr lang="en-IN" dirty="0"/>
              <a:t>Explanation: On each iteration, the i doubles. Obviously, the loop covers i to n in far less steps. After k iterations, i = 2^k. The loop will continue as long as 2^k &lt; n. Thus, k &lt; log(2) n. Thus, any loop where variable increases or decreases by a constant factor per iteration will have a logarithmic efficiency. </a:t>
            </a:r>
          </a:p>
        </p:txBody>
      </p:sp>
    </p:spTree>
    <p:extLst>
      <p:ext uri="{BB962C8B-B14F-4D97-AF65-F5344CB8AC3E}">
        <p14:creationId xmlns:p14="http://schemas.microsoft.com/office/powerpoint/2010/main" val="225767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C929-5BA0-2DDC-44BB-7C64AD0A6AA3}"/>
              </a:ext>
            </a:extLst>
          </p:cNvPr>
          <p:cNvSpPr>
            <a:spLocks noGrp="1"/>
          </p:cNvSpPr>
          <p:nvPr>
            <p:ph type="title"/>
          </p:nvPr>
        </p:nvSpPr>
        <p:spPr/>
        <p:txBody>
          <a:bodyPr/>
          <a:lstStyle/>
          <a:p>
            <a:r>
              <a:rPr lang="en-IN" b="1" dirty="0"/>
              <a:t>Example Analysis 4: Linearithmic</a:t>
            </a:r>
          </a:p>
        </p:txBody>
      </p:sp>
      <p:sp>
        <p:nvSpPr>
          <p:cNvPr id="3" name="Content Placeholder 2">
            <a:extLst>
              <a:ext uri="{FF2B5EF4-FFF2-40B4-BE49-F238E27FC236}">
                <a16:creationId xmlns:a16="http://schemas.microsoft.com/office/drawing/2014/main" id="{D0B96243-05B2-FEF6-A763-711BE31DAAF4}"/>
              </a:ext>
            </a:extLst>
          </p:cNvPr>
          <p:cNvSpPr>
            <a:spLocks noGrp="1"/>
          </p:cNvSpPr>
          <p:nvPr>
            <p:ph idx="1"/>
          </p:nvPr>
        </p:nvSpPr>
        <p:spPr/>
        <p:txBody>
          <a:bodyPr/>
          <a:lstStyle/>
          <a:p>
            <a:r>
              <a:rPr lang="en-IN" dirty="0"/>
              <a:t>```</a:t>
            </a:r>
            <a:br>
              <a:rPr lang="en-IN" dirty="0"/>
            </a:br>
            <a:r>
              <a:rPr lang="en-IN" dirty="0"/>
              <a:t>for i in range(n):</a:t>
            </a:r>
            <a:br>
              <a:rPr lang="en-IN" dirty="0"/>
            </a:br>
            <a:r>
              <a:rPr lang="en-IN" dirty="0"/>
              <a:t>		j = 1</a:t>
            </a:r>
            <a:br>
              <a:rPr lang="en-IN" dirty="0"/>
            </a:br>
            <a:r>
              <a:rPr lang="en-IN" dirty="0"/>
              <a:t>		while j &lt; n:</a:t>
            </a:r>
            <a:br>
              <a:rPr lang="en-IN" dirty="0"/>
            </a:br>
            <a:r>
              <a:rPr lang="en-IN" dirty="0"/>
              <a:t>			print(i, j)</a:t>
            </a:r>
            <a:br>
              <a:rPr lang="en-IN" dirty="0"/>
            </a:br>
            <a:r>
              <a:rPr lang="en-IN" dirty="0"/>
              <a:t>			j *= 2</a:t>
            </a:r>
            <a:br>
              <a:rPr lang="en-IN" dirty="0"/>
            </a:br>
            <a:r>
              <a:rPr lang="en-IN" dirty="0"/>
              <a:t>```</a:t>
            </a:r>
          </a:p>
          <a:p>
            <a:r>
              <a:rPr lang="en-IN" dirty="0"/>
              <a:t>The outer loop runs n times, which contributes as O(n). The inner while loop, the j doubles every iteration until j &gt;= n. So the total number of iterations will be log(2) n. The total time complexity of the algorithm will be – </a:t>
            </a:r>
            <a:br>
              <a:rPr lang="en-IN" dirty="0"/>
            </a:br>
            <a:r>
              <a:rPr lang="en-IN" dirty="0"/>
              <a:t>T (n) = O(n) * O(log n) = O(n log n).</a:t>
            </a:r>
          </a:p>
        </p:txBody>
      </p:sp>
    </p:spTree>
    <p:extLst>
      <p:ext uri="{BB962C8B-B14F-4D97-AF65-F5344CB8AC3E}">
        <p14:creationId xmlns:p14="http://schemas.microsoft.com/office/powerpoint/2010/main" val="93088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6BF2-12FA-80A6-702E-C2441505CD64}"/>
              </a:ext>
            </a:extLst>
          </p:cNvPr>
          <p:cNvSpPr>
            <a:spLocks noGrp="1"/>
          </p:cNvSpPr>
          <p:nvPr>
            <p:ph type="title"/>
          </p:nvPr>
        </p:nvSpPr>
        <p:spPr/>
        <p:txBody>
          <a:bodyPr/>
          <a:lstStyle/>
          <a:p>
            <a:r>
              <a:rPr lang="en-IN" b="1" dirty="0"/>
              <a:t>Example Analysis 5: Constant Time		</a:t>
            </a:r>
          </a:p>
        </p:txBody>
      </p:sp>
      <p:sp>
        <p:nvSpPr>
          <p:cNvPr id="3" name="Content Placeholder 2">
            <a:extLst>
              <a:ext uri="{FF2B5EF4-FFF2-40B4-BE49-F238E27FC236}">
                <a16:creationId xmlns:a16="http://schemas.microsoft.com/office/drawing/2014/main" id="{173E477A-DB95-2EE2-59B5-786232021CB4}"/>
              </a:ext>
            </a:extLst>
          </p:cNvPr>
          <p:cNvSpPr>
            <a:spLocks noGrp="1"/>
          </p:cNvSpPr>
          <p:nvPr>
            <p:ph idx="1"/>
          </p:nvPr>
        </p:nvSpPr>
        <p:spPr/>
        <p:txBody>
          <a:bodyPr/>
          <a:lstStyle/>
          <a:p>
            <a:r>
              <a:rPr lang="en-IN" dirty="0"/>
              <a:t>```</a:t>
            </a:r>
            <a:br>
              <a:rPr lang="en-IN" dirty="0"/>
            </a:br>
            <a:r>
              <a:rPr lang="en-IN" dirty="0"/>
              <a:t>print(“Hello”)</a:t>
            </a:r>
            <a:br>
              <a:rPr lang="en-IN" dirty="0"/>
            </a:br>
            <a:r>
              <a:rPr lang="en-IN" dirty="0"/>
              <a:t>print(2 + 3)</a:t>
            </a:r>
            <a:br>
              <a:rPr lang="en-IN" dirty="0"/>
            </a:br>
            <a:r>
              <a:rPr lang="en-IN" dirty="0"/>
              <a:t>a = 2</a:t>
            </a:r>
            <a:br>
              <a:rPr lang="en-IN" dirty="0"/>
            </a:br>
            <a:r>
              <a:rPr lang="en-IN" dirty="0"/>
              <a:t>print(a)</a:t>
            </a:r>
            <a:br>
              <a:rPr lang="en-IN" dirty="0"/>
            </a:br>
            <a:r>
              <a:rPr lang="en-IN" dirty="0"/>
              <a:t>```</a:t>
            </a:r>
          </a:p>
          <a:p>
            <a:r>
              <a:rPr lang="en-IN" dirty="0"/>
              <a:t>Such statement or expressions take constant time during the implementation of the logic. </a:t>
            </a:r>
          </a:p>
          <a:p>
            <a:r>
              <a:rPr lang="en-IN" dirty="0"/>
              <a:t>Therefore, the time complexity would be: O(1).</a:t>
            </a:r>
          </a:p>
          <a:p>
            <a:r>
              <a:rPr lang="en-IN" dirty="0"/>
              <a:t>When, such statements are added to loops or complex algorithms, they do not add any complexity in the existing algorithm. </a:t>
            </a:r>
          </a:p>
        </p:txBody>
      </p:sp>
    </p:spTree>
    <p:extLst>
      <p:ext uri="{BB962C8B-B14F-4D97-AF65-F5344CB8AC3E}">
        <p14:creationId xmlns:p14="http://schemas.microsoft.com/office/powerpoint/2010/main" val="67460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9B02-3EAB-33CE-C1BD-131362A25386}"/>
              </a:ext>
            </a:extLst>
          </p:cNvPr>
          <p:cNvSpPr>
            <a:spLocks noGrp="1"/>
          </p:cNvSpPr>
          <p:nvPr>
            <p:ph type="title"/>
          </p:nvPr>
        </p:nvSpPr>
        <p:spPr/>
        <p:txBody>
          <a:bodyPr/>
          <a:lstStyle/>
          <a:p>
            <a:r>
              <a:rPr lang="en-IN" b="1" dirty="0"/>
              <a:t>Recursive Time Complexity</a:t>
            </a:r>
          </a:p>
        </p:txBody>
      </p:sp>
      <p:sp>
        <p:nvSpPr>
          <p:cNvPr id="3" name="Content Placeholder 2">
            <a:extLst>
              <a:ext uri="{FF2B5EF4-FFF2-40B4-BE49-F238E27FC236}">
                <a16:creationId xmlns:a16="http://schemas.microsoft.com/office/drawing/2014/main" id="{4C6A1C59-F857-65ED-B3F5-37A873D0527F}"/>
              </a:ext>
            </a:extLst>
          </p:cNvPr>
          <p:cNvSpPr>
            <a:spLocks noGrp="1"/>
          </p:cNvSpPr>
          <p:nvPr>
            <p:ph idx="1"/>
          </p:nvPr>
        </p:nvSpPr>
        <p:spPr>
          <a:xfrm>
            <a:off x="1103313" y="2052918"/>
            <a:ext cx="6175312" cy="4195481"/>
          </a:xfrm>
        </p:spPr>
        <p:txBody>
          <a:bodyPr/>
          <a:lstStyle/>
          <a:p>
            <a:r>
              <a:rPr lang="en-IN" dirty="0"/>
              <a:t>Fibonacci example:</a:t>
            </a:r>
            <a:br>
              <a:rPr lang="en-IN" dirty="0"/>
            </a:br>
            <a:r>
              <a:rPr lang="en-IN" dirty="0"/>
              <a:t>```</a:t>
            </a:r>
            <a:br>
              <a:rPr lang="en-IN" dirty="0"/>
            </a:br>
            <a:r>
              <a:rPr lang="en-IN" dirty="0"/>
              <a:t>def fib(n):</a:t>
            </a:r>
            <a:br>
              <a:rPr lang="en-IN" dirty="0"/>
            </a:br>
            <a:r>
              <a:rPr lang="en-IN" dirty="0"/>
              <a:t>		if n &lt;= 1: return n</a:t>
            </a:r>
            <a:br>
              <a:rPr lang="en-IN" dirty="0"/>
            </a:br>
            <a:r>
              <a:rPr lang="en-IN" dirty="0"/>
              <a:t>		return fib(n-1) + fib(n-2)</a:t>
            </a:r>
            <a:br>
              <a:rPr lang="en-IN" dirty="0"/>
            </a:br>
            <a:r>
              <a:rPr lang="en-IN" dirty="0"/>
              <a:t>```</a:t>
            </a:r>
          </a:p>
          <a:p>
            <a:r>
              <a:rPr lang="en-IN" dirty="0"/>
              <a:t>This generates recurrence relation – </a:t>
            </a:r>
            <a:br>
              <a:rPr lang="en-IN" dirty="0"/>
            </a:br>
            <a:r>
              <a:rPr lang="en-IN" dirty="0"/>
              <a:t>T(n) = T(n-1) + T(n-2) + O(1)</a:t>
            </a:r>
          </a:p>
          <a:p>
            <a:r>
              <a:rPr lang="en-IN" dirty="0"/>
              <a:t>We follow a recursive tree structure. Eg. n = 5.</a:t>
            </a:r>
          </a:p>
          <a:p>
            <a:r>
              <a:rPr lang="en-IN" dirty="0"/>
              <a:t>Thus, there will be total 2^n calls. </a:t>
            </a:r>
          </a:p>
          <a:p>
            <a:r>
              <a:rPr lang="en-IN" dirty="0"/>
              <a:t>T(n) ~ 2*T(n-1) = O(n^2)</a:t>
            </a:r>
          </a:p>
        </p:txBody>
      </p:sp>
      <p:pic>
        <p:nvPicPr>
          <p:cNvPr id="5" name="Picture 4">
            <a:extLst>
              <a:ext uri="{FF2B5EF4-FFF2-40B4-BE49-F238E27FC236}">
                <a16:creationId xmlns:a16="http://schemas.microsoft.com/office/drawing/2014/main" id="{1075B58E-3574-D210-2743-204B8B50E52B}"/>
              </a:ext>
            </a:extLst>
          </p:cNvPr>
          <p:cNvPicPr>
            <a:picLocks noChangeAspect="1"/>
          </p:cNvPicPr>
          <p:nvPr/>
        </p:nvPicPr>
        <p:blipFill>
          <a:blip r:embed="rId2"/>
          <a:stretch>
            <a:fillRect/>
          </a:stretch>
        </p:blipFill>
        <p:spPr>
          <a:xfrm>
            <a:off x="7622649" y="1494761"/>
            <a:ext cx="2981741" cy="4753638"/>
          </a:xfrm>
          <a:prstGeom prst="rect">
            <a:avLst/>
          </a:prstGeom>
        </p:spPr>
      </p:pic>
    </p:spTree>
    <p:extLst>
      <p:ext uri="{BB962C8B-B14F-4D97-AF65-F5344CB8AC3E}">
        <p14:creationId xmlns:p14="http://schemas.microsoft.com/office/powerpoint/2010/main" val="593233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E249-E177-8F6A-1D87-DE50AB4BBEE5}"/>
              </a:ext>
            </a:extLst>
          </p:cNvPr>
          <p:cNvSpPr>
            <a:spLocks noGrp="1"/>
          </p:cNvSpPr>
          <p:nvPr>
            <p:ph type="title"/>
          </p:nvPr>
        </p:nvSpPr>
        <p:spPr/>
        <p:txBody>
          <a:bodyPr/>
          <a:lstStyle/>
          <a:p>
            <a:r>
              <a:rPr lang="en-IN" b="1" dirty="0"/>
              <a:t>Overview of Searching Problem</a:t>
            </a:r>
          </a:p>
        </p:txBody>
      </p:sp>
      <p:sp>
        <p:nvSpPr>
          <p:cNvPr id="3" name="Content Placeholder 2">
            <a:extLst>
              <a:ext uri="{FF2B5EF4-FFF2-40B4-BE49-F238E27FC236}">
                <a16:creationId xmlns:a16="http://schemas.microsoft.com/office/drawing/2014/main" id="{90AAD38F-FF9F-B56B-A031-FD096A55AEC5}"/>
              </a:ext>
            </a:extLst>
          </p:cNvPr>
          <p:cNvSpPr>
            <a:spLocks noGrp="1"/>
          </p:cNvSpPr>
          <p:nvPr>
            <p:ph idx="1"/>
          </p:nvPr>
        </p:nvSpPr>
        <p:spPr/>
        <p:txBody>
          <a:bodyPr/>
          <a:lstStyle/>
          <a:p>
            <a:r>
              <a:rPr lang="en-IN" dirty="0"/>
              <a:t>It is a fundamental computational challenge where a given set of items the goal is to locate a specific target value. At its core, the problem lies in the domain of a broader class of search problems. We can think of this as a binary relation: for a object x (list), find y (index of target) such that specified relations holds. </a:t>
            </a:r>
          </a:p>
          <a:p>
            <a:endParaRPr lang="en-IN" dirty="0"/>
          </a:p>
        </p:txBody>
      </p:sp>
      <p:graphicFrame>
        <p:nvGraphicFramePr>
          <p:cNvPr id="4" name="Table 3">
            <a:extLst>
              <a:ext uri="{FF2B5EF4-FFF2-40B4-BE49-F238E27FC236}">
                <a16:creationId xmlns:a16="http://schemas.microsoft.com/office/drawing/2014/main" id="{8512B0D2-4298-573F-151A-D2D2A9D22752}"/>
              </a:ext>
            </a:extLst>
          </p:cNvPr>
          <p:cNvGraphicFramePr>
            <a:graphicFrameLocks noGrp="1"/>
          </p:cNvGraphicFramePr>
          <p:nvPr>
            <p:extLst>
              <p:ext uri="{D42A27DB-BD31-4B8C-83A1-F6EECF244321}">
                <p14:modId xmlns:p14="http://schemas.microsoft.com/office/powerpoint/2010/main" val="2540182258"/>
              </p:ext>
            </p:extLst>
          </p:nvPr>
        </p:nvGraphicFramePr>
        <p:xfrm>
          <a:off x="1574800" y="3892233"/>
          <a:ext cx="8547608" cy="2225040"/>
        </p:xfrm>
        <a:graphic>
          <a:graphicData uri="http://schemas.openxmlformats.org/drawingml/2006/table">
            <a:tbl>
              <a:tblPr bandRow="1">
                <a:tableStyleId>{5C22544A-7EE6-4342-B048-85BDC9FD1C3A}</a:tableStyleId>
              </a:tblPr>
              <a:tblGrid>
                <a:gridCol w="2315333">
                  <a:extLst>
                    <a:ext uri="{9D8B030D-6E8A-4147-A177-3AD203B41FA5}">
                      <a16:colId xmlns:a16="http://schemas.microsoft.com/office/drawing/2014/main" val="2843343832"/>
                    </a:ext>
                  </a:extLst>
                </a:gridCol>
                <a:gridCol w="6232275">
                  <a:extLst>
                    <a:ext uri="{9D8B030D-6E8A-4147-A177-3AD203B41FA5}">
                      <a16:colId xmlns:a16="http://schemas.microsoft.com/office/drawing/2014/main" val="2325554144"/>
                    </a:ext>
                  </a:extLst>
                </a:gridCol>
              </a:tblGrid>
              <a:tr h="370840">
                <a:tc>
                  <a:txBody>
                    <a:bodyPr/>
                    <a:lstStyle/>
                    <a:p>
                      <a:r>
                        <a:rPr lang="en-IN" dirty="0"/>
                        <a:t>Input</a:t>
                      </a:r>
                    </a:p>
                  </a:txBody>
                  <a:tcPr/>
                </a:tc>
                <a:tc>
                  <a:txBody>
                    <a:bodyPr/>
                    <a:lstStyle/>
                    <a:p>
                      <a:r>
                        <a:rPr lang="en-IN" dirty="0"/>
                        <a:t>Generally, list of items, and a target value.</a:t>
                      </a:r>
                    </a:p>
                  </a:txBody>
                  <a:tcPr/>
                </a:tc>
                <a:extLst>
                  <a:ext uri="{0D108BD9-81ED-4DB2-BD59-A6C34878D82A}">
                    <a16:rowId xmlns:a16="http://schemas.microsoft.com/office/drawing/2014/main" val="3574341648"/>
                  </a:ext>
                </a:extLst>
              </a:tr>
              <a:tr h="370840">
                <a:tc>
                  <a:txBody>
                    <a:bodyPr/>
                    <a:lstStyle/>
                    <a:p>
                      <a:r>
                        <a:rPr lang="en-IN" dirty="0"/>
                        <a:t>Output</a:t>
                      </a:r>
                    </a:p>
                  </a:txBody>
                  <a:tcPr/>
                </a:tc>
                <a:tc>
                  <a:txBody>
                    <a:bodyPr/>
                    <a:lstStyle/>
                    <a:p>
                      <a:r>
                        <a:rPr lang="en-IN" dirty="0"/>
                        <a:t>If found, return the index of target, else, -1.</a:t>
                      </a:r>
                    </a:p>
                  </a:txBody>
                  <a:tcPr/>
                </a:tc>
                <a:extLst>
                  <a:ext uri="{0D108BD9-81ED-4DB2-BD59-A6C34878D82A}">
                    <a16:rowId xmlns:a16="http://schemas.microsoft.com/office/drawing/2014/main" val="2997339560"/>
                  </a:ext>
                </a:extLst>
              </a:tr>
              <a:tr h="370840">
                <a:tc>
                  <a:txBody>
                    <a:bodyPr/>
                    <a:lstStyle/>
                    <a:p>
                      <a:r>
                        <a:rPr lang="en-IN" dirty="0"/>
                        <a:t>State Space</a:t>
                      </a:r>
                    </a:p>
                  </a:txBody>
                  <a:tcPr/>
                </a:tc>
                <a:tc>
                  <a:txBody>
                    <a:bodyPr/>
                    <a:lstStyle/>
                    <a:p>
                      <a:r>
                        <a:rPr lang="en-IN" dirty="0"/>
                        <a:t>All possible positions of the list.</a:t>
                      </a:r>
                    </a:p>
                  </a:txBody>
                  <a:tcPr/>
                </a:tc>
                <a:extLst>
                  <a:ext uri="{0D108BD9-81ED-4DB2-BD59-A6C34878D82A}">
                    <a16:rowId xmlns:a16="http://schemas.microsoft.com/office/drawing/2014/main" val="4027731429"/>
                  </a:ext>
                </a:extLst>
              </a:tr>
              <a:tr h="370840">
                <a:tc>
                  <a:txBody>
                    <a:bodyPr/>
                    <a:lstStyle/>
                    <a:p>
                      <a:r>
                        <a:rPr lang="en-IN" dirty="0"/>
                        <a:t>Goal Test</a:t>
                      </a:r>
                    </a:p>
                  </a:txBody>
                  <a:tcPr/>
                </a:tc>
                <a:tc>
                  <a:txBody>
                    <a:bodyPr/>
                    <a:lstStyle/>
                    <a:p>
                      <a:r>
                        <a:rPr lang="en-IN" dirty="0"/>
                        <a:t>Does the current item is equal to the target.</a:t>
                      </a:r>
                    </a:p>
                  </a:txBody>
                  <a:tcPr/>
                </a:tc>
                <a:extLst>
                  <a:ext uri="{0D108BD9-81ED-4DB2-BD59-A6C34878D82A}">
                    <a16:rowId xmlns:a16="http://schemas.microsoft.com/office/drawing/2014/main" val="1502430409"/>
                  </a:ext>
                </a:extLst>
              </a:tr>
              <a:tr h="370840">
                <a:tc>
                  <a:txBody>
                    <a:bodyPr/>
                    <a:lstStyle/>
                    <a:p>
                      <a:r>
                        <a:rPr lang="en-IN" dirty="0"/>
                        <a:t>Strategy</a:t>
                      </a:r>
                    </a:p>
                  </a:txBody>
                  <a:tcPr/>
                </a:tc>
                <a:tc>
                  <a:txBody>
                    <a:bodyPr/>
                    <a:lstStyle/>
                    <a:p>
                      <a:r>
                        <a:rPr lang="en-IN" dirty="0"/>
                        <a:t>Systematic exploration in the search space. </a:t>
                      </a:r>
                    </a:p>
                  </a:txBody>
                  <a:tcPr/>
                </a:tc>
                <a:extLst>
                  <a:ext uri="{0D108BD9-81ED-4DB2-BD59-A6C34878D82A}">
                    <a16:rowId xmlns:a16="http://schemas.microsoft.com/office/drawing/2014/main" val="766388316"/>
                  </a:ext>
                </a:extLst>
              </a:tr>
              <a:tr h="370840">
                <a:tc>
                  <a:txBody>
                    <a:bodyPr/>
                    <a:lstStyle/>
                    <a:p>
                      <a:r>
                        <a:rPr lang="en-IN" dirty="0"/>
                        <a:t>Evaluation Metric</a:t>
                      </a:r>
                    </a:p>
                  </a:txBody>
                  <a:tcPr/>
                </a:tc>
                <a:tc>
                  <a:txBody>
                    <a:bodyPr/>
                    <a:lstStyle/>
                    <a:p>
                      <a:r>
                        <a:rPr lang="en-IN" dirty="0"/>
                        <a:t>Completeness, time/space complexity, optimal or not.</a:t>
                      </a:r>
                    </a:p>
                  </a:txBody>
                  <a:tcPr/>
                </a:tc>
                <a:extLst>
                  <a:ext uri="{0D108BD9-81ED-4DB2-BD59-A6C34878D82A}">
                    <a16:rowId xmlns:a16="http://schemas.microsoft.com/office/drawing/2014/main" val="542802571"/>
                  </a:ext>
                </a:extLst>
              </a:tr>
            </a:tbl>
          </a:graphicData>
        </a:graphic>
      </p:graphicFrame>
    </p:spTree>
    <p:extLst>
      <p:ext uri="{BB962C8B-B14F-4D97-AF65-F5344CB8AC3E}">
        <p14:creationId xmlns:p14="http://schemas.microsoft.com/office/powerpoint/2010/main" val="2983220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38CD7-83E5-40D4-04D4-2E1C6307C4F9}"/>
              </a:ext>
            </a:extLst>
          </p:cNvPr>
          <p:cNvSpPr>
            <a:spLocks noGrp="1"/>
          </p:cNvSpPr>
          <p:nvPr>
            <p:ph type="title"/>
          </p:nvPr>
        </p:nvSpPr>
        <p:spPr/>
        <p:txBody>
          <a:bodyPr/>
          <a:lstStyle/>
          <a:p>
            <a:r>
              <a:rPr lang="en-IN" b="1" dirty="0"/>
              <a:t>Linear Search</a:t>
            </a:r>
          </a:p>
        </p:txBody>
      </p:sp>
      <p:sp>
        <p:nvSpPr>
          <p:cNvPr id="3" name="Content Placeholder 2">
            <a:extLst>
              <a:ext uri="{FF2B5EF4-FFF2-40B4-BE49-F238E27FC236}">
                <a16:creationId xmlns:a16="http://schemas.microsoft.com/office/drawing/2014/main" id="{FB74DAC0-717D-C314-EEA5-940C58D8CF0B}"/>
              </a:ext>
            </a:extLst>
          </p:cNvPr>
          <p:cNvSpPr>
            <a:spLocks noGrp="1"/>
          </p:cNvSpPr>
          <p:nvPr>
            <p:ph idx="1"/>
          </p:nvPr>
        </p:nvSpPr>
        <p:spPr/>
        <p:txBody>
          <a:bodyPr/>
          <a:lstStyle/>
          <a:p>
            <a:r>
              <a:rPr lang="en-IN" dirty="0"/>
              <a:t>```</a:t>
            </a:r>
            <a:br>
              <a:rPr lang="en-IN" dirty="0"/>
            </a:br>
            <a:r>
              <a:rPr lang="en-IN" dirty="0"/>
              <a:t>def linear(</a:t>
            </a:r>
            <a:r>
              <a:rPr lang="en-IN" dirty="0" err="1"/>
              <a:t>arr</a:t>
            </a:r>
            <a:r>
              <a:rPr lang="en-IN" dirty="0"/>
              <a:t>, x):</a:t>
            </a:r>
            <a:br>
              <a:rPr lang="en-IN" dirty="0"/>
            </a:br>
            <a:r>
              <a:rPr lang="en-IN" dirty="0"/>
              <a:t>		for i in range((</a:t>
            </a:r>
            <a:r>
              <a:rPr lang="en-IN" dirty="0" err="1"/>
              <a:t>len</a:t>
            </a:r>
            <a:r>
              <a:rPr lang="en-IN" dirty="0"/>
              <a:t>(</a:t>
            </a:r>
            <a:r>
              <a:rPr lang="en-IN" dirty="0" err="1"/>
              <a:t>arr</a:t>
            </a:r>
            <a:r>
              <a:rPr lang="en-IN" dirty="0"/>
              <a:t>)):</a:t>
            </a:r>
            <a:br>
              <a:rPr lang="en-IN" dirty="0"/>
            </a:br>
            <a:r>
              <a:rPr lang="en-IN" dirty="0"/>
              <a:t>			if </a:t>
            </a:r>
            <a:r>
              <a:rPr lang="en-IN" dirty="0" err="1"/>
              <a:t>arr</a:t>
            </a:r>
            <a:r>
              <a:rPr lang="en-IN" dirty="0"/>
              <a:t>[i] == x:</a:t>
            </a:r>
            <a:br>
              <a:rPr lang="en-IN" dirty="0"/>
            </a:br>
            <a:r>
              <a:rPr lang="en-IN" dirty="0"/>
              <a:t>				return i</a:t>
            </a:r>
            <a:br>
              <a:rPr lang="en-IN" dirty="0"/>
            </a:br>
            <a:r>
              <a:rPr lang="en-IN" dirty="0"/>
              <a:t>		return -1</a:t>
            </a:r>
            <a:br>
              <a:rPr lang="en-IN" dirty="0"/>
            </a:br>
            <a:r>
              <a:rPr lang="en-IN" dirty="0"/>
              <a:t>```</a:t>
            </a:r>
          </a:p>
          <a:p>
            <a:r>
              <a:rPr lang="en-IN" dirty="0"/>
              <a:t>It has a simple implementation. Works on unsorted data. Gives best performance for small and unsorted datasets. </a:t>
            </a:r>
          </a:p>
          <a:p>
            <a:r>
              <a:rPr lang="en-IN" dirty="0"/>
              <a:t>Time complexity: Best – O(1), Average and Worst – O(n)</a:t>
            </a:r>
          </a:p>
          <a:p>
            <a:r>
              <a:rPr lang="en-IN" dirty="0"/>
              <a:t>Space complexity: O(1)</a:t>
            </a:r>
          </a:p>
          <a:p>
            <a:endParaRPr lang="en-IN" dirty="0"/>
          </a:p>
        </p:txBody>
      </p:sp>
    </p:spTree>
    <p:extLst>
      <p:ext uri="{BB962C8B-B14F-4D97-AF65-F5344CB8AC3E}">
        <p14:creationId xmlns:p14="http://schemas.microsoft.com/office/powerpoint/2010/main" val="360894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2205-6DC9-3C8C-3027-EEA6962017B8}"/>
              </a:ext>
            </a:extLst>
          </p:cNvPr>
          <p:cNvSpPr txBox="1">
            <a:spLocks/>
          </p:cNvSpPr>
          <p:nvPr/>
        </p:nvSpPr>
        <p:spPr>
          <a:xfrm>
            <a:off x="499807" y="2180934"/>
            <a:ext cx="9404723" cy="2071026"/>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Lecture 3: Advanced Time Complexity Analysis: Master Theorem and Beyond</a:t>
            </a:r>
            <a:endParaRPr lang="en-IN" dirty="0"/>
          </a:p>
        </p:txBody>
      </p:sp>
    </p:spTree>
    <p:extLst>
      <p:ext uri="{BB962C8B-B14F-4D97-AF65-F5344CB8AC3E}">
        <p14:creationId xmlns:p14="http://schemas.microsoft.com/office/powerpoint/2010/main" val="3484198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30F1-6033-433F-5852-F5C16E923430}"/>
              </a:ext>
            </a:extLst>
          </p:cNvPr>
          <p:cNvSpPr>
            <a:spLocks noGrp="1"/>
          </p:cNvSpPr>
          <p:nvPr>
            <p:ph type="title"/>
          </p:nvPr>
        </p:nvSpPr>
        <p:spPr/>
        <p:txBody>
          <a:bodyPr/>
          <a:lstStyle/>
          <a:p>
            <a:r>
              <a:rPr lang="en-IN" b="1" dirty="0"/>
              <a:t>Binary Search Implementation</a:t>
            </a:r>
          </a:p>
        </p:txBody>
      </p:sp>
      <p:sp>
        <p:nvSpPr>
          <p:cNvPr id="3" name="Content Placeholder 2">
            <a:extLst>
              <a:ext uri="{FF2B5EF4-FFF2-40B4-BE49-F238E27FC236}">
                <a16:creationId xmlns:a16="http://schemas.microsoft.com/office/drawing/2014/main" id="{C1915A26-91B5-FFF1-4F43-4E3CFF433CBF}"/>
              </a:ext>
            </a:extLst>
          </p:cNvPr>
          <p:cNvSpPr>
            <a:spLocks noGrp="1"/>
          </p:cNvSpPr>
          <p:nvPr>
            <p:ph idx="1"/>
          </p:nvPr>
        </p:nvSpPr>
        <p:spPr/>
        <p:txBody>
          <a:bodyPr/>
          <a:lstStyle/>
          <a:p>
            <a:r>
              <a:rPr lang="en-IN" dirty="0"/>
              <a:t>```</a:t>
            </a:r>
            <a:br>
              <a:rPr lang="en-IN" dirty="0"/>
            </a:br>
            <a:r>
              <a:rPr lang="en-IN" dirty="0"/>
              <a:t>def binary(</a:t>
            </a:r>
            <a:r>
              <a:rPr lang="en-IN" dirty="0" err="1"/>
              <a:t>arr</a:t>
            </a:r>
            <a:r>
              <a:rPr lang="en-IN" dirty="0"/>
              <a:t>, x):</a:t>
            </a:r>
            <a:br>
              <a:rPr lang="en-IN" dirty="0"/>
            </a:br>
            <a:r>
              <a:rPr lang="en-IN" dirty="0"/>
              <a:t>		low = 0</a:t>
            </a:r>
            <a:br>
              <a:rPr lang="en-IN" dirty="0"/>
            </a:br>
            <a:r>
              <a:rPr lang="en-IN" dirty="0"/>
              <a:t>		high = </a:t>
            </a:r>
            <a:r>
              <a:rPr lang="en-IN" dirty="0" err="1"/>
              <a:t>len</a:t>
            </a:r>
            <a:r>
              <a:rPr lang="en-IN" dirty="0"/>
              <a:t>(</a:t>
            </a:r>
            <a:r>
              <a:rPr lang="en-IN" dirty="0" err="1"/>
              <a:t>arr</a:t>
            </a:r>
            <a:r>
              <a:rPr lang="en-IN" dirty="0"/>
              <a:t>) – 1</a:t>
            </a:r>
            <a:br>
              <a:rPr lang="en-IN" dirty="0"/>
            </a:br>
            <a:r>
              <a:rPr lang="en-IN" dirty="0"/>
              <a:t>		while low &lt;= high:</a:t>
            </a:r>
            <a:br>
              <a:rPr lang="en-IN" dirty="0"/>
            </a:br>
            <a:r>
              <a:rPr lang="en-IN" dirty="0"/>
              <a:t>			mid = (low + high)//2    # Why //? </a:t>
            </a:r>
            <a:br>
              <a:rPr lang="en-IN" dirty="0"/>
            </a:br>
            <a:r>
              <a:rPr lang="en-IN" dirty="0"/>
              <a:t>			if </a:t>
            </a:r>
            <a:r>
              <a:rPr lang="en-IN" dirty="0" err="1"/>
              <a:t>arr</a:t>
            </a:r>
            <a:r>
              <a:rPr lang="en-IN" dirty="0"/>
              <a:t>[mid] ==x: return mid</a:t>
            </a:r>
            <a:br>
              <a:rPr lang="en-IN" dirty="0"/>
            </a:br>
            <a:r>
              <a:rPr lang="en-IN" dirty="0"/>
              <a:t>			</a:t>
            </a:r>
            <a:r>
              <a:rPr lang="en-IN" dirty="0" err="1"/>
              <a:t>elif</a:t>
            </a:r>
            <a:r>
              <a:rPr lang="en-IN" dirty="0"/>
              <a:t> </a:t>
            </a:r>
            <a:r>
              <a:rPr lang="en-IN" dirty="0" err="1"/>
              <a:t>arr</a:t>
            </a:r>
            <a:r>
              <a:rPr lang="en-IN" dirty="0"/>
              <a:t>[mid] &lt; x: low = mid + 1</a:t>
            </a:r>
            <a:br>
              <a:rPr lang="en-IN" dirty="0"/>
            </a:br>
            <a:r>
              <a:rPr lang="en-IN" dirty="0"/>
              <a:t>			else: high = mid – 1</a:t>
            </a:r>
            <a:br>
              <a:rPr lang="en-IN" dirty="0"/>
            </a:br>
            <a:r>
              <a:rPr lang="en-IN" dirty="0"/>
              <a:t>		return -1 </a:t>
            </a:r>
            <a:br>
              <a:rPr lang="en-IN" dirty="0"/>
            </a:br>
            <a:r>
              <a:rPr lang="en-IN" dirty="0"/>
              <a:t>```</a:t>
            </a:r>
            <a:br>
              <a:rPr lang="en-IN" dirty="0"/>
            </a:br>
            <a:r>
              <a:rPr lang="en-IN" dirty="0"/>
              <a:t> </a:t>
            </a:r>
          </a:p>
        </p:txBody>
      </p:sp>
    </p:spTree>
    <p:extLst>
      <p:ext uri="{BB962C8B-B14F-4D97-AF65-F5344CB8AC3E}">
        <p14:creationId xmlns:p14="http://schemas.microsoft.com/office/powerpoint/2010/main" val="4006593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D4DF-1D7D-406A-2F1C-240EFDEBD188}"/>
              </a:ext>
            </a:extLst>
          </p:cNvPr>
          <p:cNvSpPr>
            <a:spLocks noGrp="1"/>
          </p:cNvSpPr>
          <p:nvPr>
            <p:ph type="title"/>
          </p:nvPr>
        </p:nvSpPr>
        <p:spPr/>
        <p:txBody>
          <a:bodyPr/>
          <a:lstStyle/>
          <a:p>
            <a:r>
              <a:rPr lang="en-IN" b="1" dirty="0"/>
              <a:t>Binary Search Explanation</a:t>
            </a:r>
          </a:p>
        </p:txBody>
      </p:sp>
      <p:sp>
        <p:nvSpPr>
          <p:cNvPr id="3" name="Content Placeholder 2">
            <a:extLst>
              <a:ext uri="{FF2B5EF4-FFF2-40B4-BE49-F238E27FC236}">
                <a16:creationId xmlns:a16="http://schemas.microsoft.com/office/drawing/2014/main" id="{E06BE111-E826-6A11-E368-9961FBA70485}"/>
              </a:ext>
            </a:extLst>
          </p:cNvPr>
          <p:cNvSpPr>
            <a:spLocks noGrp="1"/>
          </p:cNvSpPr>
          <p:nvPr>
            <p:ph idx="1"/>
          </p:nvPr>
        </p:nvSpPr>
        <p:spPr/>
        <p:txBody>
          <a:bodyPr/>
          <a:lstStyle/>
          <a:p>
            <a:r>
              <a:rPr lang="en-IN" dirty="0"/>
              <a:t>Binary Search is a classical example of divide and conquer algorithm. It works efficiently by splitting the problem in half at each step. It locates the target value in a sorted array, it divides the search interval in half iteratively. At each step, it compares the target value to the middle element and then eliminates the remaining half of the elements. </a:t>
            </a:r>
          </a:p>
          <a:p>
            <a:r>
              <a:rPr lang="en-IN" dirty="0"/>
              <a:t>Essential Requirement: Array must be sorted. </a:t>
            </a:r>
          </a:p>
          <a:p>
            <a:r>
              <a:rPr lang="en-IN" dirty="0"/>
              <a:t>It is much faster for sorted large datasets. The total number of comparisons grows slowly as the n increases. </a:t>
            </a:r>
          </a:p>
        </p:txBody>
      </p:sp>
      <p:graphicFrame>
        <p:nvGraphicFramePr>
          <p:cNvPr id="4" name="Table 3">
            <a:extLst>
              <a:ext uri="{FF2B5EF4-FFF2-40B4-BE49-F238E27FC236}">
                <a16:creationId xmlns:a16="http://schemas.microsoft.com/office/drawing/2014/main" id="{43DD14F7-79C4-C511-33CA-8C1CDBA4679F}"/>
              </a:ext>
            </a:extLst>
          </p:cNvPr>
          <p:cNvGraphicFramePr>
            <a:graphicFrameLocks noGrp="1"/>
          </p:cNvGraphicFramePr>
          <p:nvPr>
            <p:extLst>
              <p:ext uri="{D42A27DB-BD31-4B8C-83A1-F6EECF244321}">
                <p14:modId xmlns:p14="http://schemas.microsoft.com/office/powerpoint/2010/main" val="2282141930"/>
              </p:ext>
            </p:extLst>
          </p:nvPr>
        </p:nvGraphicFramePr>
        <p:xfrm>
          <a:off x="1565656" y="5218514"/>
          <a:ext cx="7706359" cy="1483360"/>
        </p:xfrm>
        <a:graphic>
          <a:graphicData uri="http://schemas.openxmlformats.org/drawingml/2006/table">
            <a:tbl>
              <a:tblPr firstRow="1" bandRow="1">
                <a:tableStyleId>{5C22544A-7EE6-4342-B048-85BDC9FD1C3A}</a:tableStyleId>
              </a:tblPr>
              <a:tblGrid>
                <a:gridCol w="1159807">
                  <a:extLst>
                    <a:ext uri="{9D8B030D-6E8A-4147-A177-3AD203B41FA5}">
                      <a16:colId xmlns:a16="http://schemas.microsoft.com/office/drawing/2014/main" val="4039053897"/>
                    </a:ext>
                  </a:extLst>
                </a:gridCol>
                <a:gridCol w="2080718">
                  <a:extLst>
                    <a:ext uri="{9D8B030D-6E8A-4147-A177-3AD203B41FA5}">
                      <a16:colId xmlns:a16="http://schemas.microsoft.com/office/drawing/2014/main" val="2658413789"/>
                    </a:ext>
                  </a:extLst>
                </a:gridCol>
                <a:gridCol w="4465834">
                  <a:extLst>
                    <a:ext uri="{9D8B030D-6E8A-4147-A177-3AD203B41FA5}">
                      <a16:colId xmlns:a16="http://schemas.microsoft.com/office/drawing/2014/main" val="3894935927"/>
                    </a:ext>
                  </a:extLst>
                </a:gridCol>
              </a:tblGrid>
              <a:tr h="370840">
                <a:tc>
                  <a:txBody>
                    <a:bodyPr/>
                    <a:lstStyle/>
                    <a:p>
                      <a:r>
                        <a:rPr lang="en-IN" dirty="0"/>
                        <a:t>Case</a:t>
                      </a:r>
                    </a:p>
                  </a:txBody>
                  <a:tcPr/>
                </a:tc>
                <a:tc>
                  <a:txBody>
                    <a:bodyPr/>
                    <a:lstStyle/>
                    <a:p>
                      <a:r>
                        <a:rPr lang="en-IN" dirty="0"/>
                        <a:t>Time Complexity</a:t>
                      </a:r>
                    </a:p>
                  </a:txBody>
                  <a:tcPr/>
                </a:tc>
                <a:tc>
                  <a:txBody>
                    <a:bodyPr/>
                    <a:lstStyle/>
                    <a:p>
                      <a:r>
                        <a:rPr lang="en-IN" dirty="0"/>
                        <a:t>Space Complexity</a:t>
                      </a:r>
                    </a:p>
                  </a:txBody>
                  <a:tcPr/>
                </a:tc>
                <a:extLst>
                  <a:ext uri="{0D108BD9-81ED-4DB2-BD59-A6C34878D82A}">
                    <a16:rowId xmlns:a16="http://schemas.microsoft.com/office/drawing/2014/main" val="956829268"/>
                  </a:ext>
                </a:extLst>
              </a:tr>
              <a:tr h="370840">
                <a:tc>
                  <a:txBody>
                    <a:bodyPr/>
                    <a:lstStyle/>
                    <a:p>
                      <a:r>
                        <a:rPr lang="en-IN" dirty="0"/>
                        <a:t>Best</a:t>
                      </a:r>
                    </a:p>
                  </a:txBody>
                  <a:tcPr/>
                </a:tc>
                <a:tc>
                  <a:txBody>
                    <a:bodyPr/>
                    <a:lstStyle/>
                    <a:p>
                      <a:r>
                        <a:rPr lang="en-IN" dirty="0"/>
                        <a:t>O(1)</a:t>
                      </a:r>
                    </a:p>
                  </a:txBody>
                  <a:tcPr/>
                </a:tc>
                <a:tc>
                  <a:txBody>
                    <a:bodyPr/>
                    <a:lstStyle/>
                    <a:p>
                      <a:r>
                        <a:rPr lang="en-IN" dirty="0"/>
                        <a:t>O(1) (iterative)</a:t>
                      </a:r>
                    </a:p>
                  </a:txBody>
                  <a:tcPr/>
                </a:tc>
                <a:extLst>
                  <a:ext uri="{0D108BD9-81ED-4DB2-BD59-A6C34878D82A}">
                    <a16:rowId xmlns:a16="http://schemas.microsoft.com/office/drawing/2014/main" val="264255985"/>
                  </a:ext>
                </a:extLst>
              </a:tr>
              <a:tr h="370840">
                <a:tc>
                  <a:txBody>
                    <a:bodyPr/>
                    <a:lstStyle/>
                    <a:p>
                      <a:r>
                        <a:rPr lang="en-IN" dirty="0"/>
                        <a:t>Average</a:t>
                      </a:r>
                    </a:p>
                  </a:txBody>
                  <a:tcPr/>
                </a:tc>
                <a:tc>
                  <a:txBody>
                    <a:bodyPr/>
                    <a:lstStyle/>
                    <a:p>
                      <a:r>
                        <a:rPr lang="en-IN" dirty="0"/>
                        <a:t>O(log n)</a:t>
                      </a:r>
                    </a:p>
                  </a:txBody>
                  <a:tcPr/>
                </a:tc>
                <a:tc>
                  <a:txBody>
                    <a:bodyPr/>
                    <a:lstStyle/>
                    <a:p>
                      <a:r>
                        <a:rPr lang="en-IN" dirty="0"/>
                        <a:t>O(1) (iterative)</a:t>
                      </a:r>
                    </a:p>
                  </a:txBody>
                  <a:tcPr/>
                </a:tc>
                <a:extLst>
                  <a:ext uri="{0D108BD9-81ED-4DB2-BD59-A6C34878D82A}">
                    <a16:rowId xmlns:a16="http://schemas.microsoft.com/office/drawing/2014/main" val="50025354"/>
                  </a:ext>
                </a:extLst>
              </a:tr>
              <a:tr h="370840">
                <a:tc>
                  <a:txBody>
                    <a:bodyPr/>
                    <a:lstStyle/>
                    <a:p>
                      <a:r>
                        <a:rPr lang="en-IN" dirty="0"/>
                        <a:t>Worst</a:t>
                      </a:r>
                    </a:p>
                  </a:txBody>
                  <a:tcPr/>
                </a:tc>
                <a:tc>
                  <a:txBody>
                    <a:bodyPr/>
                    <a:lstStyle/>
                    <a:p>
                      <a:r>
                        <a:rPr lang="en-IN" dirty="0"/>
                        <a:t>O(log n)</a:t>
                      </a:r>
                    </a:p>
                  </a:txBody>
                  <a:tcPr/>
                </a:tc>
                <a:tc>
                  <a:txBody>
                    <a:bodyPr/>
                    <a:lstStyle/>
                    <a:p>
                      <a:r>
                        <a:rPr lang="en-IN" dirty="0"/>
                        <a:t>O(1) (iterative), O(log n) (recursive)</a:t>
                      </a:r>
                    </a:p>
                  </a:txBody>
                  <a:tcPr/>
                </a:tc>
                <a:extLst>
                  <a:ext uri="{0D108BD9-81ED-4DB2-BD59-A6C34878D82A}">
                    <a16:rowId xmlns:a16="http://schemas.microsoft.com/office/drawing/2014/main" val="201368107"/>
                  </a:ext>
                </a:extLst>
              </a:tr>
            </a:tbl>
          </a:graphicData>
        </a:graphic>
      </p:graphicFrame>
    </p:spTree>
    <p:extLst>
      <p:ext uri="{BB962C8B-B14F-4D97-AF65-F5344CB8AC3E}">
        <p14:creationId xmlns:p14="http://schemas.microsoft.com/office/powerpoint/2010/main" val="3295421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9E1BD-DB1A-CFC2-8215-5F932E38727F}"/>
              </a:ext>
            </a:extLst>
          </p:cNvPr>
          <p:cNvSpPr>
            <a:spLocks noGrp="1"/>
          </p:cNvSpPr>
          <p:nvPr>
            <p:ph type="title"/>
          </p:nvPr>
        </p:nvSpPr>
        <p:spPr/>
        <p:txBody>
          <a:bodyPr/>
          <a:lstStyle/>
          <a:p>
            <a:r>
              <a:rPr lang="en-IN" b="1" dirty="0"/>
              <a:t>Brief Overview of BST (Binary Search Tree)</a:t>
            </a:r>
          </a:p>
        </p:txBody>
      </p:sp>
      <p:sp>
        <p:nvSpPr>
          <p:cNvPr id="3" name="Content Placeholder 2">
            <a:extLst>
              <a:ext uri="{FF2B5EF4-FFF2-40B4-BE49-F238E27FC236}">
                <a16:creationId xmlns:a16="http://schemas.microsoft.com/office/drawing/2014/main" id="{E17ED7D6-E456-90DC-F804-7A21F833EAD2}"/>
              </a:ext>
            </a:extLst>
          </p:cNvPr>
          <p:cNvSpPr>
            <a:spLocks noGrp="1"/>
          </p:cNvSpPr>
          <p:nvPr>
            <p:ph idx="1"/>
          </p:nvPr>
        </p:nvSpPr>
        <p:spPr/>
        <p:txBody>
          <a:bodyPr/>
          <a:lstStyle/>
          <a:p>
            <a:r>
              <a:rPr lang="en-IN" dirty="0"/>
              <a:t>BST is a binary tree where each nodes’ left child will contain values less than the node, and higher values will be in the right child. </a:t>
            </a:r>
          </a:p>
          <a:p>
            <a:r>
              <a:rPr lang="en-IN" dirty="0"/>
              <a:t>For searching, we can locate the value by recursively comparing the nodes values and then traversing either left or right sub-trees. We can add a new value by finding the leaf position again based on comparison. While deleting a node, we have to handle three cases separately – no child, one child, or two children. </a:t>
            </a:r>
          </a:p>
          <a:p>
            <a:r>
              <a:rPr lang="en-IN" dirty="0"/>
              <a:t>The application of the BSTs are majorly efficient in lookup tables, dynamic sets, and priority queues implementation. </a:t>
            </a:r>
          </a:p>
        </p:txBody>
      </p:sp>
    </p:spTree>
    <p:extLst>
      <p:ext uri="{BB962C8B-B14F-4D97-AF65-F5344CB8AC3E}">
        <p14:creationId xmlns:p14="http://schemas.microsoft.com/office/powerpoint/2010/main" val="255007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5B1F-204D-FE63-388A-F15B82693E7D}"/>
              </a:ext>
            </a:extLst>
          </p:cNvPr>
          <p:cNvSpPr>
            <a:spLocks noGrp="1"/>
          </p:cNvSpPr>
          <p:nvPr>
            <p:ph type="title"/>
          </p:nvPr>
        </p:nvSpPr>
        <p:spPr/>
        <p:txBody>
          <a:bodyPr/>
          <a:lstStyle/>
          <a:p>
            <a:r>
              <a:rPr lang="en-IN" b="1" dirty="0"/>
              <a:t>Real-World Applications of Searching</a:t>
            </a:r>
          </a:p>
        </p:txBody>
      </p:sp>
      <p:sp>
        <p:nvSpPr>
          <p:cNvPr id="3" name="Content Placeholder 2">
            <a:extLst>
              <a:ext uri="{FF2B5EF4-FFF2-40B4-BE49-F238E27FC236}">
                <a16:creationId xmlns:a16="http://schemas.microsoft.com/office/drawing/2014/main" id="{5087952F-EE99-4458-3491-4A15A309025F}"/>
              </a:ext>
            </a:extLst>
          </p:cNvPr>
          <p:cNvSpPr>
            <a:spLocks noGrp="1"/>
          </p:cNvSpPr>
          <p:nvPr>
            <p:ph idx="1"/>
          </p:nvPr>
        </p:nvSpPr>
        <p:spPr/>
        <p:txBody>
          <a:bodyPr>
            <a:normAutofit/>
          </a:bodyPr>
          <a:lstStyle/>
          <a:p>
            <a:r>
              <a:rPr lang="en-IN" dirty="0"/>
              <a:t>Lookup in the large database.</a:t>
            </a:r>
          </a:p>
          <a:p>
            <a:r>
              <a:rPr lang="en-IN" dirty="0"/>
              <a:t>Word search in a linguistic dictionary.</a:t>
            </a:r>
          </a:p>
          <a:p>
            <a:r>
              <a:rPr lang="en-IN" dirty="0"/>
              <a:t>Key-value pair search in a python dictionary and other related applications.</a:t>
            </a:r>
          </a:p>
          <a:p>
            <a:r>
              <a:rPr lang="en-IN" dirty="0"/>
              <a:t>Indexing</a:t>
            </a:r>
          </a:p>
          <a:p>
            <a:endParaRPr lang="en-IN" dirty="0"/>
          </a:p>
          <a:p>
            <a:r>
              <a:rPr lang="en-IN" b="1" dirty="0"/>
              <a:t>All of it depends on choosing the right algorithm for the given problem statement. It depends on various factors like – input size, frequency of search problems, data mutable/immutable, space vs time trade-off dependent on the algorithm implementation.</a:t>
            </a:r>
          </a:p>
        </p:txBody>
      </p:sp>
    </p:spTree>
    <p:extLst>
      <p:ext uri="{BB962C8B-B14F-4D97-AF65-F5344CB8AC3E}">
        <p14:creationId xmlns:p14="http://schemas.microsoft.com/office/powerpoint/2010/main" val="169075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9EFE-1E8E-1D4F-BC49-87EDC726A267}"/>
              </a:ext>
            </a:extLst>
          </p:cNvPr>
          <p:cNvSpPr>
            <a:spLocks noGrp="1"/>
          </p:cNvSpPr>
          <p:nvPr>
            <p:ph type="title"/>
          </p:nvPr>
        </p:nvSpPr>
        <p:spPr/>
        <p:txBody>
          <a:bodyPr/>
          <a:lstStyle/>
          <a:p>
            <a:r>
              <a:rPr lang="en-IN" b="1" dirty="0"/>
              <a:t>Amortized Analysis</a:t>
            </a:r>
          </a:p>
        </p:txBody>
      </p:sp>
      <p:sp>
        <p:nvSpPr>
          <p:cNvPr id="3" name="Content Placeholder 2">
            <a:extLst>
              <a:ext uri="{FF2B5EF4-FFF2-40B4-BE49-F238E27FC236}">
                <a16:creationId xmlns:a16="http://schemas.microsoft.com/office/drawing/2014/main" id="{6BE4E1A2-2C8C-A2C9-02EA-8B2C528EA076}"/>
              </a:ext>
            </a:extLst>
          </p:cNvPr>
          <p:cNvSpPr>
            <a:spLocks noGrp="1"/>
          </p:cNvSpPr>
          <p:nvPr>
            <p:ph idx="1"/>
          </p:nvPr>
        </p:nvSpPr>
        <p:spPr/>
        <p:txBody>
          <a:bodyPr/>
          <a:lstStyle/>
          <a:p>
            <a:r>
              <a:rPr lang="en-IN" dirty="0"/>
              <a:t>Amortized analysis calculates the average cost of the operation over a sequence, even if the individual operations are expensive.</a:t>
            </a:r>
          </a:p>
          <a:p>
            <a:r>
              <a:rPr lang="en-IN" b="1" dirty="0"/>
              <a:t>Dynamic Array Behaviour: </a:t>
            </a:r>
            <a:r>
              <a:rPr lang="en-IN" dirty="0"/>
              <a:t>It starts with a fixed capacity. When it gets full a new array of double the size of elements gets created. </a:t>
            </a:r>
          </a:p>
          <a:p>
            <a:r>
              <a:rPr lang="en-IN" b="1" dirty="0"/>
              <a:t>Amortized Cost: </a:t>
            </a:r>
            <a:r>
              <a:rPr lang="en-IN" dirty="0"/>
              <a:t>n simple iterations with n cost, copying during resize as per the sequence &lt; 2n. Total cost is 3(O(1)).</a:t>
            </a:r>
          </a:p>
          <a:p>
            <a:r>
              <a:rPr lang="en-IN" dirty="0"/>
              <a:t>Doubling leads to geometric growth. It ensures that the copying cost forms a convergent geometric series, limiting the cost to O(n).</a:t>
            </a:r>
          </a:p>
          <a:p>
            <a:r>
              <a:rPr lang="en-IN" dirty="0"/>
              <a:t>Thus, by resizing strategy like doubling and amortized analysis, the dynamic arrays has efficient average performance even though the array itself has costly operations. </a:t>
            </a:r>
          </a:p>
        </p:txBody>
      </p:sp>
    </p:spTree>
    <p:extLst>
      <p:ext uri="{BB962C8B-B14F-4D97-AF65-F5344CB8AC3E}">
        <p14:creationId xmlns:p14="http://schemas.microsoft.com/office/powerpoint/2010/main" val="317851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98C7-C00F-FF57-9129-B2D8A26E6A0E}"/>
              </a:ext>
            </a:extLst>
          </p:cNvPr>
          <p:cNvSpPr>
            <a:spLocks noGrp="1"/>
          </p:cNvSpPr>
          <p:nvPr>
            <p:ph type="title"/>
          </p:nvPr>
        </p:nvSpPr>
        <p:spPr/>
        <p:txBody>
          <a:bodyPr/>
          <a:lstStyle/>
          <a:p>
            <a:r>
              <a:rPr lang="en-IN" b="1" dirty="0"/>
              <a:t>Master Theorem</a:t>
            </a:r>
          </a:p>
        </p:txBody>
      </p:sp>
      <p:sp>
        <p:nvSpPr>
          <p:cNvPr id="3" name="Content Placeholder 2">
            <a:extLst>
              <a:ext uri="{FF2B5EF4-FFF2-40B4-BE49-F238E27FC236}">
                <a16:creationId xmlns:a16="http://schemas.microsoft.com/office/drawing/2014/main" id="{326CCF8B-1CB2-AB4A-6F72-99E3C875E039}"/>
              </a:ext>
            </a:extLst>
          </p:cNvPr>
          <p:cNvSpPr>
            <a:spLocks noGrp="1"/>
          </p:cNvSpPr>
          <p:nvPr>
            <p:ph idx="1"/>
          </p:nvPr>
        </p:nvSpPr>
        <p:spPr/>
        <p:txBody>
          <a:bodyPr/>
          <a:lstStyle/>
          <a:p>
            <a:r>
              <a:rPr lang="en-IN" dirty="0"/>
              <a:t>The Master Theorem provides a framework that helps to determine the asymptomatic time complexity of the divide-and-conquer algorithm. The recurrences are shown in the form of – </a:t>
            </a:r>
            <a:br>
              <a:rPr lang="en-IN" dirty="0"/>
            </a:br>
            <a:r>
              <a:rPr lang="en-IN" b="0" i="1" dirty="0">
                <a:effectLst/>
                <a:latin typeface="KaTeX_Math"/>
              </a:rPr>
              <a:t>T</a:t>
            </a:r>
            <a:r>
              <a:rPr lang="en-IN" b="0" i="0" dirty="0">
                <a:effectLst/>
                <a:latin typeface="KaTeX_Main"/>
              </a:rPr>
              <a:t>(</a:t>
            </a:r>
            <a:r>
              <a:rPr lang="en-IN" b="0" i="1" dirty="0">
                <a:effectLst/>
                <a:latin typeface="KaTeX_Math"/>
              </a:rPr>
              <a:t>n</a:t>
            </a:r>
            <a:r>
              <a:rPr lang="en-IN" b="0" i="0" dirty="0">
                <a:effectLst/>
                <a:latin typeface="KaTeX_Main"/>
              </a:rPr>
              <a:t>)=</a:t>
            </a:r>
            <a:r>
              <a:rPr lang="en-IN" b="0" i="1" dirty="0" err="1">
                <a:effectLst/>
                <a:latin typeface="KaTeX_Math"/>
              </a:rPr>
              <a:t>aT</a:t>
            </a:r>
            <a:r>
              <a:rPr lang="en-IN" b="0" i="0" dirty="0">
                <a:effectLst/>
                <a:latin typeface="KaTeX_Size1"/>
              </a:rPr>
              <a:t>(</a:t>
            </a:r>
            <a:r>
              <a:rPr lang="en-IN" i="1" dirty="0">
                <a:latin typeface="KaTeX_Math"/>
              </a:rPr>
              <a:t>n/b</a:t>
            </a:r>
            <a:r>
              <a:rPr lang="en-IN" b="0" i="0" dirty="0">
                <a:effectLst/>
                <a:latin typeface="KaTeX_Size1"/>
              </a:rPr>
              <a:t>)</a:t>
            </a:r>
            <a:r>
              <a:rPr lang="en-IN" b="0" i="0" dirty="0">
                <a:effectLst/>
                <a:latin typeface="KaTeX_Main"/>
              </a:rPr>
              <a:t>+</a:t>
            </a:r>
            <a:r>
              <a:rPr lang="en-IN" b="0" i="1" dirty="0">
                <a:effectLst/>
                <a:latin typeface="KaTeX_Math"/>
              </a:rPr>
              <a:t>f</a:t>
            </a:r>
            <a:r>
              <a:rPr lang="en-IN" b="0" i="0" dirty="0">
                <a:effectLst/>
                <a:latin typeface="KaTeX_Main"/>
              </a:rPr>
              <a:t>(</a:t>
            </a:r>
            <a:r>
              <a:rPr lang="en-IN" b="0" i="1" dirty="0">
                <a:effectLst/>
                <a:latin typeface="KaTeX_Math"/>
              </a:rPr>
              <a:t>n</a:t>
            </a:r>
            <a:r>
              <a:rPr lang="en-IN" b="0" i="0" dirty="0">
                <a:effectLst/>
                <a:latin typeface="KaTeX_Main"/>
              </a:rPr>
              <a:t>)</a:t>
            </a:r>
            <a:br>
              <a:rPr lang="en-IN" b="0" i="0" dirty="0">
                <a:effectLst/>
                <a:latin typeface="KaTeX_Main"/>
              </a:rPr>
            </a:br>
            <a:br>
              <a:rPr lang="en-IN" b="0" i="0" dirty="0">
                <a:effectLst/>
                <a:latin typeface="KaTeX_Main"/>
              </a:rPr>
            </a:br>
            <a:r>
              <a:rPr lang="en-IN" b="0" i="0" dirty="0">
                <a:effectLst/>
                <a:latin typeface="KaTeX_Main"/>
              </a:rPr>
              <a:t>where, a &gt;= 1, b &gt; 1, and f(n) are the cost of operations that ar</a:t>
            </a:r>
            <a:r>
              <a:rPr lang="en-IN" dirty="0">
                <a:latin typeface="KaTeX_Main"/>
              </a:rPr>
              <a:t>e non-recursive. </a:t>
            </a:r>
          </a:p>
          <a:p>
            <a:r>
              <a:rPr lang="en-IN" dirty="0"/>
              <a:t>This theorem compare the equation </a:t>
            </a:r>
            <a:r>
              <a:rPr lang="en-US" b="0" i="1" dirty="0">
                <a:effectLst/>
                <a:latin typeface="KaTeX_Math"/>
              </a:rPr>
              <a:t>f</a:t>
            </a:r>
            <a:r>
              <a:rPr lang="en-US" b="0" dirty="0">
                <a:effectLst/>
                <a:latin typeface="KaTeX_Main"/>
              </a:rPr>
              <a:t>(</a:t>
            </a:r>
            <a:r>
              <a:rPr lang="en-US" b="0" i="1" dirty="0">
                <a:effectLst/>
                <a:latin typeface="KaTeX_Math"/>
              </a:rPr>
              <a:t>n</a:t>
            </a:r>
            <a:r>
              <a:rPr lang="en-US" b="0" dirty="0">
                <a:effectLst/>
                <a:latin typeface="KaTeX_Main"/>
              </a:rPr>
              <a:t>)</a:t>
            </a:r>
            <a:r>
              <a:rPr lang="en-US" b="0" i="0" dirty="0">
                <a:effectLst/>
                <a:latin typeface="fkGroteskNeue"/>
              </a:rPr>
              <a:t> to </a:t>
            </a:r>
            <a:r>
              <a:rPr lang="en-US" b="0" dirty="0">
                <a:effectLst/>
                <a:latin typeface="KaTeX_Main"/>
              </a:rPr>
              <a:t>n^(log⁡(b)</a:t>
            </a:r>
            <a:r>
              <a:rPr lang="en-US" b="0" i="1" dirty="0">
                <a:effectLst/>
                <a:latin typeface="KaTeX_Math"/>
              </a:rPr>
              <a:t>a)</a:t>
            </a:r>
            <a:r>
              <a:rPr lang="en-IN" dirty="0"/>
              <a:t>, to classify the solutions into three distinct cases (discussed in the next slide). </a:t>
            </a:r>
          </a:p>
        </p:txBody>
      </p:sp>
    </p:spTree>
    <p:extLst>
      <p:ext uri="{BB962C8B-B14F-4D97-AF65-F5344CB8AC3E}">
        <p14:creationId xmlns:p14="http://schemas.microsoft.com/office/powerpoint/2010/main" val="2697406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B9C1-A734-0997-05E0-EA71A7C9E70A}"/>
              </a:ext>
            </a:extLst>
          </p:cNvPr>
          <p:cNvSpPr>
            <a:spLocks noGrp="1"/>
          </p:cNvSpPr>
          <p:nvPr>
            <p:ph type="title"/>
          </p:nvPr>
        </p:nvSpPr>
        <p:spPr/>
        <p:txBody>
          <a:bodyPr/>
          <a:lstStyle/>
          <a:p>
            <a:r>
              <a:rPr lang="en-IN" b="1" dirty="0"/>
              <a:t>Concepts of Master Theorem</a:t>
            </a:r>
          </a:p>
        </p:txBody>
      </p:sp>
      <p:sp>
        <p:nvSpPr>
          <p:cNvPr id="3" name="Content Placeholder 2">
            <a:extLst>
              <a:ext uri="{FF2B5EF4-FFF2-40B4-BE49-F238E27FC236}">
                <a16:creationId xmlns:a16="http://schemas.microsoft.com/office/drawing/2014/main" id="{69B2005C-C649-C9EE-4628-BB7A064C48FF}"/>
              </a:ext>
            </a:extLst>
          </p:cNvPr>
          <p:cNvSpPr>
            <a:spLocks noGrp="1"/>
          </p:cNvSpPr>
          <p:nvPr>
            <p:ph idx="1"/>
          </p:nvPr>
        </p:nvSpPr>
        <p:spPr/>
        <p:txBody>
          <a:bodyPr/>
          <a:lstStyle/>
          <a:p>
            <a:r>
              <a:rPr lang="en-IN" dirty="0"/>
              <a:t>Critical Exponent: log(b) a helps to determine the dominant relationship between splitting/combining costs and the recurrence relation. </a:t>
            </a:r>
          </a:p>
          <a:p>
            <a:r>
              <a:rPr lang="en-IN" dirty="0"/>
              <a:t>Regularity Condition: It helps to establish the geometric decay in the third case of Master Theorem.</a:t>
            </a:r>
          </a:p>
          <a:p>
            <a:r>
              <a:rPr lang="en-IN" dirty="0"/>
              <a:t>Limitations: It cannot be applied to non-divide-and-conquer relationships. (Eg. T(n) = T(n-1) + f(n).</a:t>
            </a:r>
          </a:p>
          <a:p>
            <a:r>
              <a:rPr lang="en-IN" dirty="0"/>
              <a:t>The Master Theorem helps to simplify in the analysis of algorithms like matrix multiplication, merge sort, binary search, etc. </a:t>
            </a:r>
          </a:p>
        </p:txBody>
      </p:sp>
    </p:spTree>
    <p:extLst>
      <p:ext uri="{BB962C8B-B14F-4D97-AF65-F5344CB8AC3E}">
        <p14:creationId xmlns:p14="http://schemas.microsoft.com/office/powerpoint/2010/main" val="778091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0271C-B91E-CD1D-E624-0423340C0445}"/>
              </a:ext>
            </a:extLst>
          </p:cNvPr>
          <p:cNvSpPr>
            <a:spLocks noGrp="1"/>
          </p:cNvSpPr>
          <p:nvPr>
            <p:ph type="title"/>
          </p:nvPr>
        </p:nvSpPr>
        <p:spPr/>
        <p:txBody>
          <a:bodyPr/>
          <a:lstStyle/>
          <a:p>
            <a:r>
              <a:rPr lang="en-IN" b="1" dirty="0"/>
              <a:t>Example: </a:t>
            </a:r>
          </a:p>
        </p:txBody>
      </p:sp>
      <p:sp>
        <p:nvSpPr>
          <p:cNvPr id="3" name="Content Placeholder 2">
            <a:extLst>
              <a:ext uri="{FF2B5EF4-FFF2-40B4-BE49-F238E27FC236}">
                <a16:creationId xmlns:a16="http://schemas.microsoft.com/office/drawing/2014/main" id="{A2B086B1-4525-D29F-793F-37A550A4BC8C}"/>
              </a:ext>
            </a:extLst>
          </p:cNvPr>
          <p:cNvSpPr>
            <a:spLocks noGrp="1"/>
          </p:cNvSpPr>
          <p:nvPr>
            <p:ph idx="1"/>
          </p:nvPr>
        </p:nvSpPr>
        <p:spPr/>
        <p:txBody>
          <a:bodyPr/>
          <a:lstStyle/>
          <a:p>
            <a:r>
              <a:rPr lang="en-IN" dirty="0"/>
              <a:t>Merge Sort Recurrence – </a:t>
            </a:r>
            <a:br>
              <a:rPr lang="en-IN" dirty="0"/>
            </a:br>
            <a:br>
              <a:rPr lang="en-IN" dirty="0"/>
            </a:br>
            <a:r>
              <a:rPr lang="en-IN" dirty="0"/>
              <a:t>T(n) = 2T (n/2) + O(n)</a:t>
            </a:r>
            <a:br>
              <a:rPr lang="en-IN" dirty="0"/>
            </a:br>
            <a:br>
              <a:rPr lang="en-IN" dirty="0"/>
            </a:br>
            <a:r>
              <a:rPr lang="en-IN" dirty="0"/>
              <a:t>a = 2, b = 2, log(b)a = 1, f(n) = O(n). </a:t>
            </a:r>
            <a:br>
              <a:rPr lang="en-IN" dirty="0"/>
            </a:br>
            <a:br>
              <a:rPr lang="en-IN" dirty="0"/>
            </a:br>
            <a:r>
              <a:rPr lang="en-IN" dirty="0"/>
              <a:t>Therefore, f(n) = </a:t>
            </a:r>
            <a:r>
              <a:rPr lang="el-GR" b="0" i="0" dirty="0">
                <a:effectLst/>
                <a:latin typeface="KaTeX_Main"/>
              </a:rPr>
              <a:t>Θ </a:t>
            </a:r>
            <a:r>
              <a:rPr lang="en-IN" dirty="0"/>
              <a:t>(n^(log(b)a))</a:t>
            </a:r>
          </a:p>
          <a:p>
            <a:endParaRPr lang="en-IN" dirty="0"/>
          </a:p>
          <a:p>
            <a:r>
              <a:rPr lang="en-IN" dirty="0"/>
              <a:t>Thus, the time complexity of merge sort is: </a:t>
            </a:r>
            <a:r>
              <a:rPr lang="el-GR" b="0" i="0" dirty="0">
                <a:effectLst/>
                <a:latin typeface="KaTeX_Main"/>
              </a:rPr>
              <a:t>Θ</a:t>
            </a:r>
            <a:r>
              <a:rPr lang="en-IN" b="0" i="0" dirty="0">
                <a:effectLst/>
                <a:latin typeface="KaTeX_Main"/>
              </a:rPr>
              <a:t>(n log n).</a:t>
            </a:r>
            <a:endParaRPr lang="en-IN" dirty="0"/>
          </a:p>
        </p:txBody>
      </p:sp>
    </p:spTree>
    <p:extLst>
      <p:ext uri="{BB962C8B-B14F-4D97-AF65-F5344CB8AC3E}">
        <p14:creationId xmlns:p14="http://schemas.microsoft.com/office/powerpoint/2010/main" val="3413768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3061-472B-19EB-B89A-AC9FDC7DFC08}"/>
              </a:ext>
            </a:extLst>
          </p:cNvPr>
          <p:cNvSpPr>
            <a:spLocks noGrp="1"/>
          </p:cNvSpPr>
          <p:nvPr>
            <p:ph type="title"/>
          </p:nvPr>
        </p:nvSpPr>
        <p:spPr/>
        <p:txBody>
          <a:bodyPr/>
          <a:lstStyle/>
          <a:p>
            <a:r>
              <a:rPr lang="en-IN" b="1" dirty="0"/>
              <a:t>Revision: Space Complexity</a:t>
            </a:r>
          </a:p>
        </p:txBody>
      </p:sp>
      <p:sp>
        <p:nvSpPr>
          <p:cNvPr id="3" name="Content Placeholder 2">
            <a:extLst>
              <a:ext uri="{FF2B5EF4-FFF2-40B4-BE49-F238E27FC236}">
                <a16:creationId xmlns:a16="http://schemas.microsoft.com/office/drawing/2014/main" id="{305740C7-921C-823F-FDA3-35B4127D387D}"/>
              </a:ext>
            </a:extLst>
          </p:cNvPr>
          <p:cNvSpPr>
            <a:spLocks noGrp="1"/>
          </p:cNvSpPr>
          <p:nvPr>
            <p:ph idx="1"/>
          </p:nvPr>
        </p:nvSpPr>
        <p:spPr/>
        <p:txBody>
          <a:bodyPr/>
          <a:lstStyle/>
          <a:p>
            <a:r>
              <a:rPr lang="en-IN" dirty="0"/>
              <a:t>It refers to the space used by the algorithm which itself is the function of input size. </a:t>
            </a:r>
          </a:p>
          <a:p>
            <a:r>
              <a:rPr lang="en-IN" dirty="0"/>
              <a:t>```</a:t>
            </a:r>
            <a:br>
              <a:rPr lang="en-IN" dirty="0"/>
            </a:br>
            <a:r>
              <a:rPr lang="en-IN" dirty="0"/>
              <a:t>def sum(</a:t>
            </a:r>
            <a:r>
              <a:rPr lang="en-IN" dirty="0" err="1"/>
              <a:t>arr</a:t>
            </a:r>
            <a:r>
              <a:rPr lang="en-IN" dirty="0"/>
              <a:t>):</a:t>
            </a:r>
            <a:br>
              <a:rPr lang="en-IN" dirty="0"/>
            </a:br>
            <a:r>
              <a:rPr lang="en-IN" dirty="0"/>
              <a:t>		total = 0</a:t>
            </a:r>
            <a:br>
              <a:rPr lang="en-IN" dirty="0"/>
            </a:br>
            <a:r>
              <a:rPr lang="en-IN" dirty="0"/>
              <a:t>		for x in </a:t>
            </a:r>
            <a:r>
              <a:rPr lang="en-IN" dirty="0" err="1"/>
              <a:t>arr</a:t>
            </a:r>
            <a:r>
              <a:rPr lang="en-IN" dirty="0"/>
              <a:t>:</a:t>
            </a:r>
            <a:br>
              <a:rPr lang="en-IN" dirty="0"/>
            </a:br>
            <a:r>
              <a:rPr lang="en-IN" dirty="0"/>
              <a:t>			total += x</a:t>
            </a:r>
            <a:br>
              <a:rPr lang="en-IN" dirty="0"/>
            </a:br>
            <a:r>
              <a:rPr lang="en-IN" dirty="0"/>
              <a:t>		return total</a:t>
            </a:r>
            <a:br>
              <a:rPr lang="en-IN" dirty="0"/>
            </a:br>
            <a:r>
              <a:rPr lang="en-IN" dirty="0"/>
              <a:t>```</a:t>
            </a:r>
          </a:p>
          <a:p>
            <a:r>
              <a:rPr lang="en-IN" dirty="0"/>
              <a:t>Time Complexity: O(n)</a:t>
            </a:r>
          </a:p>
          <a:p>
            <a:r>
              <a:rPr lang="en-IN" dirty="0"/>
              <a:t>Space Complexity: O(1)</a:t>
            </a:r>
          </a:p>
        </p:txBody>
      </p:sp>
    </p:spTree>
    <p:extLst>
      <p:ext uri="{BB962C8B-B14F-4D97-AF65-F5344CB8AC3E}">
        <p14:creationId xmlns:p14="http://schemas.microsoft.com/office/powerpoint/2010/main" val="2533932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C852-031D-4E4E-F392-5606FADDDD88}"/>
              </a:ext>
            </a:extLst>
          </p:cNvPr>
          <p:cNvSpPr>
            <a:spLocks noGrp="1"/>
          </p:cNvSpPr>
          <p:nvPr>
            <p:ph type="title"/>
          </p:nvPr>
        </p:nvSpPr>
        <p:spPr/>
        <p:txBody>
          <a:bodyPr/>
          <a:lstStyle/>
          <a:p>
            <a:r>
              <a:rPr lang="en-IN" b="1" dirty="0"/>
              <a:t>Exercises</a:t>
            </a:r>
          </a:p>
        </p:txBody>
      </p:sp>
      <p:sp>
        <p:nvSpPr>
          <p:cNvPr id="3" name="Content Placeholder 2">
            <a:extLst>
              <a:ext uri="{FF2B5EF4-FFF2-40B4-BE49-F238E27FC236}">
                <a16:creationId xmlns:a16="http://schemas.microsoft.com/office/drawing/2014/main" id="{E65E4EB7-219F-CF1D-BE14-C7C838000019}"/>
              </a:ext>
            </a:extLst>
          </p:cNvPr>
          <p:cNvSpPr>
            <a:spLocks noGrp="1"/>
          </p:cNvSpPr>
          <p:nvPr>
            <p:ph idx="1"/>
          </p:nvPr>
        </p:nvSpPr>
        <p:spPr/>
        <p:txBody>
          <a:bodyPr>
            <a:normAutofit lnSpcReduction="10000"/>
          </a:bodyPr>
          <a:lstStyle/>
          <a:p>
            <a:pPr marL="457200" indent="-457200">
              <a:buAutoNum type="arabicPeriod"/>
            </a:pPr>
            <a:r>
              <a:rPr lang="en-IN" dirty="0"/>
              <a:t>What is the time complexity of binary search?</a:t>
            </a:r>
          </a:p>
          <a:p>
            <a:pPr marL="457200" indent="-457200">
              <a:buAutoNum type="arabicPeriod"/>
            </a:pPr>
            <a:r>
              <a:rPr lang="en-IN" dirty="0"/>
              <a:t>Given an algorithm, find its complexity – </a:t>
            </a:r>
            <a:br>
              <a:rPr lang="en-IN" dirty="0"/>
            </a:br>
            <a:r>
              <a:rPr lang="en-IN" dirty="0"/>
              <a:t>```</a:t>
            </a:r>
            <a:br>
              <a:rPr lang="en-IN" dirty="0"/>
            </a:br>
            <a:r>
              <a:rPr lang="en-IN" dirty="0"/>
              <a:t>for i in range(n):</a:t>
            </a:r>
            <a:br>
              <a:rPr lang="en-IN" dirty="0"/>
            </a:br>
            <a:r>
              <a:rPr lang="en-IN" dirty="0"/>
              <a:t>	for j in range(n):</a:t>
            </a:r>
            <a:br>
              <a:rPr lang="en-IN" dirty="0"/>
            </a:br>
            <a:r>
              <a:rPr lang="en-IN" dirty="0"/>
              <a:t>		for k in range(10):</a:t>
            </a:r>
            <a:br>
              <a:rPr lang="en-IN" dirty="0"/>
            </a:br>
            <a:r>
              <a:rPr lang="en-IN" dirty="0"/>
              <a:t>			print(i, j, k)</a:t>
            </a:r>
            <a:br>
              <a:rPr lang="en-IN" dirty="0"/>
            </a:br>
            <a:r>
              <a:rPr lang="en-IN" dirty="0"/>
              <a:t>```</a:t>
            </a:r>
          </a:p>
          <a:p>
            <a:pPr marL="457200" indent="-457200">
              <a:buFont typeface="Wingdings 3" charset="2"/>
              <a:buAutoNum type="arabicPeriod"/>
            </a:pPr>
            <a:r>
              <a:rPr lang="en-IN" dirty="0"/>
              <a:t>Given an algorithm, find its complexity – </a:t>
            </a:r>
            <a:br>
              <a:rPr lang="en-IN" dirty="0"/>
            </a:br>
            <a:r>
              <a:rPr lang="en-IN" dirty="0"/>
              <a:t>```</a:t>
            </a:r>
            <a:br>
              <a:rPr lang="en-IN" dirty="0"/>
            </a:br>
            <a:r>
              <a:rPr lang="en-IN" dirty="0"/>
              <a:t>def foo(n):</a:t>
            </a:r>
            <a:br>
              <a:rPr lang="en-IN" dirty="0"/>
            </a:br>
            <a:r>
              <a:rPr lang="en-IN" dirty="0"/>
              <a:t>	if n==0: return</a:t>
            </a:r>
            <a:br>
              <a:rPr lang="en-IN" dirty="0"/>
            </a:br>
            <a:r>
              <a:rPr lang="en-IN" dirty="0"/>
              <a:t>	mystery(n//2)</a:t>
            </a:r>
            <a:br>
              <a:rPr lang="en-IN" dirty="0"/>
            </a:br>
            <a:r>
              <a:rPr lang="en-IN" dirty="0"/>
              <a:t>```</a:t>
            </a:r>
          </a:p>
          <a:p>
            <a:pPr marL="457200" indent="-457200">
              <a:buAutoNum type="arabicPeriod"/>
            </a:pPr>
            <a:endParaRPr lang="en-IN" dirty="0"/>
          </a:p>
        </p:txBody>
      </p:sp>
    </p:spTree>
    <p:extLst>
      <p:ext uri="{BB962C8B-B14F-4D97-AF65-F5344CB8AC3E}">
        <p14:creationId xmlns:p14="http://schemas.microsoft.com/office/powerpoint/2010/main" val="427680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20DEFE-7840-0FCB-005E-57D71D58561D}"/>
              </a:ext>
            </a:extLst>
          </p:cNvPr>
          <p:cNvSpPr>
            <a:spLocks noGrp="1"/>
          </p:cNvSpPr>
          <p:nvPr>
            <p:ph type="title"/>
          </p:nvPr>
        </p:nvSpPr>
        <p:spPr>
          <a:xfrm>
            <a:off x="646111" y="452718"/>
            <a:ext cx="9404723" cy="1400530"/>
          </a:xfrm>
        </p:spPr>
        <p:txBody>
          <a:bodyPr/>
          <a:lstStyle/>
          <a:p>
            <a:r>
              <a:rPr lang="en-IN" b="1" dirty="0"/>
              <a:t>Lecture Overview</a:t>
            </a:r>
          </a:p>
        </p:txBody>
      </p:sp>
      <p:sp>
        <p:nvSpPr>
          <p:cNvPr id="5" name="Content Placeholder 2">
            <a:extLst>
              <a:ext uri="{FF2B5EF4-FFF2-40B4-BE49-F238E27FC236}">
                <a16:creationId xmlns:a16="http://schemas.microsoft.com/office/drawing/2014/main" id="{62732693-E83E-B68A-0B04-ADB0F91934AF}"/>
              </a:ext>
            </a:extLst>
          </p:cNvPr>
          <p:cNvSpPr>
            <a:spLocks noGrp="1"/>
          </p:cNvSpPr>
          <p:nvPr>
            <p:ph idx="1"/>
          </p:nvPr>
        </p:nvSpPr>
        <p:spPr>
          <a:xfrm>
            <a:off x="1103312" y="2052918"/>
            <a:ext cx="8946541" cy="4195481"/>
          </a:xfrm>
        </p:spPr>
        <p:txBody>
          <a:bodyPr/>
          <a:lstStyle/>
          <a:p>
            <a:r>
              <a:rPr lang="en-IN" dirty="0"/>
              <a:t>Introducing Algorithm Analysis</a:t>
            </a:r>
          </a:p>
          <a:p>
            <a:r>
              <a:rPr lang="en-IN" dirty="0"/>
              <a:t>Orders of Growth</a:t>
            </a:r>
          </a:p>
          <a:p>
            <a:r>
              <a:rPr lang="en-IN" dirty="0"/>
              <a:t>Time Complexity Calculation Techniques</a:t>
            </a:r>
          </a:p>
          <a:p>
            <a:r>
              <a:rPr lang="en-IN" dirty="0"/>
              <a:t>Search Algorithms</a:t>
            </a:r>
          </a:p>
          <a:p>
            <a:r>
              <a:rPr lang="en-IN" dirty="0"/>
              <a:t>Related Advanced Topics</a:t>
            </a:r>
          </a:p>
        </p:txBody>
      </p:sp>
    </p:spTree>
    <p:extLst>
      <p:ext uri="{BB962C8B-B14F-4D97-AF65-F5344CB8AC3E}">
        <p14:creationId xmlns:p14="http://schemas.microsoft.com/office/powerpoint/2010/main" val="1628131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4ABA-CC3A-D3A7-4EFF-DA8E7D4ABA25}"/>
              </a:ext>
            </a:extLst>
          </p:cNvPr>
          <p:cNvSpPr>
            <a:spLocks noGrp="1"/>
          </p:cNvSpPr>
          <p:nvPr>
            <p:ph type="title"/>
          </p:nvPr>
        </p:nvSpPr>
        <p:spPr/>
        <p:txBody>
          <a:bodyPr/>
          <a:lstStyle/>
          <a:p>
            <a:r>
              <a:rPr lang="en-IN" b="1" dirty="0"/>
              <a:t>Exercise (contd.)</a:t>
            </a:r>
          </a:p>
        </p:txBody>
      </p:sp>
      <p:sp>
        <p:nvSpPr>
          <p:cNvPr id="3" name="Content Placeholder 2">
            <a:extLst>
              <a:ext uri="{FF2B5EF4-FFF2-40B4-BE49-F238E27FC236}">
                <a16:creationId xmlns:a16="http://schemas.microsoft.com/office/drawing/2014/main" id="{0901345E-6516-F036-7176-606B6619D5FC}"/>
              </a:ext>
            </a:extLst>
          </p:cNvPr>
          <p:cNvSpPr>
            <a:spLocks noGrp="1"/>
          </p:cNvSpPr>
          <p:nvPr>
            <p:ph idx="1"/>
          </p:nvPr>
        </p:nvSpPr>
        <p:spPr/>
        <p:txBody>
          <a:bodyPr/>
          <a:lstStyle/>
          <a:p>
            <a:r>
              <a:rPr lang="en-IN" dirty="0"/>
              <a:t>Let T(n) = 2T(n/2) + n/log n. Verify if or not we can find the complexity of T(n) using master theorem or not. </a:t>
            </a:r>
          </a:p>
          <a:p>
            <a:r>
              <a:rPr lang="en-IN" dirty="0"/>
              <a:t>Let T(n) = T(⌊n/2⌋) + T(⌈n/2⌉) + n. Derive the tight </a:t>
            </a:r>
            <a:r>
              <a:rPr lang="el-GR" dirty="0"/>
              <a:t>Θ</a:t>
            </a:r>
            <a:r>
              <a:rPr lang="en-IN" dirty="0"/>
              <a:t> bound for T(n). How will you solve it using recurrence tree or expansion.</a:t>
            </a:r>
          </a:p>
          <a:p>
            <a:r>
              <a:rPr lang="en-IN" dirty="0"/>
              <a:t>Find the time complexity of T(n) = 3T(n/4) + n log n (Use: Master Th.)</a:t>
            </a:r>
          </a:p>
          <a:p>
            <a:r>
              <a:rPr lang="en-IN" dirty="0"/>
              <a:t>Two algorithms are given as follows – </a:t>
            </a:r>
          </a:p>
          <a:p>
            <a:pPr lvl="1"/>
            <a:r>
              <a:rPr lang="en-IN" dirty="0"/>
              <a:t>A: T(n) = 4T(n/2) + n</a:t>
            </a:r>
          </a:p>
          <a:p>
            <a:pPr lvl="1"/>
            <a:r>
              <a:rPr lang="en-IN" dirty="0"/>
              <a:t>B: T(n) = 2T(n/4) + n^2</a:t>
            </a:r>
          </a:p>
          <a:p>
            <a:pPr lvl="1"/>
            <a:r>
              <a:rPr lang="en-IN" dirty="0"/>
              <a:t>For large n, which algorithm is asymptomatically faster? Justify your answer with the proof derived from master theorem. </a:t>
            </a:r>
          </a:p>
        </p:txBody>
      </p:sp>
    </p:spTree>
    <p:extLst>
      <p:ext uri="{BB962C8B-B14F-4D97-AF65-F5344CB8AC3E}">
        <p14:creationId xmlns:p14="http://schemas.microsoft.com/office/powerpoint/2010/main" val="321039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9E30-C09E-32CE-10F6-361C670AFC44}"/>
              </a:ext>
            </a:extLst>
          </p:cNvPr>
          <p:cNvSpPr>
            <a:spLocks noGrp="1"/>
          </p:cNvSpPr>
          <p:nvPr>
            <p:ph type="title"/>
          </p:nvPr>
        </p:nvSpPr>
        <p:spPr/>
        <p:txBody>
          <a:bodyPr/>
          <a:lstStyle/>
          <a:p>
            <a:r>
              <a:rPr lang="en-IN" b="1" dirty="0"/>
              <a:t>Why Analyse Algorithms?</a:t>
            </a:r>
          </a:p>
        </p:txBody>
      </p:sp>
      <p:sp>
        <p:nvSpPr>
          <p:cNvPr id="3" name="Content Placeholder 2">
            <a:extLst>
              <a:ext uri="{FF2B5EF4-FFF2-40B4-BE49-F238E27FC236}">
                <a16:creationId xmlns:a16="http://schemas.microsoft.com/office/drawing/2014/main" id="{8A3CC898-B8A2-6611-B929-CCFB6E4EC25B}"/>
              </a:ext>
            </a:extLst>
          </p:cNvPr>
          <p:cNvSpPr>
            <a:spLocks noGrp="1"/>
          </p:cNvSpPr>
          <p:nvPr>
            <p:ph idx="1"/>
          </p:nvPr>
        </p:nvSpPr>
        <p:spPr/>
        <p:txBody>
          <a:bodyPr/>
          <a:lstStyle/>
          <a:p>
            <a:r>
              <a:rPr lang="en-IN" dirty="0"/>
              <a:t>Predict the scalability for large inputs to compute efficiency. </a:t>
            </a:r>
          </a:p>
          <a:p>
            <a:r>
              <a:rPr lang="en-IN" dirty="0"/>
              <a:t>Comparing efficiency between them to identify the optimal solutions for the same problem.</a:t>
            </a:r>
          </a:p>
          <a:p>
            <a:r>
              <a:rPr lang="en-IN" dirty="0"/>
              <a:t>Guiding algorithmic design by checking the trade-off between time or space complexity.</a:t>
            </a:r>
          </a:p>
          <a:p>
            <a:r>
              <a:rPr lang="en-IN" dirty="0"/>
              <a:t>There are three types of analysis types – </a:t>
            </a:r>
          </a:p>
          <a:p>
            <a:pPr lvl="1"/>
            <a:r>
              <a:rPr lang="en-IN" dirty="0"/>
              <a:t>Worst case – Requires maximum resources (pessimistic)</a:t>
            </a:r>
          </a:p>
          <a:p>
            <a:pPr lvl="1"/>
            <a:r>
              <a:rPr lang="en-IN" dirty="0"/>
              <a:t>Best case – Requires minimum resources</a:t>
            </a:r>
          </a:p>
          <a:p>
            <a:pPr lvl="1"/>
            <a:r>
              <a:rPr lang="en-IN" dirty="0"/>
              <a:t>Average case – Expected required resources on typical usage. </a:t>
            </a:r>
          </a:p>
        </p:txBody>
      </p:sp>
    </p:spTree>
    <p:extLst>
      <p:ext uri="{BB962C8B-B14F-4D97-AF65-F5344CB8AC3E}">
        <p14:creationId xmlns:p14="http://schemas.microsoft.com/office/powerpoint/2010/main" val="1991509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5122-B1A7-4483-315C-598FD7225E82}"/>
              </a:ext>
            </a:extLst>
          </p:cNvPr>
          <p:cNvSpPr>
            <a:spLocks noGrp="1"/>
          </p:cNvSpPr>
          <p:nvPr>
            <p:ph type="title"/>
          </p:nvPr>
        </p:nvSpPr>
        <p:spPr/>
        <p:txBody>
          <a:bodyPr/>
          <a:lstStyle/>
          <a:p>
            <a:r>
              <a:rPr lang="en-IN" b="1" dirty="0"/>
              <a:t>Running Time vs Actual Time</a:t>
            </a:r>
          </a:p>
        </p:txBody>
      </p:sp>
      <p:sp>
        <p:nvSpPr>
          <p:cNvPr id="3" name="Content Placeholder 2">
            <a:extLst>
              <a:ext uri="{FF2B5EF4-FFF2-40B4-BE49-F238E27FC236}">
                <a16:creationId xmlns:a16="http://schemas.microsoft.com/office/drawing/2014/main" id="{53974EF7-B4FE-D335-BDBB-2E071017B216}"/>
              </a:ext>
            </a:extLst>
          </p:cNvPr>
          <p:cNvSpPr>
            <a:spLocks noGrp="1"/>
          </p:cNvSpPr>
          <p:nvPr>
            <p:ph sz="half" idx="1"/>
          </p:nvPr>
        </p:nvSpPr>
        <p:spPr/>
        <p:txBody>
          <a:bodyPr/>
          <a:lstStyle/>
          <a:p>
            <a:r>
              <a:rPr lang="en-IN" dirty="0"/>
              <a:t>Running time refers to the number of total operations (primitive) performed.</a:t>
            </a:r>
          </a:p>
          <a:p>
            <a:r>
              <a:rPr lang="en-IN" dirty="0"/>
              <a:t>Actual time refers to real-world seconds influenced by hardware, compiler, and code logic.</a:t>
            </a:r>
          </a:p>
          <a:p>
            <a:r>
              <a:rPr lang="en-IN" dirty="0"/>
              <a:t>Asymptomatic analysis helps to shift the focus towards how running time scales with input size. </a:t>
            </a:r>
          </a:p>
        </p:txBody>
      </p:sp>
      <p:sp>
        <p:nvSpPr>
          <p:cNvPr id="4" name="Content Placeholder 3">
            <a:extLst>
              <a:ext uri="{FF2B5EF4-FFF2-40B4-BE49-F238E27FC236}">
                <a16:creationId xmlns:a16="http://schemas.microsoft.com/office/drawing/2014/main" id="{8FA34EE0-3C03-8CC6-7FAA-2618C47E3B19}"/>
              </a:ext>
            </a:extLst>
          </p:cNvPr>
          <p:cNvSpPr>
            <a:spLocks noGrp="1"/>
          </p:cNvSpPr>
          <p:nvPr>
            <p:ph sz="half" idx="2"/>
          </p:nvPr>
        </p:nvSpPr>
        <p:spPr/>
        <p:txBody>
          <a:bodyPr/>
          <a:lstStyle/>
          <a:p>
            <a:r>
              <a:rPr lang="en-IN" dirty="0"/>
              <a:t>Running Time</a:t>
            </a:r>
          </a:p>
          <a:p>
            <a:pPr lvl="1"/>
            <a:r>
              <a:rPr lang="en-IN" dirty="0"/>
              <a:t>Counts steps per operations.</a:t>
            </a:r>
          </a:p>
          <a:p>
            <a:pPr lvl="1"/>
            <a:r>
              <a:rPr lang="en-IN" dirty="0"/>
              <a:t>Expressed as functions like O(n) or O (n log n)</a:t>
            </a:r>
          </a:p>
          <a:p>
            <a:pPr lvl="1"/>
            <a:r>
              <a:rPr lang="en-IN" dirty="0"/>
              <a:t>Independent of hardware</a:t>
            </a:r>
          </a:p>
          <a:p>
            <a:r>
              <a:rPr lang="en-IN" dirty="0"/>
              <a:t>Actual Execution Time</a:t>
            </a:r>
          </a:p>
          <a:p>
            <a:pPr lvl="1"/>
            <a:r>
              <a:rPr lang="en-IN" dirty="0"/>
              <a:t>Measured in sec/millisecond.</a:t>
            </a:r>
          </a:p>
          <a:p>
            <a:pPr lvl="1"/>
            <a:r>
              <a:rPr lang="en-IN" dirty="0"/>
              <a:t>Depends on – CPU, PL efficiency, compiler optimization, OS and background process.</a:t>
            </a:r>
          </a:p>
        </p:txBody>
      </p:sp>
    </p:spTree>
    <p:extLst>
      <p:ext uri="{BB962C8B-B14F-4D97-AF65-F5344CB8AC3E}">
        <p14:creationId xmlns:p14="http://schemas.microsoft.com/office/powerpoint/2010/main" val="61751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DFBE-2BE9-92F6-881E-480B4177000D}"/>
              </a:ext>
            </a:extLst>
          </p:cNvPr>
          <p:cNvSpPr>
            <a:spLocks noGrp="1"/>
          </p:cNvSpPr>
          <p:nvPr>
            <p:ph type="title"/>
          </p:nvPr>
        </p:nvSpPr>
        <p:spPr/>
        <p:txBody>
          <a:bodyPr/>
          <a:lstStyle/>
          <a:p>
            <a:r>
              <a:rPr lang="en-IN" b="1" dirty="0"/>
              <a:t>Asymptomatic Analysis</a:t>
            </a:r>
          </a:p>
        </p:txBody>
      </p:sp>
      <p:sp>
        <p:nvSpPr>
          <p:cNvPr id="3" name="Content Placeholder 2">
            <a:extLst>
              <a:ext uri="{FF2B5EF4-FFF2-40B4-BE49-F238E27FC236}">
                <a16:creationId xmlns:a16="http://schemas.microsoft.com/office/drawing/2014/main" id="{7C6610B5-E721-BF59-AF44-C643A81D1EA8}"/>
              </a:ext>
            </a:extLst>
          </p:cNvPr>
          <p:cNvSpPr>
            <a:spLocks noGrp="1"/>
          </p:cNvSpPr>
          <p:nvPr>
            <p:ph idx="1"/>
          </p:nvPr>
        </p:nvSpPr>
        <p:spPr/>
        <p:txBody>
          <a:bodyPr/>
          <a:lstStyle/>
          <a:p>
            <a:r>
              <a:rPr lang="en-IN" dirty="0"/>
              <a:t>As discussed, the task of the asymptomatic analysis is to turn the shift towards calculating the running time scaling wrt input size.</a:t>
            </a:r>
          </a:p>
          <a:p>
            <a:r>
              <a:rPr lang="en-IN" dirty="0"/>
              <a:t>The analysis eliminates the constants/lower-order terms. Eg. it treats 15n + 40 as O (n).</a:t>
            </a:r>
          </a:p>
          <a:p>
            <a:r>
              <a:rPr lang="en-IN" dirty="0"/>
              <a:t>Helps to identify better algorithms regardless of implementation.</a:t>
            </a:r>
          </a:p>
          <a:p>
            <a:r>
              <a:rPr lang="en-IN" dirty="0"/>
              <a:t>The focus is on calculating the growth patterns – </a:t>
            </a:r>
          </a:p>
          <a:p>
            <a:endParaRPr lang="en-IN" dirty="0"/>
          </a:p>
          <a:p>
            <a:pPr lvl="1"/>
            <a:endParaRPr lang="en-IN" dirty="0"/>
          </a:p>
          <a:p>
            <a:pPr lvl="1"/>
            <a:endParaRPr lang="en-IN" dirty="0"/>
          </a:p>
          <a:p>
            <a:pPr marL="457200" lvl="1" indent="0">
              <a:buNone/>
            </a:pPr>
            <a:endParaRPr lang="en-IN" dirty="0"/>
          </a:p>
          <a:p>
            <a:pPr lvl="1"/>
            <a:endParaRPr lang="en-IN" dirty="0"/>
          </a:p>
        </p:txBody>
      </p:sp>
      <p:graphicFrame>
        <p:nvGraphicFramePr>
          <p:cNvPr id="4" name="Table 3">
            <a:extLst>
              <a:ext uri="{FF2B5EF4-FFF2-40B4-BE49-F238E27FC236}">
                <a16:creationId xmlns:a16="http://schemas.microsoft.com/office/drawing/2014/main" id="{B9D627E7-600E-CE70-E9F4-77380F9809C0}"/>
              </a:ext>
            </a:extLst>
          </p:cNvPr>
          <p:cNvGraphicFramePr>
            <a:graphicFrameLocks noGrp="1"/>
          </p:cNvGraphicFramePr>
          <p:nvPr>
            <p:extLst>
              <p:ext uri="{D42A27DB-BD31-4B8C-83A1-F6EECF244321}">
                <p14:modId xmlns:p14="http://schemas.microsoft.com/office/powerpoint/2010/main" val="116102696"/>
              </p:ext>
            </p:extLst>
          </p:nvPr>
        </p:nvGraphicFramePr>
        <p:xfrm>
          <a:off x="1512582" y="4523570"/>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94685927"/>
                    </a:ext>
                  </a:extLst>
                </a:gridCol>
                <a:gridCol w="4064000">
                  <a:extLst>
                    <a:ext uri="{9D8B030D-6E8A-4147-A177-3AD203B41FA5}">
                      <a16:colId xmlns:a16="http://schemas.microsoft.com/office/drawing/2014/main" val="285574560"/>
                    </a:ext>
                  </a:extLst>
                </a:gridCol>
              </a:tblGrid>
              <a:tr h="370840">
                <a:tc>
                  <a:txBody>
                    <a:bodyPr/>
                    <a:lstStyle/>
                    <a:p>
                      <a:r>
                        <a:rPr lang="en-IN" dirty="0"/>
                        <a:t>Complexity </a:t>
                      </a:r>
                    </a:p>
                  </a:txBody>
                  <a:tcPr/>
                </a:tc>
                <a:tc>
                  <a:txBody>
                    <a:bodyPr/>
                    <a:lstStyle/>
                    <a:p>
                      <a:r>
                        <a:rPr lang="en-IN" dirty="0"/>
                        <a:t>Input Size Changes from 10 to 100</a:t>
                      </a:r>
                    </a:p>
                  </a:txBody>
                  <a:tcPr/>
                </a:tc>
                <a:extLst>
                  <a:ext uri="{0D108BD9-81ED-4DB2-BD59-A6C34878D82A}">
                    <a16:rowId xmlns:a16="http://schemas.microsoft.com/office/drawing/2014/main" val="3510532922"/>
                  </a:ext>
                </a:extLst>
              </a:tr>
              <a:tr h="370840">
                <a:tc>
                  <a:txBody>
                    <a:bodyPr/>
                    <a:lstStyle/>
                    <a:p>
                      <a:r>
                        <a:rPr lang="en-IN" dirty="0"/>
                        <a:t>O(n)</a:t>
                      </a:r>
                    </a:p>
                  </a:txBody>
                  <a:tcPr/>
                </a:tc>
                <a:tc>
                  <a:txBody>
                    <a:bodyPr/>
                    <a:lstStyle/>
                    <a:p>
                      <a:r>
                        <a:rPr lang="en-IN" dirty="0"/>
                        <a:t>10x longer</a:t>
                      </a:r>
                    </a:p>
                  </a:txBody>
                  <a:tcPr/>
                </a:tc>
                <a:extLst>
                  <a:ext uri="{0D108BD9-81ED-4DB2-BD59-A6C34878D82A}">
                    <a16:rowId xmlns:a16="http://schemas.microsoft.com/office/drawing/2014/main" val="262873224"/>
                  </a:ext>
                </a:extLst>
              </a:tr>
              <a:tr h="370840">
                <a:tc>
                  <a:txBody>
                    <a:bodyPr/>
                    <a:lstStyle/>
                    <a:p>
                      <a:r>
                        <a:rPr lang="en-IN" dirty="0"/>
                        <a:t>O(n^2)</a:t>
                      </a:r>
                    </a:p>
                  </a:txBody>
                  <a:tcPr/>
                </a:tc>
                <a:tc>
                  <a:txBody>
                    <a:bodyPr/>
                    <a:lstStyle/>
                    <a:p>
                      <a:r>
                        <a:rPr lang="en-IN" dirty="0"/>
                        <a:t>100x longer</a:t>
                      </a:r>
                    </a:p>
                  </a:txBody>
                  <a:tcPr/>
                </a:tc>
                <a:extLst>
                  <a:ext uri="{0D108BD9-81ED-4DB2-BD59-A6C34878D82A}">
                    <a16:rowId xmlns:a16="http://schemas.microsoft.com/office/drawing/2014/main" val="3145885026"/>
                  </a:ext>
                </a:extLst>
              </a:tr>
              <a:tr h="370840">
                <a:tc>
                  <a:txBody>
                    <a:bodyPr/>
                    <a:lstStyle/>
                    <a:p>
                      <a:r>
                        <a:rPr lang="en-IN" dirty="0"/>
                        <a:t>O(2^n)</a:t>
                      </a:r>
                    </a:p>
                  </a:txBody>
                  <a:tcPr/>
                </a:tc>
                <a:tc>
                  <a:txBody>
                    <a:bodyPr/>
                    <a:lstStyle/>
                    <a:p>
                      <a:r>
                        <a:rPr lang="en-IN" dirty="0"/>
                        <a:t>(2^90)x longer</a:t>
                      </a:r>
                    </a:p>
                  </a:txBody>
                  <a:tcPr/>
                </a:tc>
                <a:extLst>
                  <a:ext uri="{0D108BD9-81ED-4DB2-BD59-A6C34878D82A}">
                    <a16:rowId xmlns:a16="http://schemas.microsoft.com/office/drawing/2014/main" val="3731840650"/>
                  </a:ext>
                </a:extLst>
              </a:tr>
            </a:tbl>
          </a:graphicData>
        </a:graphic>
      </p:graphicFrame>
    </p:spTree>
    <p:extLst>
      <p:ext uri="{BB962C8B-B14F-4D97-AF65-F5344CB8AC3E}">
        <p14:creationId xmlns:p14="http://schemas.microsoft.com/office/powerpoint/2010/main" val="243545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14C0-531F-D412-47A3-D62FA8FC9A97}"/>
              </a:ext>
            </a:extLst>
          </p:cNvPr>
          <p:cNvSpPr>
            <a:spLocks noGrp="1"/>
          </p:cNvSpPr>
          <p:nvPr>
            <p:ph type="title"/>
          </p:nvPr>
        </p:nvSpPr>
        <p:spPr/>
        <p:txBody>
          <a:bodyPr/>
          <a:lstStyle/>
          <a:p>
            <a:r>
              <a:rPr lang="en-IN" b="1" dirty="0"/>
              <a:t>Growth Functions</a:t>
            </a:r>
          </a:p>
        </p:txBody>
      </p:sp>
      <p:pic>
        <p:nvPicPr>
          <p:cNvPr id="4" name="Picture 3">
            <a:extLst>
              <a:ext uri="{FF2B5EF4-FFF2-40B4-BE49-F238E27FC236}">
                <a16:creationId xmlns:a16="http://schemas.microsoft.com/office/drawing/2014/main" id="{0F07CC9F-E2AF-40A6-2837-169A3C2AAEA8}"/>
              </a:ext>
            </a:extLst>
          </p:cNvPr>
          <p:cNvPicPr>
            <a:picLocks noChangeAspect="1"/>
          </p:cNvPicPr>
          <p:nvPr/>
        </p:nvPicPr>
        <p:blipFill>
          <a:blip r:embed="rId2"/>
          <a:stretch>
            <a:fillRect/>
          </a:stretch>
        </p:blipFill>
        <p:spPr>
          <a:xfrm>
            <a:off x="2340203" y="1408878"/>
            <a:ext cx="7511594" cy="5101649"/>
          </a:xfrm>
          <a:prstGeom prst="rect">
            <a:avLst/>
          </a:prstGeom>
        </p:spPr>
      </p:pic>
      <p:pic>
        <p:nvPicPr>
          <p:cNvPr id="6" name="Picture 5">
            <a:extLst>
              <a:ext uri="{FF2B5EF4-FFF2-40B4-BE49-F238E27FC236}">
                <a16:creationId xmlns:a16="http://schemas.microsoft.com/office/drawing/2014/main" id="{55A43BAD-BDD8-525A-83DF-DA86E3CE93D4}"/>
              </a:ext>
            </a:extLst>
          </p:cNvPr>
          <p:cNvPicPr>
            <a:picLocks noChangeAspect="1"/>
          </p:cNvPicPr>
          <p:nvPr/>
        </p:nvPicPr>
        <p:blipFill>
          <a:blip r:embed="rId3"/>
          <a:stretch>
            <a:fillRect/>
          </a:stretch>
        </p:blipFill>
        <p:spPr>
          <a:xfrm>
            <a:off x="10179449" y="4416552"/>
            <a:ext cx="978381" cy="2093975"/>
          </a:xfrm>
          <a:prstGeom prst="rect">
            <a:avLst/>
          </a:prstGeom>
        </p:spPr>
      </p:pic>
    </p:spTree>
    <p:extLst>
      <p:ext uri="{BB962C8B-B14F-4D97-AF65-F5344CB8AC3E}">
        <p14:creationId xmlns:p14="http://schemas.microsoft.com/office/powerpoint/2010/main" val="2646973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41B1-2A9F-C777-0CA0-1B2132C486EB}"/>
              </a:ext>
            </a:extLst>
          </p:cNvPr>
          <p:cNvSpPr>
            <a:spLocks noGrp="1"/>
          </p:cNvSpPr>
          <p:nvPr>
            <p:ph type="title"/>
          </p:nvPr>
        </p:nvSpPr>
        <p:spPr/>
        <p:txBody>
          <a:bodyPr/>
          <a:lstStyle/>
          <a:p>
            <a:r>
              <a:rPr lang="en-IN" b="1" dirty="0"/>
              <a:t>Big O Notation</a:t>
            </a:r>
          </a:p>
        </p:txBody>
      </p:sp>
      <p:sp>
        <p:nvSpPr>
          <p:cNvPr id="3" name="Content Placeholder 2">
            <a:extLst>
              <a:ext uri="{FF2B5EF4-FFF2-40B4-BE49-F238E27FC236}">
                <a16:creationId xmlns:a16="http://schemas.microsoft.com/office/drawing/2014/main" id="{DCA021C8-1006-691E-5CF3-0A86F191E09C}"/>
              </a:ext>
            </a:extLst>
          </p:cNvPr>
          <p:cNvSpPr>
            <a:spLocks noGrp="1"/>
          </p:cNvSpPr>
          <p:nvPr>
            <p:ph idx="1"/>
          </p:nvPr>
        </p:nvSpPr>
        <p:spPr/>
        <p:txBody>
          <a:bodyPr/>
          <a:lstStyle/>
          <a:p>
            <a:r>
              <a:rPr lang="en-IN" dirty="0"/>
              <a:t>Definition: </a:t>
            </a:r>
            <a:r>
              <a:rPr lang="pt-BR" dirty="0"/>
              <a:t>f(n) = O(g(n)) iff ∃ constants c &gt; 0, n₀ &gt; 0 such that f(n) ≤ c·g(n) ∀ n ≥ n₀.</a:t>
            </a:r>
          </a:p>
          <a:p>
            <a:r>
              <a:rPr lang="pt-BR" dirty="0"/>
              <a:t>The focus is to calculate the asymptomatic upper bound (that will be the worst case growth rate as n tends to infinity.</a:t>
            </a:r>
          </a:p>
          <a:p>
            <a:r>
              <a:rPr lang="pt-BR" dirty="0"/>
              <a:t>To simply – </a:t>
            </a:r>
          </a:p>
          <a:p>
            <a:pPr lvl="1"/>
            <a:r>
              <a:rPr lang="pt-BR" dirty="0"/>
              <a:t>We drop the constant terms. </a:t>
            </a:r>
            <a:r>
              <a:rPr lang="en-IN" b="0" i="0" dirty="0">
                <a:effectLst/>
                <a:latin typeface="berkeleyMono"/>
              </a:rPr>
              <a:t>5n² ≡ n²</a:t>
            </a:r>
            <a:endParaRPr lang="pt-BR" b="0" i="0" dirty="0">
              <a:effectLst/>
              <a:latin typeface="berkeleyMono"/>
            </a:endParaRPr>
          </a:p>
          <a:p>
            <a:pPr lvl="1"/>
            <a:r>
              <a:rPr lang="pt-BR" dirty="0"/>
              <a:t>We ignore all the lower order terms. </a:t>
            </a:r>
            <a:r>
              <a:rPr lang="pt-BR" b="0" i="0" dirty="0">
                <a:effectLst/>
                <a:latin typeface="berkeleyMono"/>
              </a:rPr>
              <a:t>3n² + 7n + 20 → O(n²)</a:t>
            </a:r>
            <a:r>
              <a:rPr lang="pt-BR" dirty="0">
                <a:latin typeface="berkeleyMono"/>
              </a:rPr>
              <a:t>.</a:t>
            </a:r>
            <a:endParaRPr lang="pt-BR" dirty="0"/>
          </a:p>
          <a:p>
            <a:r>
              <a:rPr lang="pt-BR" dirty="0"/>
              <a:t>Example – </a:t>
            </a:r>
          </a:p>
          <a:p>
            <a:pPr lvl="1"/>
            <a:endParaRPr lang="pt-BR" dirty="0"/>
          </a:p>
          <a:p>
            <a:pPr lvl="1"/>
            <a:endParaRPr lang="pt-BR" dirty="0"/>
          </a:p>
        </p:txBody>
      </p:sp>
      <p:sp>
        <p:nvSpPr>
          <p:cNvPr id="10" name="Rectangle 7">
            <a:extLst>
              <a:ext uri="{FF2B5EF4-FFF2-40B4-BE49-F238E27FC236}">
                <a16:creationId xmlns:a16="http://schemas.microsoft.com/office/drawing/2014/main" id="{3A7C4367-8F05-1995-07C6-753CF2CFF025}"/>
              </a:ext>
            </a:extLst>
          </p:cNvPr>
          <p:cNvSpPr>
            <a:spLocks noChangeArrowheads="1"/>
          </p:cNvSpPr>
          <p:nvPr/>
        </p:nvSpPr>
        <p:spPr bwMode="auto">
          <a:xfrm>
            <a:off x="1885986" y="5274749"/>
            <a:ext cx="346248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en-US" sz="1800" b="0" i="0" u="none" strike="noStrike" cap="none" normalizeH="0" baseline="0" dirty="0">
                <a:ln>
                  <a:noFill/>
                </a:ln>
                <a:solidFill>
                  <a:schemeClr val="tx1"/>
                </a:solidFill>
                <a:effectLst/>
                <a:latin typeface="Arial" panose="020B0604020202020204" pitchFamily="34" charset="0"/>
              </a:rPr>
              <a:t>f(n) = 4n log n + 10n → O(n log 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233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C768-74A1-C0F7-18F9-63CC9D74B307}"/>
              </a:ext>
            </a:extLst>
          </p:cNvPr>
          <p:cNvSpPr>
            <a:spLocks noGrp="1"/>
          </p:cNvSpPr>
          <p:nvPr>
            <p:ph type="title"/>
          </p:nvPr>
        </p:nvSpPr>
        <p:spPr/>
        <p:txBody>
          <a:bodyPr/>
          <a:lstStyle/>
          <a:p>
            <a:r>
              <a:rPr lang="en-IN" b="1" dirty="0"/>
              <a:t>Big O Notation (contd.)</a:t>
            </a:r>
            <a:endParaRPr lang="en-IN" dirty="0"/>
          </a:p>
        </p:txBody>
      </p:sp>
      <p:sp>
        <p:nvSpPr>
          <p:cNvPr id="3" name="Content Placeholder 2">
            <a:extLst>
              <a:ext uri="{FF2B5EF4-FFF2-40B4-BE49-F238E27FC236}">
                <a16:creationId xmlns:a16="http://schemas.microsoft.com/office/drawing/2014/main" id="{DF3A0062-8C29-C2D9-F6FB-621A3529006F}"/>
              </a:ext>
            </a:extLst>
          </p:cNvPr>
          <p:cNvSpPr>
            <a:spLocks noGrp="1"/>
          </p:cNvSpPr>
          <p:nvPr>
            <p:ph idx="1"/>
          </p:nvPr>
        </p:nvSpPr>
        <p:spPr/>
        <p:txBody>
          <a:bodyPr>
            <a:normAutofit lnSpcReduction="10000"/>
          </a:bodyPr>
          <a:lstStyle/>
          <a:p>
            <a:r>
              <a:rPr lang="en-IN" dirty="0"/>
              <a:t>Complexity Hierarchy –</a:t>
            </a:r>
          </a:p>
          <a:p>
            <a:endParaRPr lang="en-IN" dirty="0"/>
          </a:p>
          <a:p>
            <a:endParaRPr lang="en-IN" dirty="0"/>
          </a:p>
          <a:p>
            <a:endParaRPr lang="en-IN" dirty="0"/>
          </a:p>
          <a:p>
            <a:endParaRPr lang="en-IN" dirty="0"/>
          </a:p>
          <a:p>
            <a:endParaRPr lang="en-IN" dirty="0"/>
          </a:p>
          <a:p>
            <a:endParaRPr lang="en-IN" dirty="0"/>
          </a:p>
          <a:p>
            <a:r>
              <a:rPr lang="en-IN" dirty="0"/>
              <a:t>Practical problems – </a:t>
            </a:r>
          </a:p>
          <a:p>
            <a:pPr lvl="1"/>
            <a:r>
              <a:rPr lang="en-IN" dirty="0"/>
              <a:t>Time vs space complexity (</a:t>
            </a:r>
            <a:r>
              <a:rPr lang="en-IN" dirty="0" err="1"/>
              <a:t>eg.</a:t>
            </a:r>
            <a:r>
              <a:rPr lang="en-IN" dirty="0"/>
              <a:t> Hash tables use extra tables to speed up the process.). Constants matter for a very small n. ((10^6)n vs 0.01n^2)</a:t>
            </a:r>
          </a:p>
          <a:p>
            <a:pPr lvl="1"/>
            <a:r>
              <a:rPr lang="en-IN" dirty="0"/>
              <a:t>We are not quantifying hardware or optimization effects. </a:t>
            </a:r>
          </a:p>
        </p:txBody>
      </p:sp>
      <p:graphicFrame>
        <p:nvGraphicFramePr>
          <p:cNvPr id="4" name="Table 3">
            <a:extLst>
              <a:ext uri="{FF2B5EF4-FFF2-40B4-BE49-F238E27FC236}">
                <a16:creationId xmlns:a16="http://schemas.microsoft.com/office/drawing/2014/main" id="{B7E11AB9-27AB-E907-6F55-429267D79A3D}"/>
              </a:ext>
            </a:extLst>
          </p:cNvPr>
          <p:cNvGraphicFramePr>
            <a:graphicFrameLocks noGrp="1"/>
          </p:cNvGraphicFramePr>
          <p:nvPr>
            <p:extLst>
              <p:ext uri="{D42A27DB-BD31-4B8C-83A1-F6EECF244321}">
                <p14:modId xmlns:p14="http://schemas.microsoft.com/office/powerpoint/2010/main" val="373853126"/>
              </p:ext>
            </p:extLst>
          </p:nvPr>
        </p:nvGraphicFramePr>
        <p:xfrm>
          <a:off x="1711960" y="2549742"/>
          <a:ext cx="8127999" cy="2194560"/>
        </p:xfrm>
        <a:graphic>
          <a:graphicData uri="http://schemas.openxmlformats.org/drawingml/2006/table">
            <a:tbl>
              <a:tblPr bandRow="1">
                <a:tableStyleId>{5C22544A-7EE6-4342-B048-85BDC9FD1C3A}</a:tableStyleId>
              </a:tblPr>
              <a:tblGrid>
                <a:gridCol w="2709333">
                  <a:extLst>
                    <a:ext uri="{9D8B030D-6E8A-4147-A177-3AD203B41FA5}">
                      <a16:colId xmlns:a16="http://schemas.microsoft.com/office/drawing/2014/main" val="2888826704"/>
                    </a:ext>
                  </a:extLst>
                </a:gridCol>
                <a:gridCol w="2709333">
                  <a:extLst>
                    <a:ext uri="{9D8B030D-6E8A-4147-A177-3AD203B41FA5}">
                      <a16:colId xmlns:a16="http://schemas.microsoft.com/office/drawing/2014/main" val="220925050"/>
                    </a:ext>
                  </a:extLst>
                </a:gridCol>
                <a:gridCol w="2709333">
                  <a:extLst>
                    <a:ext uri="{9D8B030D-6E8A-4147-A177-3AD203B41FA5}">
                      <a16:colId xmlns:a16="http://schemas.microsoft.com/office/drawing/2014/main" val="653139628"/>
                    </a:ext>
                  </a:extLst>
                </a:gridCol>
              </a:tblGrid>
              <a:tr h="281701">
                <a:tc>
                  <a:txBody>
                    <a:bodyPr/>
                    <a:lstStyle/>
                    <a:p>
                      <a:r>
                        <a:rPr lang="en-IN" dirty="0"/>
                        <a:t>Optimal</a:t>
                      </a:r>
                    </a:p>
                  </a:txBody>
                  <a:tcPr/>
                </a:tc>
                <a:tc>
                  <a:txBody>
                    <a:bodyPr/>
                    <a:lstStyle/>
                    <a:p>
                      <a:r>
                        <a:rPr lang="en-IN" dirty="0"/>
                        <a:t>O(1)</a:t>
                      </a:r>
                    </a:p>
                  </a:txBody>
                  <a:tcPr/>
                </a:tc>
                <a:tc>
                  <a:txBody>
                    <a:bodyPr/>
                    <a:lstStyle/>
                    <a:p>
                      <a:r>
                        <a:rPr lang="en-IN" dirty="0"/>
                        <a:t>Constant</a:t>
                      </a:r>
                    </a:p>
                  </a:txBody>
                  <a:tcPr/>
                </a:tc>
                <a:extLst>
                  <a:ext uri="{0D108BD9-81ED-4DB2-BD59-A6C34878D82A}">
                    <a16:rowId xmlns:a16="http://schemas.microsoft.com/office/drawing/2014/main" val="628791445"/>
                  </a:ext>
                </a:extLst>
              </a:tr>
              <a:tr h="281701">
                <a:tc>
                  <a:txBody>
                    <a:bodyPr/>
                    <a:lstStyle/>
                    <a:p>
                      <a:r>
                        <a:rPr lang="en-IN" dirty="0"/>
                        <a:t>Efficient</a:t>
                      </a:r>
                    </a:p>
                  </a:txBody>
                  <a:tcPr/>
                </a:tc>
                <a:tc>
                  <a:txBody>
                    <a:bodyPr/>
                    <a:lstStyle/>
                    <a:p>
                      <a:r>
                        <a:rPr lang="en-IN" dirty="0"/>
                        <a:t>O(log n)</a:t>
                      </a:r>
                    </a:p>
                  </a:txBody>
                  <a:tcPr/>
                </a:tc>
                <a:tc>
                  <a:txBody>
                    <a:bodyPr/>
                    <a:lstStyle/>
                    <a:p>
                      <a:r>
                        <a:rPr lang="en-IN" dirty="0"/>
                        <a:t>Binary Search</a:t>
                      </a:r>
                    </a:p>
                  </a:txBody>
                  <a:tcPr/>
                </a:tc>
                <a:extLst>
                  <a:ext uri="{0D108BD9-81ED-4DB2-BD59-A6C34878D82A}">
                    <a16:rowId xmlns:a16="http://schemas.microsoft.com/office/drawing/2014/main" val="2235996575"/>
                  </a:ext>
                </a:extLst>
              </a:tr>
              <a:tr h="281701">
                <a:tc>
                  <a:txBody>
                    <a:bodyPr/>
                    <a:lstStyle/>
                    <a:p>
                      <a:r>
                        <a:rPr lang="en-IN" dirty="0"/>
                        <a:t>Linear</a:t>
                      </a:r>
                    </a:p>
                  </a:txBody>
                  <a:tcPr/>
                </a:tc>
                <a:tc>
                  <a:txBody>
                    <a:bodyPr/>
                    <a:lstStyle/>
                    <a:p>
                      <a:r>
                        <a:rPr lang="en-IN" dirty="0"/>
                        <a:t>O(n)</a:t>
                      </a:r>
                    </a:p>
                  </a:txBody>
                  <a:tcPr/>
                </a:tc>
                <a:tc>
                  <a:txBody>
                    <a:bodyPr/>
                    <a:lstStyle/>
                    <a:p>
                      <a:r>
                        <a:rPr lang="en-IN" dirty="0"/>
                        <a:t>Simple Iteration</a:t>
                      </a:r>
                    </a:p>
                  </a:txBody>
                  <a:tcPr/>
                </a:tc>
                <a:extLst>
                  <a:ext uri="{0D108BD9-81ED-4DB2-BD59-A6C34878D82A}">
                    <a16:rowId xmlns:a16="http://schemas.microsoft.com/office/drawing/2014/main" val="216827660"/>
                  </a:ext>
                </a:extLst>
              </a:tr>
              <a:tr h="281701">
                <a:tc>
                  <a:txBody>
                    <a:bodyPr/>
                    <a:lstStyle/>
                    <a:p>
                      <a:r>
                        <a:rPr lang="en-IN" dirty="0"/>
                        <a:t>Log-linear</a:t>
                      </a:r>
                    </a:p>
                  </a:txBody>
                  <a:tcPr/>
                </a:tc>
                <a:tc>
                  <a:txBody>
                    <a:bodyPr/>
                    <a:lstStyle/>
                    <a:p>
                      <a:r>
                        <a:rPr lang="en-IN" dirty="0"/>
                        <a:t>O(n log n)</a:t>
                      </a:r>
                    </a:p>
                  </a:txBody>
                  <a:tcPr/>
                </a:tc>
                <a:tc>
                  <a:txBody>
                    <a:bodyPr/>
                    <a:lstStyle/>
                    <a:p>
                      <a:r>
                        <a:rPr lang="en-IN" dirty="0"/>
                        <a:t>Merge Sort</a:t>
                      </a:r>
                    </a:p>
                  </a:txBody>
                  <a:tcPr/>
                </a:tc>
                <a:extLst>
                  <a:ext uri="{0D108BD9-81ED-4DB2-BD59-A6C34878D82A}">
                    <a16:rowId xmlns:a16="http://schemas.microsoft.com/office/drawing/2014/main" val="2521000723"/>
                  </a:ext>
                </a:extLst>
              </a:tr>
              <a:tr h="281701">
                <a:tc>
                  <a:txBody>
                    <a:bodyPr/>
                    <a:lstStyle/>
                    <a:p>
                      <a:r>
                        <a:rPr lang="en-IN" dirty="0"/>
                        <a:t>Quadratic</a:t>
                      </a:r>
                    </a:p>
                  </a:txBody>
                  <a:tcPr/>
                </a:tc>
                <a:tc>
                  <a:txBody>
                    <a:bodyPr/>
                    <a:lstStyle/>
                    <a:p>
                      <a:r>
                        <a:rPr lang="en-IN" dirty="0"/>
                        <a:t>O(n^2)</a:t>
                      </a:r>
                    </a:p>
                  </a:txBody>
                  <a:tcPr/>
                </a:tc>
                <a:tc>
                  <a:txBody>
                    <a:bodyPr/>
                    <a:lstStyle/>
                    <a:p>
                      <a:r>
                        <a:rPr lang="en-IN" dirty="0"/>
                        <a:t>Bubble Sort</a:t>
                      </a:r>
                    </a:p>
                  </a:txBody>
                  <a:tcPr/>
                </a:tc>
                <a:extLst>
                  <a:ext uri="{0D108BD9-81ED-4DB2-BD59-A6C34878D82A}">
                    <a16:rowId xmlns:a16="http://schemas.microsoft.com/office/drawing/2014/main" val="978612840"/>
                  </a:ext>
                </a:extLst>
              </a:tr>
              <a:tr h="281701">
                <a:tc>
                  <a:txBody>
                    <a:bodyPr/>
                    <a:lstStyle/>
                    <a:p>
                      <a:r>
                        <a:rPr lang="en-IN" dirty="0"/>
                        <a:t>Exponential </a:t>
                      </a:r>
                    </a:p>
                  </a:txBody>
                  <a:tcPr/>
                </a:tc>
                <a:tc>
                  <a:txBody>
                    <a:bodyPr/>
                    <a:lstStyle/>
                    <a:p>
                      <a:r>
                        <a:rPr lang="en-IN" dirty="0"/>
                        <a:t>O(2^n)</a:t>
                      </a:r>
                    </a:p>
                  </a:txBody>
                  <a:tcPr/>
                </a:tc>
                <a:tc>
                  <a:txBody>
                    <a:bodyPr/>
                    <a:lstStyle/>
                    <a:p>
                      <a:r>
                        <a:rPr lang="en-IN" dirty="0"/>
                        <a:t>Brute force TSP</a:t>
                      </a:r>
                    </a:p>
                  </a:txBody>
                  <a:tcPr/>
                </a:tc>
                <a:extLst>
                  <a:ext uri="{0D108BD9-81ED-4DB2-BD59-A6C34878D82A}">
                    <a16:rowId xmlns:a16="http://schemas.microsoft.com/office/drawing/2014/main" val="3910311544"/>
                  </a:ext>
                </a:extLst>
              </a:tr>
            </a:tbl>
          </a:graphicData>
        </a:graphic>
      </p:graphicFrame>
    </p:spTree>
    <p:extLst>
      <p:ext uri="{BB962C8B-B14F-4D97-AF65-F5344CB8AC3E}">
        <p14:creationId xmlns:p14="http://schemas.microsoft.com/office/powerpoint/2010/main" val="2950590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787</TotalTime>
  <Words>2747</Words>
  <Application>Microsoft Office PowerPoint</Application>
  <PresentationFormat>Widescreen</PresentationFormat>
  <Paragraphs>201</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berkeleyMono</vt:lpstr>
      <vt:lpstr>Century Gothic</vt:lpstr>
      <vt:lpstr>fkGroteskNeue</vt:lpstr>
      <vt:lpstr>KaTeX_Main</vt:lpstr>
      <vt:lpstr>KaTeX_Math</vt:lpstr>
      <vt:lpstr>KaTeX_Size1</vt:lpstr>
      <vt:lpstr>Wingdings 3</vt:lpstr>
      <vt:lpstr>Ion</vt:lpstr>
      <vt:lpstr>Introduction to Object Oriented Programming</vt:lpstr>
      <vt:lpstr>PowerPoint Presentation</vt:lpstr>
      <vt:lpstr>Lecture Overview</vt:lpstr>
      <vt:lpstr>Why Analyse Algorithms?</vt:lpstr>
      <vt:lpstr>Running Time vs Actual Time</vt:lpstr>
      <vt:lpstr>Asymptomatic Analysis</vt:lpstr>
      <vt:lpstr>Growth Functions</vt:lpstr>
      <vt:lpstr>Big O Notation</vt:lpstr>
      <vt:lpstr>Big O Notation (contd.)</vt:lpstr>
      <vt:lpstr>Some Other Asymptomatic Notations</vt:lpstr>
      <vt:lpstr>Comparing Orders of Magnitude</vt:lpstr>
      <vt:lpstr>Example Analysis 1: Simple Loop</vt:lpstr>
      <vt:lpstr>Example Analysis 2: Nested Loop</vt:lpstr>
      <vt:lpstr>Example Analysis 3: Log loop</vt:lpstr>
      <vt:lpstr>Example Analysis 4: Linearithmic</vt:lpstr>
      <vt:lpstr>Example Analysis 5: Constant Time  </vt:lpstr>
      <vt:lpstr>Recursive Time Complexity</vt:lpstr>
      <vt:lpstr>Overview of Searching Problem</vt:lpstr>
      <vt:lpstr>Linear Search</vt:lpstr>
      <vt:lpstr>Binary Search Implementation</vt:lpstr>
      <vt:lpstr>Binary Search Explanation</vt:lpstr>
      <vt:lpstr>Brief Overview of BST (Binary Search Tree)</vt:lpstr>
      <vt:lpstr>Real-World Applications of Searching</vt:lpstr>
      <vt:lpstr>Amortized Analysis</vt:lpstr>
      <vt:lpstr>Master Theorem</vt:lpstr>
      <vt:lpstr>Concepts of Master Theorem</vt:lpstr>
      <vt:lpstr>Example: </vt:lpstr>
      <vt:lpstr>Revision: Space Complexity</vt:lpstr>
      <vt:lpstr>Exercises</vt:lpstr>
      <vt:lpstr>Exercise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 Puneet</dc:creator>
  <cp:lastModifiedBy>Br. Puneet</cp:lastModifiedBy>
  <cp:revision>22</cp:revision>
  <dcterms:created xsi:type="dcterms:W3CDTF">2025-04-29T08:21:21Z</dcterms:created>
  <dcterms:modified xsi:type="dcterms:W3CDTF">2025-05-11T15:45:13Z</dcterms:modified>
</cp:coreProperties>
</file>