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9" r:id="rId2"/>
    <p:sldId id="260" r:id="rId3"/>
    <p:sldId id="261" r:id="rId4"/>
    <p:sldId id="262" r:id="rId5"/>
    <p:sldId id="263" r:id="rId6"/>
    <p:sldId id="264" r:id="rId7"/>
    <p:sldId id="265" r:id="rId8"/>
    <p:sldId id="257" r:id="rId9"/>
    <p:sldId id="258" r:id="rId10"/>
    <p:sldId id="279"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08" autoAdjust="0"/>
    <p:restoredTop sz="80998"/>
  </p:normalViewPr>
  <p:slideViewPr>
    <p:cSldViewPr snapToGrid="0">
      <p:cViewPr varScale="1">
        <p:scale>
          <a:sx n="85" d="100"/>
          <a:sy n="85" d="100"/>
        </p:scale>
        <p:origin x="83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155F1-31C4-8646-9857-93AED41291F6}" type="datetimeFigureOut">
              <a:rPr lang="en-US" smtClean="0"/>
              <a:t>12/19/21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48818E-297D-284E-805C-CD2C81AD1B9A}" type="slidenum">
              <a:rPr lang="en-US" smtClean="0"/>
              <a:t>‹#›</a:t>
            </a:fld>
            <a:endParaRPr lang="en-US"/>
          </a:p>
        </p:txBody>
      </p:sp>
    </p:spTree>
    <p:extLst>
      <p:ext uri="{BB962C8B-B14F-4D97-AF65-F5344CB8AC3E}">
        <p14:creationId xmlns:p14="http://schemas.microsoft.com/office/powerpoint/2010/main" val="2336780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Pretty much the same everywhere for days delayed except for a a small area in Montana near the Canadian border, and for shipping days we do also see uniformity aside from an area in Wisconsin, Mississippi and again in Montana</a:t>
            </a:r>
          </a:p>
        </p:txBody>
      </p:sp>
      <p:sp>
        <p:nvSpPr>
          <p:cNvPr id="4" name="Slide Number Placeholder 3"/>
          <p:cNvSpPr>
            <a:spLocks noGrp="1"/>
          </p:cNvSpPr>
          <p:nvPr>
            <p:ph type="sldNum" sz="quarter" idx="5"/>
          </p:nvPr>
        </p:nvSpPr>
        <p:spPr/>
        <p:txBody>
          <a:bodyPr/>
          <a:lstStyle/>
          <a:p>
            <a:fld id="{6648818E-297D-284E-805C-CD2C81AD1B9A}" type="slidenum">
              <a:rPr lang="en-US" smtClean="0"/>
              <a:t>11</a:t>
            </a:fld>
            <a:endParaRPr lang="en-US"/>
          </a:p>
        </p:txBody>
      </p:sp>
    </p:spTree>
    <p:extLst>
      <p:ext uri="{BB962C8B-B14F-4D97-AF65-F5344CB8AC3E}">
        <p14:creationId xmlns:p14="http://schemas.microsoft.com/office/powerpoint/2010/main" val="1948203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shows the relationship between cost and inflation rate, which doesn’t give us any visible correlation although it is interesting to note that for 2020, even though the inflation rate was near the average for all years, it showed a much higher cost than the all the others. Covid may have very well been the culprit here. Less people available to work or willing to work, so companies probably needed to give out incentives so they wont go out of business.</a:t>
            </a:r>
          </a:p>
        </p:txBody>
      </p:sp>
      <p:sp>
        <p:nvSpPr>
          <p:cNvPr id="4" name="Slide Number Placeholder 3"/>
          <p:cNvSpPr>
            <a:spLocks noGrp="1"/>
          </p:cNvSpPr>
          <p:nvPr>
            <p:ph type="sldNum" sz="quarter" idx="5"/>
          </p:nvPr>
        </p:nvSpPr>
        <p:spPr/>
        <p:txBody>
          <a:bodyPr/>
          <a:lstStyle/>
          <a:p>
            <a:fld id="{6648818E-297D-284E-805C-CD2C81AD1B9A}" type="slidenum">
              <a:rPr lang="en-US" smtClean="0"/>
              <a:t>12</a:t>
            </a:fld>
            <a:endParaRPr lang="en-US"/>
          </a:p>
        </p:txBody>
      </p:sp>
    </p:spTree>
    <p:extLst>
      <p:ext uri="{BB962C8B-B14F-4D97-AF65-F5344CB8AC3E}">
        <p14:creationId xmlns:p14="http://schemas.microsoft.com/office/powerpoint/2010/main" val="2017242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crude prices affect shipping days? Again no real trend here. As crude prices went up, the amount of days it took to ship either decreased or hovered around the same for other crude price rates. We see ship days increase when the crude prices decrease. </a:t>
            </a:r>
          </a:p>
        </p:txBody>
      </p:sp>
      <p:sp>
        <p:nvSpPr>
          <p:cNvPr id="4" name="Slide Number Placeholder 3"/>
          <p:cNvSpPr>
            <a:spLocks noGrp="1"/>
          </p:cNvSpPr>
          <p:nvPr>
            <p:ph type="sldNum" sz="quarter" idx="5"/>
          </p:nvPr>
        </p:nvSpPr>
        <p:spPr/>
        <p:txBody>
          <a:bodyPr/>
          <a:lstStyle/>
          <a:p>
            <a:fld id="{6648818E-297D-284E-805C-CD2C81AD1B9A}" type="slidenum">
              <a:rPr lang="en-US" smtClean="0"/>
              <a:t>13</a:t>
            </a:fld>
            <a:endParaRPr lang="en-US"/>
          </a:p>
        </p:txBody>
      </p:sp>
    </p:spTree>
    <p:extLst>
      <p:ext uri="{BB962C8B-B14F-4D97-AF65-F5344CB8AC3E}">
        <p14:creationId xmlns:p14="http://schemas.microsoft.com/office/powerpoint/2010/main" val="1922814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 the number of pallets relate to days it takes to ship and the crude prices? Well we see a cloud around 23-25 pallets and 0-1.5 days of shipping. Although the crude prices are high, they stay within 0-1.5 days for maximum amount of pallets. We see some cases of shipping days rising when crude prices drop, the number of pallets also drops for these cases so that was quite interesting. Let’s take a look at the trend of crude prices over the years</a:t>
            </a:r>
          </a:p>
        </p:txBody>
      </p:sp>
      <p:sp>
        <p:nvSpPr>
          <p:cNvPr id="4" name="Slide Number Placeholder 3"/>
          <p:cNvSpPr>
            <a:spLocks noGrp="1"/>
          </p:cNvSpPr>
          <p:nvPr>
            <p:ph type="sldNum" sz="quarter" idx="5"/>
          </p:nvPr>
        </p:nvSpPr>
        <p:spPr/>
        <p:txBody>
          <a:bodyPr/>
          <a:lstStyle/>
          <a:p>
            <a:fld id="{6648818E-297D-284E-805C-CD2C81AD1B9A}" type="slidenum">
              <a:rPr lang="en-US" smtClean="0"/>
              <a:t>14</a:t>
            </a:fld>
            <a:endParaRPr lang="en-US"/>
          </a:p>
        </p:txBody>
      </p:sp>
    </p:spTree>
    <p:extLst>
      <p:ext uri="{BB962C8B-B14F-4D97-AF65-F5344CB8AC3E}">
        <p14:creationId xmlns:p14="http://schemas.microsoft.com/office/powerpoint/2010/main" val="32708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a rise in crude prices for 2015, a dip in 2016, a small rise in 2017, 2018 started as the all the time high for the past 6 years, but fell below 2019’s top of the year start, the biggest change we see is in 2020, which makes sense because of covid-19. Now let’s see what the rend has been for shipping days throughout the years</a:t>
            </a:r>
          </a:p>
        </p:txBody>
      </p:sp>
      <p:sp>
        <p:nvSpPr>
          <p:cNvPr id="4" name="Slide Number Placeholder 3"/>
          <p:cNvSpPr>
            <a:spLocks noGrp="1"/>
          </p:cNvSpPr>
          <p:nvPr>
            <p:ph type="sldNum" sz="quarter" idx="5"/>
          </p:nvPr>
        </p:nvSpPr>
        <p:spPr/>
        <p:txBody>
          <a:bodyPr/>
          <a:lstStyle/>
          <a:p>
            <a:fld id="{6648818E-297D-284E-805C-CD2C81AD1B9A}" type="slidenum">
              <a:rPr lang="en-US" smtClean="0"/>
              <a:t>15</a:t>
            </a:fld>
            <a:endParaRPr lang="en-US"/>
          </a:p>
        </p:txBody>
      </p:sp>
    </p:spTree>
    <p:extLst>
      <p:ext uri="{BB962C8B-B14F-4D97-AF65-F5344CB8AC3E}">
        <p14:creationId xmlns:p14="http://schemas.microsoft.com/office/powerpoint/2010/main" val="2373888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kind of hover around the same amount of ship days throughout the years, staying between 0-1.5 days, with the exception of the end of 2020 taking a leap up to 2 days. We have limited data for 2021, but we can see it started of above 2 days and has since dipped into the average of the past 5 years. What trend does the cost follow throughout the years?</a:t>
            </a:r>
          </a:p>
        </p:txBody>
      </p:sp>
      <p:sp>
        <p:nvSpPr>
          <p:cNvPr id="4" name="Slide Number Placeholder 3"/>
          <p:cNvSpPr>
            <a:spLocks noGrp="1"/>
          </p:cNvSpPr>
          <p:nvPr>
            <p:ph type="sldNum" sz="quarter" idx="5"/>
          </p:nvPr>
        </p:nvSpPr>
        <p:spPr/>
        <p:txBody>
          <a:bodyPr/>
          <a:lstStyle/>
          <a:p>
            <a:fld id="{6648818E-297D-284E-805C-CD2C81AD1B9A}" type="slidenum">
              <a:rPr lang="en-US" smtClean="0"/>
              <a:t>16</a:t>
            </a:fld>
            <a:endParaRPr lang="en-US"/>
          </a:p>
        </p:txBody>
      </p:sp>
    </p:spTree>
    <p:extLst>
      <p:ext uri="{BB962C8B-B14F-4D97-AF65-F5344CB8AC3E}">
        <p14:creationId xmlns:p14="http://schemas.microsoft.com/office/powerpoint/2010/main" val="1970678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not too much happening here except for 2020 which we already expect. Let’s take a close look at 2020 and see what all these metrics look like stacked on one another</a:t>
            </a:r>
          </a:p>
        </p:txBody>
      </p:sp>
      <p:sp>
        <p:nvSpPr>
          <p:cNvPr id="4" name="Slide Number Placeholder 3"/>
          <p:cNvSpPr>
            <a:spLocks noGrp="1"/>
          </p:cNvSpPr>
          <p:nvPr>
            <p:ph type="sldNum" sz="quarter" idx="5"/>
          </p:nvPr>
        </p:nvSpPr>
        <p:spPr/>
        <p:txBody>
          <a:bodyPr/>
          <a:lstStyle/>
          <a:p>
            <a:fld id="{6648818E-297D-284E-805C-CD2C81AD1B9A}" type="slidenum">
              <a:rPr lang="en-US" smtClean="0"/>
              <a:t>17</a:t>
            </a:fld>
            <a:endParaRPr lang="en-US"/>
          </a:p>
        </p:txBody>
      </p:sp>
    </p:spTree>
    <p:extLst>
      <p:ext uri="{BB962C8B-B14F-4D97-AF65-F5344CB8AC3E}">
        <p14:creationId xmlns:p14="http://schemas.microsoft.com/office/powerpoint/2010/main" val="1903374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Shipping days, inflation rate, and pallets, stayed pretty constant throughout the year, but we saw an inverse relationship between crude prices and maximum amount of shipping days, which leads us to believe crude prices definitely affect how long orders take to ship. Now </a:t>
            </a:r>
            <a:r>
              <a:rPr lang="en-US" dirty="0" err="1"/>
              <a:t>Jogesh</a:t>
            </a:r>
            <a:r>
              <a:rPr lang="en-US" dirty="0"/>
              <a:t> will take it away with our time series analysis</a:t>
            </a:r>
          </a:p>
        </p:txBody>
      </p:sp>
      <p:sp>
        <p:nvSpPr>
          <p:cNvPr id="4" name="Slide Number Placeholder 3"/>
          <p:cNvSpPr>
            <a:spLocks noGrp="1"/>
          </p:cNvSpPr>
          <p:nvPr>
            <p:ph type="sldNum" sz="quarter" idx="5"/>
          </p:nvPr>
        </p:nvSpPr>
        <p:spPr/>
        <p:txBody>
          <a:bodyPr/>
          <a:lstStyle/>
          <a:p>
            <a:fld id="{6648818E-297D-284E-805C-CD2C81AD1B9A}" type="slidenum">
              <a:rPr lang="en-US" smtClean="0"/>
              <a:t>18</a:t>
            </a:fld>
            <a:endParaRPr lang="en-US"/>
          </a:p>
        </p:txBody>
      </p:sp>
    </p:spTree>
    <p:extLst>
      <p:ext uri="{BB962C8B-B14F-4D97-AF65-F5344CB8AC3E}">
        <p14:creationId xmlns:p14="http://schemas.microsoft.com/office/powerpoint/2010/main" val="1618555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AE617F-1EBF-4352-BCC5-EC390BBCE79A}" type="datetimeFigureOut">
              <a:rPr lang="en-US" smtClean="0"/>
              <a:t>12/19/21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335DDC-7553-494B-B8AB-1994CA0B36BF}" type="slidenum">
              <a:rPr lang="en-US" smtClean="0"/>
              <a:t>‹#›</a:t>
            </a:fld>
            <a:endParaRPr lang="en-US"/>
          </a:p>
        </p:txBody>
      </p:sp>
    </p:spTree>
    <p:extLst>
      <p:ext uri="{BB962C8B-B14F-4D97-AF65-F5344CB8AC3E}">
        <p14:creationId xmlns:p14="http://schemas.microsoft.com/office/powerpoint/2010/main" val="2069869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AE617F-1EBF-4352-BCC5-EC390BBCE79A}" type="datetimeFigureOut">
              <a:rPr lang="en-US" smtClean="0"/>
              <a:t>12/19/21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335DDC-7553-494B-B8AB-1994CA0B36BF}" type="slidenum">
              <a:rPr lang="en-US" smtClean="0"/>
              <a:t>‹#›</a:t>
            </a:fld>
            <a:endParaRPr lang="en-US"/>
          </a:p>
        </p:txBody>
      </p:sp>
    </p:spTree>
    <p:extLst>
      <p:ext uri="{BB962C8B-B14F-4D97-AF65-F5344CB8AC3E}">
        <p14:creationId xmlns:p14="http://schemas.microsoft.com/office/powerpoint/2010/main" val="530122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EAE617F-1EBF-4352-BCC5-EC390BBCE79A}" type="datetimeFigureOut">
              <a:rPr lang="en-US" smtClean="0"/>
              <a:t>12/19/21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335DDC-7553-494B-B8AB-1994CA0B36BF}" type="slidenum">
              <a:rPr lang="en-US" smtClean="0"/>
              <a:t>‹#›</a:t>
            </a:fld>
            <a:endParaRPr lang="en-US"/>
          </a:p>
        </p:txBody>
      </p:sp>
    </p:spTree>
    <p:extLst>
      <p:ext uri="{BB962C8B-B14F-4D97-AF65-F5344CB8AC3E}">
        <p14:creationId xmlns:p14="http://schemas.microsoft.com/office/powerpoint/2010/main" val="2364436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EAE617F-1EBF-4352-BCC5-EC390BBCE79A}" type="datetimeFigureOut">
              <a:rPr lang="en-US" smtClean="0"/>
              <a:t>12/19/21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335DDC-7553-494B-B8AB-1994CA0B36B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174206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AE617F-1EBF-4352-BCC5-EC390BBCE79A}" type="datetimeFigureOut">
              <a:rPr lang="en-US" smtClean="0"/>
              <a:t>12/19/21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335DDC-7553-494B-B8AB-1994CA0B36BF}" type="slidenum">
              <a:rPr lang="en-US" smtClean="0"/>
              <a:t>‹#›</a:t>
            </a:fld>
            <a:endParaRPr lang="en-US"/>
          </a:p>
        </p:txBody>
      </p:sp>
    </p:spTree>
    <p:extLst>
      <p:ext uri="{BB962C8B-B14F-4D97-AF65-F5344CB8AC3E}">
        <p14:creationId xmlns:p14="http://schemas.microsoft.com/office/powerpoint/2010/main" val="17744165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EAE617F-1EBF-4352-BCC5-EC390BBCE79A}" type="datetimeFigureOut">
              <a:rPr lang="en-US" smtClean="0"/>
              <a:t>12/19/21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335DDC-7553-494B-B8AB-1994CA0B36BF}" type="slidenum">
              <a:rPr lang="en-US" smtClean="0"/>
              <a:t>‹#›</a:t>
            </a:fld>
            <a:endParaRPr lang="en-US"/>
          </a:p>
        </p:txBody>
      </p:sp>
    </p:spTree>
    <p:extLst>
      <p:ext uri="{BB962C8B-B14F-4D97-AF65-F5344CB8AC3E}">
        <p14:creationId xmlns:p14="http://schemas.microsoft.com/office/powerpoint/2010/main" val="20357819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EAE617F-1EBF-4352-BCC5-EC390BBCE79A}" type="datetimeFigureOut">
              <a:rPr lang="en-US" smtClean="0"/>
              <a:t>12/19/21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335DDC-7553-494B-B8AB-1994CA0B36BF}" type="slidenum">
              <a:rPr lang="en-US" smtClean="0"/>
              <a:t>‹#›</a:t>
            </a:fld>
            <a:endParaRPr lang="en-US"/>
          </a:p>
        </p:txBody>
      </p:sp>
    </p:spTree>
    <p:extLst>
      <p:ext uri="{BB962C8B-B14F-4D97-AF65-F5344CB8AC3E}">
        <p14:creationId xmlns:p14="http://schemas.microsoft.com/office/powerpoint/2010/main" val="2991026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AE617F-1EBF-4352-BCC5-EC390BBCE79A}" type="datetimeFigureOut">
              <a:rPr lang="en-US" smtClean="0"/>
              <a:t>12/19/21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335DDC-7553-494B-B8AB-1994CA0B36BF}" type="slidenum">
              <a:rPr lang="en-US" smtClean="0"/>
              <a:t>‹#›</a:t>
            </a:fld>
            <a:endParaRPr lang="en-US"/>
          </a:p>
        </p:txBody>
      </p:sp>
    </p:spTree>
    <p:extLst>
      <p:ext uri="{BB962C8B-B14F-4D97-AF65-F5344CB8AC3E}">
        <p14:creationId xmlns:p14="http://schemas.microsoft.com/office/powerpoint/2010/main" val="3265290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AE617F-1EBF-4352-BCC5-EC390BBCE79A}" type="datetimeFigureOut">
              <a:rPr lang="en-US" smtClean="0"/>
              <a:t>12/19/21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335DDC-7553-494B-B8AB-1994CA0B36BF}" type="slidenum">
              <a:rPr lang="en-US" smtClean="0"/>
              <a:t>‹#›</a:t>
            </a:fld>
            <a:endParaRPr lang="en-US"/>
          </a:p>
        </p:txBody>
      </p:sp>
    </p:spTree>
    <p:extLst>
      <p:ext uri="{BB962C8B-B14F-4D97-AF65-F5344CB8AC3E}">
        <p14:creationId xmlns:p14="http://schemas.microsoft.com/office/powerpoint/2010/main" val="3888033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EAE617F-1EBF-4352-BCC5-EC390BBCE79A}" type="datetimeFigureOut">
              <a:rPr lang="en-US" smtClean="0"/>
              <a:t>12/19/21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335DDC-7553-494B-B8AB-1994CA0B36BF}" type="slidenum">
              <a:rPr lang="en-US" smtClean="0"/>
              <a:t>‹#›</a:t>
            </a:fld>
            <a:endParaRPr lang="en-US"/>
          </a:p>
        </p:txBody>
      </p:sp>
    </p:spTree>
    <p:extLst>
      <p:ext uri="{BB962C8B-B14F-4D97-AF65-F5344CB8AC3E}">
        <p14:creationId xmlns:p14="http://schemas.microsoft.com/office/powerpoint/2010/main" val="3093468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AE617F-1EBF-4352-BCC5-EC390BBCE79A}" type="datetimeFigureOut">
              <a:rPr lang="en-US" smtClean="0"/>
              <a:t>12/19/21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335DDC-7553-494B-B8AB-1994CA0B36BF}" type="slidenum">
              <a:rPr lang="en-US" smtClean="0"/>
              <a:t>‹#›</a:t>
            </a:fld>
            <a:endParaRPr lang="en-US"/>
          </a:p>
        </p:txBody>
      </p:sp>
    </p:spTree>
    <p:extLst>
      <p:ext uri="{BB962C8B-B14F-4D97-AF65-F5344CB8AC3E}">
        <p14:creationId xmlns:p14="http://schemas.microsoft.com/office/powerpoint/2010/main" val="516978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AE617F-1EBF-4352-BCC5-EC390BBCE79A}" type="datetimeFigureOut">
              <a:rPr lang="en-US" smtClean="0"/>
              <a:t>12/19/21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335DDC-7553-494B-B8AB-1994CA0B36BF}" type="slidenum">
              <a:rPr lang="en-US" smtClean="0"/>
              <a:t>‹#›</a:t>
            </a:fld>
            <a:endParaRPr lang="en-US"/>
          </a:p>
        </p:txBody>
      </p:sp>
    </p:spTree>
    <p:extLst>
      <p:ext uri="{BB962C8B-B14F-4D97-AF65-F5344CB8AC3E}">
        <p14:creationId xmlns:p14="http://schemas.microsoft.com/office/powerpoint/2010/main" val="369870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AE617F-1EBF-4352-BCC5-EC390BBCE79A}" type="datetimeFigureOut">
              <a:rPr lang="en-US" smtClean="0"/>
              <a:t>12/19/21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335DDC-7553-494B-B8AB-1994CA0B36BF}" type="slidenum">
              <a:rPr lang="en-US" smtClean="0"/>
              <a:t>‹#›</a:t>
            </a:fld>
            <a:endParaRPr lang="en-US"/>
          </a:p>
        </p:txBody>
      </p:sp>
    </p:spTree>
    <p:extLst>
      <p:ext uri="{BB962C8B-B14F-4D97-AF65-F5344CB8AC3E}">
        <p14:creationId xmlns:p14="http://schemas.microsoft.com/office/powerpoint/2010/main" val="390765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EAE617F-1EBF-4352-BCC5-EC390BBCE79A}" type="datetimeFigureOut">
              <a:rPr lang="en-US" smtClean="0"/>
              <a:t>12/19/21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D335DDC-7553-494B-B8AB-1994CA0B36BF}" type="slidenum">
              <a:rPr lang="en-US" smtClean="0"/>
              <a:t>‹#›</a:t>
            </a:fld>
            <a:endParaRPr lang="en-US"/>
          </a:p>
        </p:txBody>
      </p:sp>
    </p:spTree>
    <p:extLst>
      <p:ext uri="{BB962C8B-B14F-4D97-AF65-F5344CB8AC3E}">
        <p14:creationId xmlns:p14="http://schemas.microsoft.com/office/powerpoint/2010/main" val="3439131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EAE617F-1EBF-4352-BCC5-EC390BBCE79A}" type="datetimeFigureOut">
              <a:rPr lang="en-US" smtClean="0"/>
              <a:t>12/19/21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D335DDC-7553-494B-B8AB-1994CA0B36BF}" type="slidenum">
              <a:rPr lang="en-US" smtClean="0"/>
              <a:t>‹#›</a:t>
            </a:fld>
            <a:endParaRPr lang="en-US"/>
          </a:p>
        </p:txBody>
      </p:sp>
    </p:spTree>
    <p:extLst>
      <p:ext uri="{BB962C8B-B14F-4D97-AF65-F5344CB8AC3E}">
        <p14:creationId xmlns:p14="http://schemas.microsoft.com/office/powerpoint/2010/main" val="661752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EAE617F-1EBF-4352-BCC5-EC390BBCE79A}" type="datetimeFigureOut">
              <a:rPr lang="en-US" smtClean="0"/>
              <a:t>12/19/21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D335DDC-7553-494B-B8AB-1994CA0B36BF}" type="slidenum">
              <a:rPr lang="en-US" smtClean="0"/>
              <a:t>‹#›</a:t>
            </a:fld>
            <a:endParaRPr lang="en-US"/>
          </a:p>
        </p:txBody>
      </p:sp>
    </p:spTree>
    <p:extLst>
      <p:ext uri="{BB962C8B-B14F-4D97-AF65-F5344CB8AC3E}">
        <p14:creationId xmlns:p14="http://schemas.microsoft.com/office/powerpoint/2010/main" val="3966887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AE617F-1EBF-4352-BCC5-EC390BBCE79A}" type="datetimeFigureOut">
              <a:rPr lang="en-US" smtClean="0"/>
              <a:t>12/19/21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335DDC-7553-494B-B8AB-1994CA0B36BF}" type="slidenum">
              <a:rPr lang="en-US" smtClean="0"/>
              <a:t>‹#›</a:t>
            </a:fld>
            <a:endParaRPr lang="en-US"/>
          </a:p>
        </p:txBody>
      </p:sp>
    </p:spTree>
    <p:extLst>
      <p:ext uri="{BB962C8B-B14F-4D97-AF65-F5344CB8AC3E}">
        <p14:creationId xmlns:p14="http://schemas.microsoft.com/office/powerpoint/2010/main" val="1960959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EAE617F-1EBF-4352-BCC5-EC390BBCE79A}" type="datetimeFigureOut">
              <a:rPr lang="en-US" smtClean="0"/>
              <a:t>12/19/21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D335DDC-7553-494B-B8AB-1994CA0B36BF}" type="slidenum">
              <a:rPr lang="en-US" smtClean="0"/>
              <a:t>‹#›</a:t>
            </a:fld>
            <a:endParaRPr lang="en-US"/>
          </a:p>
        </p:txBody>
      </p:sp>
    </p:spTree>
    <p:extLst>
      <p:ext uri="{BB962C8B-B14F-4D97-AF65-F5344CB8AC3E}">
        <p14:creationId xmlns:p14="http://schemas.microsoft.com/office/powerpoint/2010/main" val="110548216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usinflationcalculator.com/inflation/current-inflation-rates/" TargetMode="External"/><Relationship Id="rId2" Type="http://schemas.openxmlformats.org/officeDocument/2006/relationships/hyperlink" Target="https://www.eia.gov/dnav/pet/hist/LeafHandler.ashx?n=PET&amp;s=RWTC&amp;f=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D0A336-8174-FC48-B279-6BE43B6A3C46}"/>
              </a:ext>
            </a:extLst>
          </p:cNvPr>
          <p:cNvSpPr txBox="1"/>
          <p:nvPr/>
        </p:nvSpPr>
        <p:spPr>
          <a:xfrm>
            <a:off x="1818860" y="1490869"/>
            <a:ext cx="6331226" cy="1569660"/>
          </a:xfrm>
          <a:prstGeom prst="rect">
            <a:avLst/>
          </a:prstGeom>
          <a:noFill/>
        </p:spPr>
        <p:txBody>
          <a:bodyPr wrap="square" rtlCol="0">
            <a:spAutoFit/>
          </a:bodyPr>
          <a:lstStyle/>
          <a:p>
            <a:r>
              <a:rPr lang="en-US" sz="4800"/>
              <a:t>Shipping Delays</a:t>
            </a:r>
          </a:p>
          <a:p>
            <a:r>
              <a:rPr lang="en-US" sz="4800"/>
              <a:t>IST 718</a:t>
            </a:r>
            <a:endParaRPr lang="en-US" sz="4800" dirty="0"/>
          </a:p>
        </p:txBody>
      </p:sp>
      <p:sp>
        <p:nvSpPr>
          <p:cNvPr id="5" name="TextBox 4">
            <a:extLst>
              <a:ext uri="{FF2B5EF4-FFF2-40B4-BE49-F238E27FC236}">
                <a16:creationId xmlns:a16="http://schemas.microsoft.com/office/drawing/2014/main" id="{F4F21FDE-37FD-D545-A0C1-1D4E490AB2D4}"/>
              </a:ext>
            </a:extLst>
          </p:cNvPr>
          <p:cNvSpPr txBox="1"/>
          <p:nvPr/>
        </p:nvSpPr>
        <p:spPr>
          <a:xfrm>
            <a:off x="6778487" y="4492486"/>
            <a:ext cx="4055165" cy="1200329"/>
          </a:xfrm>
          <a:prstGeom prst="rect">
            <a:avLst/>
          </a:prstGeom>
          <a:noFill/>
        </p:spPr>
        <p:txBody>
          <a:bodyPr wrap="square" rtlCol="0">
            <a:spAutoFit/>
          </a:bodyPr>
          <a:lstStyle/>
          <a:p>
            <a:r>
              <a:rPr lang="en-US"/>
              <a:t>Jogesh K Pugazhendhi</a:t>
            </a:r>
          </a:p>
          <a:p>
            <a:r>
              <a:rPr lang="en-US"/>
              <a:t>Myles Wentworth</a:t>
            </a:r>
          </a:p>
          <a:p>
            <a:r>
              <a:rPr lang="en-US"/>
              <a:t>Brandon Reyes</a:t>
            </a:r>
          </a:p>
          <a:p>
            <a:r>
              <a:rPr lang="en-US"/>
              <a:t>Leonidas Garcia</a:t>
            </a:r>
            <a:endParaRPr lang="en-US" dirty="0"/>
          </a:p>
        </p:txBody>
      </p:sp>
    </p:spTree>
    <p:extLst>
      <p:ext uri="{BB962C8B-B14F-4D97-AF65-F5344CB8AC3E}">
        <p14:creationId xmlns:p14="http://schemas.microsoft.com/office/powerpoint/2010/main" val="143690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A603-3FF0-0E45-946F-CA9C858704C7}"/>
              </a:ext>
            </a:extLst>
          </p:cNvPr>
          <p:cNvSpPr>
            <a:spLocks noGrp="1"/>
          </p:cNvSpPr>
          <p:nvPr>
            <p:ph type="title"/>
          </p:nvPr>
        </p:nvSpPr>
        <p:spPr>
          <a:xfrm>
            <a:off x="608533" y="0"/>
            <a:ext cx="9404723" cy="1188192"/>
          </a:xfrm>
        </p:spPr>
        <p:txBody>
          <a:bodyPr/>
          <a:lstStyle/>
          <a:p>
            <a:r>
              <a:rPr lang="en-US" dirty="0"/>
              <a:t>Attempt at Logistic Regression for predicting delays</a:t>
            </a:r>
          </a:p>
        </p:txBody>
      </p:sp>
      <p:pic>
        <p:nvPicPr>
          <p:cNvPr id="4" name="Picture 3" descr="Table, Excel&#10;&#10;Description automatically generated">
            <a:extLst>
              <a:ext uri="{FF2B5EF4-FFF2-40B4-BE49-F238E27FC236}">
                <a16:creationId xmlns:a16="http://schemas.microsoft.com/office/drawing/2014/main" id="{48EBA06F-7F8F-9847-AB7C-249FD013EB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768" y="1682497"/>
            <a:ext cx="7404971" cy="4059936"/>
          </a:xfrm>
          <a:prstGeom prst="rect">
            <a:avLst/>
          </a:prstGeom>
        </p:spPr>
      </p:pic>
      <p:pic>
        <p:nvPicPr>
          <p:cNvPr id="6" name="Picture 5" descr="Text, table&#10;&#10;Description automatically generated">
            <a:extLst>
              <a:ext uri="{FF2B5EF4-FFF2-40B4-BE49-F238E27FC236}">
                <a16:creationId xmlns:a16="http://schemas.microsoft.com/office/drawing/2014/main" id="{83F6D5CD-E931-9541-8479-86D5509611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0248" y="2148841"/>
            <a:ext cx="3479800" cy="876300"/>
          </a:xfrm>
          <a:prstGeom prst="rect">
            <a:avLst/>
          </a:prstGeom>
        </p:spPr>
      </p:pic>
      <p:pic>
        <p:nvPicPr>
          <p:cNvPr id="8" name="Picture 7" descr="Table&#10;&#10;Description automatically generated">
            <a:extLst>
              <a:ext uri="{FF2B5EF4-FFF2-40B4-BE49-F238E27FC236}">
                <a16:creationId xmlns:a16="http://schemas.microsoft.com/office/drawing/2014/main" id="{8695E5C8-8B7B-5F44-8CA3-975DE090D8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7576" y="3583454"/>
            <a:ext cx="3492500" cy="1117600"/>
          </a:xfrm>
          <a:prstGeom prst="rect">
            <a:avLst/>
          </a:prstGeom>
        </p:spPr>
      </p:pic>
      <p:sp>
        <p:nvSpPr>
          <p:cNvPr id="9" name="TextBox 8">
            <a:extLst>
              <a:ext uri="{FF2B5EF4-FFF2-40B4-BE49-F238E27FC236}">
                <a16:creationId xmlns:a16="http://schemas.microsoft.com/office/drawing/2014/main" id="{CC4A4798-DD26-D540-84E8-A1A39FC61347}"/>
              </a:ext>
            </a:extLst>
          </p:cNvPr>
          <p:cNvSpPr txBox="1"/>
          <p:nvPr/>
        </p:nvSpPr>
        <p:spPr>
          <a:xfrm>
            <a:off x="7882128" y="5259367"/>
            <a:ext cx="3647948" cy="923330"/>
          </a:xfrm>
          <a:prstGeom prst="rect">
            <a:avLst/>
          </a:prstGeom>
          <a:noFill/>
        </p:spPr>
        <p:txBody>
          <a:bodyPr wrap="square" rtlCol="0">
            <a:spAutoFit/>
          </a:bodyPr>
          <a:lstStyle/>
          <a:p>
            <a:r>
              <a:rPr lang="en-US" dirty="0"/>
              <a:t>P(delayed=1)=(e(</a:t>
            </a:r>
            <a:r>
              <a:rPr lang="en-US" baseline="30000" dirty="0"/>
              <a:t>28.94870145+100*52687.0902+10*7285.602768)</a:t>
            </a:r>
            <a:r>
              <a:rPr lang="en-US" dirty="0"/>
              <a:t>)/(1+e</a:t>
            </a:r>
            <a:r>
              <a:rPr lang="en-US" baseline="30000" dirty="0"/>
              <a:t>28.94870145+100*52687.0902+10*7285.602768)</a:t>
            </a:r>
            <a:r>
              <a:rPr lang="en-US" dirty="0"/>
              <a:t>)</a:t>
            </a:r>
          </a:p>
        </p:txBody>
      </p:sp>
    </p:spTree>
    <p:extLst>
      <p:ext uri="{BB962C8B-B14F-4D97-AF65-F5344CB8AC3E}">
        <p14:creationId xmlns:p14="http://schemas.microsoft.com/office/powerpoint/2010/main" val="659465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95AB4-FD53-5440-B1F9-9DE1C6E89017}"/>
              </a:ext>
            </a:extLst>
          </p:cNvPr>
          <p:cNvSpPr>
            <a:spLocks noGrp="1"/>
          </p:cNvSpPr>
          <p:nvPr>
            <p:ph type="title"/>
          </p:nvPr>
        </p:nvSpPr>
        <p:spPr>
          <a:xfrm>
            <a:off x="838200" y="482857"/>
            <a:ext cx="10515600" cy="681037"/>
          </a:xfrm>
        </p:spPr>
        <p:txBody>
          <a:bodyPr>
            <a:normAutofit fontScale="90000"/>
          </a:bodyPr>
          <a:lstStyle/>
          <a:p>
            <a:r>
              <a:rPr lang="en-US" dirty="0"/>
              <a:t>Trends and observations</a:t>
            </a:r>
          </a:p>
        </p:txBody>
      </p:sp>
      <p:pic>
        <p:nvPicPr>
          <p:cNvPr id="5" name="Content Placeholder 4" descr="A picture containing text&#10;&#10;Description automatically generated">
            <a:extLst>
              <a:ext uri="{FF2B5EF4-FFF2-40B4-BE49-F238E27FC236}">
                <a16:creationId xmlns:a16="http://schemas.microsoft.com/office/drawing/2014/main" id="{4DB105F7-4A17-E940-BF77-F3C28EE7549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2634" y="1582374"/>
            <a:ext cx="5826070" cy="3449404"/>
          </a:xfrm>
        </p:spPr>
      </p:pic>
      <p:sp>
        <p:nvSpPr>
          <p:cNvPr id="6" name="TextBox 5">
            <a:extLst>
              <a:ext uri="{FF2B5EF4-FFF2-40B4-BE49-F238E27FC236}">
                <a16:creationId xmlns:a16="http://schemas.microsoft.com/office/drawing/2014/main" id="{DB6A2C05-F26E-9342-9EAC-B66045A34B35}"/>
              </a:ext>
            </a:extLst>
          </p:cNvPr>
          <p:cNvSpPr txBox="1"/>
          <p:nvPr/>
        </p:nvSpPr>
        <p:spPr>
          <a:xfrm>
            <a:off x="1342429" y="5665292"/>
            <a:ext cx="3052929" cy="461665"/>
          </a:xfrm>
          <a:prstGeom prst="rect">
            <a:avLst/>
          </a:prstGeom>
          <a:noFill/>
        </p:spPr>
        <p:txBody>
          <a:bodyPr wrap="square" rtlCol="0">
            <a:spAutoFit/>
          </a:bodyPr>
          <a:lstStyle/>
          <a:p>
            <a:r>
              <a:rPr lang="en-US" sz="2400" dirty="0"/>
              <a:t>Delay Days by Zip Code</a:t>
            </a:r>
          </a:p>
        </p:txBody>
      </p:sp>
      <p:sp>
        <p:nvSpPr>
          <p:cNvPr id="8" name="TextBox 7">
            <a:extLst>
              <a:ext uri="{FF2B5EF4-FFF2-40B4-BE49-F238E27FC236}">
                <a16:creationId xmlns:a16="http://schemas.microsoft.com/office/drawing/2014/main" id="{BD95961D-3E36-144C-B046-6523A6D9597D}"/>
              </a:ext>
            </a:extLst>
          </p:cNvPr>
          <p:cNvSpPr txBox="1"/>
          <p:nvPr/>
        </p:nvSpPr>
        <p:spPr>
          <a:xfrm>
            <a:off x="5718396" y="5711458"/>
            <a:ext cx="377604" cy="369332"/>
          </a:xfrm>
          <a:prstGeom prst="rect">
            <a:avLst/>
          </a:prstGeom>
          <a:noFill/>
        </p:spPr>
        <p:txBody>
          <a:bodyPr wrap="none" rtlCol="0">
            <a:spAutoFit/>
          </a:bodyPr>
          <a:lstStyle/>
          <a:p>
            <a:r>
              <a:rPr lang="en-US" dirty="0"/>
              <a:t>vs</a:t>
            </a:r>
          </a:p>
        </p:txBody>
      </p:sp>
      <p:pic>
        <p:nvPicPr>
          <p:cNvPr id="10" name="Picture 9" descr="Map&#10;&#10;Description automatically generated">
            <a:extLst>
              <a:ext uri="{FF2B5EF4-FFF2-40B4-BE49-F238E27FC236}">
                <a16:creationId xmlns:a16="http://schemas.microsoft.com/office/drawing/2014/main" id="{98195179-0B47-924C-A050-9CC4CBC33E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8704" y="1569644"/>
            <a:ext cx="5703365" cy="3462134"/>
          </a:xfrm>
          <a:prstGeom prst="rect">
            <a:avLst/>
          </a:prstGeom>
        </p:spPr>
      </p:pic>
      <p:sp>
        <p:nvSpPr>
          <p:cNvPr id="11" name="TextBox 10">
            <a:extLst>
              <a:ext uri="{FF2B5EF4-FFF2-40B4-BE49-F238E27FC236}">
                <a16:creationId xmlns:a16="http://schemas.microsoft.com/office/drawing/2014/main" id="{74BE05FA-2B37-2241-9F18-4806C88E1E48}"/>
              </a:ext>
            </a:extLst>
          </p:cNvPr>
          <p:cNvSpPr txBox="1"/>
          <p:nvPr/>
        </p:nvSpPr>
        <p:spPr>
          <a:xfrm>
            <a:off x="7419038" y="5665292"/>
            <a:ext cx="3795654" cy="400110"/>
          </a:xfrm>
          <a:prstGeom prst="rect">
            <a:avLst/>
          </a:prstGeom>
          <a:noFill/>
        </p:spPr>
        <p:txBody>
          <a:bodyPr wrap="none" rtlCol="0">
            <a:spAutoFit/>
          </a:bodyPr>
          <a:lstStyle/>
          <a:p>
            <a:r>
              <a:rPr lang="en-US" sz="2000" dirty="0"/>
              <a:t>Average Shipping Days by Zip Code</a:t>
            </a:r>
          </a:p>
        </p:txBody>
      </p:sp>
    </p:spTree>
    <p:extLst>
      <p:ext uri="{BB962C8B-B14F-4D97-AF65-F5344CB8AC3E}">
        <p14:creationId xmlns:p14="http://schemas.microsoft.com/office/powerpoint/2010/main" val="4241183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501C1-1D10-D545-9642-18C6F7A5DA3F}"/>
              </a:ext>
            </a:extLst>
          </p:cNvPr>
          <p:cNvSpPr>
            <a:spLocks noGrp="1"/>
          </p:cNvSpPr>
          <p:nvPr>
            <p:ph type="title"/>
          </p:nvPr>
        </p:nvSpPr>
        <p:spPr/>
        <p:txBody>
          <a:bodyPr/>
          <a:lstStyle/>
          <a:p>
            <a:r>
              <a:rPr lang="en-US" dirty="0"/>
              <a:t>Inflation vs Cost</a:t>
            </a:r>
          </a:p>
        </p:txBody>
      </p:sp>
      <p:pic>
        <p:nvPicPr>
          <p:cNvPr id="5" name="Content Placeholder 4" descr="Chart, scatter chart&#10;&#10;Description automatically generated">
            <a:extLst>
              <a:ext uri="{FF2B5EF4-FFF2-40B4-BE49-F238E27FC236}">
                <a16:creationId xmlns:a16="http://schemas.microsoft.com/office/drawing/2014/main" id="{E7106912-AF6F-D444-9CE9-0BCEBCADF3A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328914"/>
            <a:ext cx="10725150" cy="5163961"/>
          </a:xfrm>
        </p:spPr>
      </p:pic>
    </p:spTree>
    <p:extLst>
      <p:ext uri="{BB962C8B-B14F-4D97-AF65-F5344CB8AC3E}">
        <p14:creationId xmlns:p14="http://schemas.microsoft.com/office/powerpoint/2010/main" val="961394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3CB54-5643-6C45-8C34-29A8A9B4B52B}"/>
              </a:ext>
            </a:extLst>
          </p:cNvPr>
          <p:cNvSpPr>
            <a:spLocks noGrp="1"/>
          </p:cNvSpPr>
          <p:nvPr>
            <p:ph type="title"/>
          </p:nvPr>
        </p:nvSpPr>
        <p:spPr/>
        <p:txBody>
          <a:bodyPr>
            <a:normAutofit/>
          </a:bodyPr>
          <a:lstStyle/>
          <a:p>
            <a:r>
              <a:rPr lang="en-US" sz="3200" dirty="0"/>
              <a:t>Shipping Days vs Maximum Shipping Days Vs Crude Price</a:t>
            </a:r>
          </a:p>
        </p:txBody>
      </p:sp>
      <p:pic>
        <p:nvPicPr>
          <p:cNvPr id="5" name="Content Placeholder 4" descr="Chart, scatter chart&#10;&#10;Description automatically generated">
            <a:extLst>
              <a:ext uri="{FF2B5EF4-FFF2-40B4-BE49-F238E27FC236}">
                <a16:creationId xmlns:a16="http://schemas.microsoft.com/office/drawing/2014/main" id="{4A4CCCC3-F390-D349-BE79-71FA2368FE9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76821" y="1492570"/>
            <a:ext cx="10106483" cy="5037882"/>
          </a:xfrm>
        </p:spPr>
      </p:pic>
    </p:spTree>
    <p:extLst>
      <p:ext uri="{BB962C8B-B14F-4D97-AF65-F5344CB8AC3E}">
        <p14:creationId xmlns:p14="http://schemas.microsoft.com/office/powerpoint/2010/main" val="934058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82237-3E17-2D45-ACA1-43CC2C8778AF}"/>
              </a:ext>
            </a:extLst>
          </p:cNvPr>
          <p:cNvSpPr>
            <a:spLocks noGrp="1"/>
          </p:cNvSpPr>
          <p:nvPr>
            <p:ph type="title"/>
          </p:nvPr>
        </p:nvSpPr>
        <p:spPr/>
        <p:txBody>
          <a:bodyPr>
            <a:normAutofit/>
          </a:bodyPr>
          <a:lstStyle/>
          <a:p>
            <a:r>
              <a:rPr lang="en-US" sz="4000" dirty="0"/>
              <a:t>Number of Pallets vs Shipping days Vs Crude Price</a:t>
            </a:r>
          </a:p>
        </p:txBody>
      </p:sp>
      <p:pic>
        <p:nvPicPr>
          <p:cNvPr id="5" name="Content Placeholder 4" descr="Chart, scatter chart&#10;&#10;Description automatically generated">
            <a:extLst>
              <a:ext uri="{FF2B5EF4-FFF2-40B4-BE49-F238E27FC236}">
                <a16:creationId xmlns:a16="http://schemas.microsoft.com/office/drawing/2014/main" id="{7817A133-2310-744F-A444-3CC3E697D3A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59837" y="1853248"/>
            <a:ext cx="9404723" cy="4921714"/>
          </a:xfrm>
        </p:spPr>
      </p:pic>
    </p:spTree>
    <p:extLst>
      <p:ext uri="{BB962C8B-B14F-4D97-AF65-F5344CB8AC3E}">
        <p14:creationId xmlns:p14="http://schemas.microsoft.com/office/powerpoint/2010/main" val="706224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B3E2D-BD4E-064F-98AC-B6E14543196A}"/>
              </a:ext>
            </a:extLst>
          </p:cNvPr>
          <p:cNvSpPr>
            <a:spLocks noGrp="1"/>
          </p:cNvSpPr>
          <p:nvPr>
            <p:ph type="title"/>
          </p:nvPr>
        </p:nvSpPr>
        <p:spPr/>
        <p:txBody>
          <a:bodyPr/>
          <a:lstStyle/>
          <a:p>
            <a:r>
              <a:rPr lang="en-US" dirty="0"/>
              <a:t>Crude Prices Trend</a:t>
            </a:r>
          </a:p>
        </p:txBody>
      </p:sp>
      <p:pic>
        <p:nvPicPr>
          <p:cNvPr id="5" name="Content Placeholder 4" descr="Chart, line chart&#10;&#10;Description automatically generated">
            <a:extLst>
              <a:ext uri="{FF2B5EF4-FFF2-40B4-BE49-F238E27FC236}">
                <a16:creationId xmlns:a16="http://schemas.microsoft.com/office/drawing/2014/main" id="{C0F55799-BB03-CC45-A3DB-52327641521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253330"/>
            <a:ext cx="10343606" cy="5308303"/>
          </a:xfrm>
        </p:spPr>
      </p:pic>
    </p:spTree>
    <p:extLst>
      <p:ext uri="{BB962C8B-B14F-4D97-AF65-F5344CB8AC3E}">
        <p14:creationId xmlns:p14="http://schemas.microsoft.com/office/powerpoint/2010/main" val="3754341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4AB5B-6EEC-4144-9A47-D00E8FCD2606}"/>
              </a:ext>
            </a:extLst>
          </p:cNvPr>
          <p:cNvSpPr>
            <a:spLocks noGrp="1"/>
          </p:cNvSpPr>
          <p:nvPr>
            <p:ph type="title"/>
          </p:nvPr>
        </p:nvSpPr>
        <p:spPr/>
        <p:txBody>
          <a:bodyPr/>
          <a:lstStyle/>
          <a:p>
            <a:r>
              <a:rPr lang="en-US" dirty="0"/>
              <a:t>Shipping Days Trend</a:t>
            </a:r>
          </a:p>
        </p:txBody>
      </p:sp>
      <p:pic>
        <p:nvPicPr>
          <p:cNvPr id="5" name="Content Placeholder 4">
            <a:extLst>
              <a:ext uri="{FF2B5EF4-FFF2-40B4-BE49-F238E27FC236}">
                <a16:creationId xmlns:a16="http://schemas.microsoft.com/office/drawing/2014/main" id="{6A6028B5-7D3D-774E-9631-E2546853381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7933" y="1376242"/>
            <a:ext cx="6288678" cy="3149025"/>
          </a:xfrm>
        </p:spPr>
      </p:pic>
      <p:pic>
        <p:nvPicPr>
          <p:cNvPr id="7" name="Picture 6" descr="Chart, line chart&#10;&#10;Description automatically generated">
            <a:extLst>
              <a:ext uri="{FF2B5EF4-FFF2-40B4-BE49-F238E27FC236}">
                <a16:creationId xmlns:a16="http://schemas.microsoft.com/office/drawing/2014/main" id="{D86EDDBB-0C82-9946-A9CC-A030811E98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5390" y="3357979"/>
            <a:ext cx="6288677" cy="3134896"/>
          </a:xfrm>
          <a:prstGeom prst="rect">
            <a:avLst/>
          </a:prstGeom>
        </p:spPr>
      </p:pic>
    </p:spTree>
    <p:extLst>
      <p:ext uri="{BB962C8B-B14F-4D97-AF65-F5344CB8AC3E}">
        <p14:creationId xmlns:p14="http://schemas.microsoft.com/office/powerpoint/2010/main" val="533447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3BB84-8E18-B142-A85A-08BB6CB8E323}"/>
              </a:ext>
            </a:extLst>
          </p:cNvPr>
          <p:cNvSpPr>
            <a:spLocks noGrp="1"/>
          </p:cNvSpPr>
          <p:nvPr>
            <p:ph type="title"/>
          </p:nvPr>
        </p:nvSpPr>
        <p:spPr/>
        <p:txBody>
          <a:bodyPr/>
          <a:lstStyle/>
          <a:p>
            <a:r>
              <a:rPr lang="en-US" dirty="0"/>
              <a:t>Cost Trend</a:t>
            </a:r>
          </a:p>
        </p:txBody>
      </p:sp>
      <p:pic>
        <p:nvPicPr>
          <p:cNvPr id="5" name="Content Placeholder 4" descr="Chart, line chart&#10;&#10;Description automatically generated">
            <a:extLst>
              <a:ext uri="{FF2B5EF4-FFF2-40B4-BE49-F238E27FC236}">
                <a16:creationId xmlns:a16="http://schemas.microsoft.com/office/drawing/2014/main" id="{1659333F-E7F5-3E40-B928-CDE3592292D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253331"/>
            <a:ext cx="10382794" cy="5306082"/>
          </a:xfrm>
        </p:spPr>
      </p:pic>
    </p:spTree>
    <p:extLst>
      <p:ext uri="{BB962C8B-B14F-4D97-AF65-F5344CB8AC3E}">
        <p14:creationId xmlns:p14="http://schemas.microsoft.com/office/powerpoint/2010/main" val="3504113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FAF95-CA87-2E4E-8B9F-4650770943CD}"/>
              </a:ext>
            </a:extLst>
          </p:cNvPr>
          <p:cNvSpPr>
            <a:spLocks noGrp="1"/>
          </p:cNvSpPr>
          <p:nvPr>
            <p:ph type="title"/>
          </p:nvPr>
        </p:nvSpPr>
        <p:spPr/>
        <p:txBody>
          <a:bodyPr/>
          <a:lstStyle/>
          <a:p>
            <a:r>
              <a:rPr lang="en-US" dirty="0"/>
              <a:t>Comparing metrics for 2020</a:t>
            </a:r>
          </a:p>
        </p:txBody>
      </p:sp>
      <p:pic>
        <p:nvPicPr>
          <p:cNvPr id="5" name="Content Placeholder 4" descr="Chart, line chart&#10;&#10;Description automatically generated">
            <a:extLst>
              <a:ext uri="{FF2B5EF4-FFF2-40B4-BE49-F238E27FC236}">
                <a16:creationId xmlns:a16="http://schemas.microsoft.com/office/drawing/2014/main" id="{118148CA-EA11-3745-A7C7-69161BC2318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43973" y="1314449"/>
            <a:ext cx="10198644" cy="5184959"/>
          </a:xfrm>
        </p:spPr>
      </p:pic>
    </p:spTree>
    <p:extLst>
      <p:ext uri="{BB962C8B-B14F-4D97-AF65-F5344CB8AC3E}">
        <p14:creationId xmlns:p14="http://schemas.microsoft.com/office/powerpoint/2010/main" val="2812327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BBC8-D6A3-4B02-8DD9-F7D2286FD10C}"/>
              </a:ext>
            </a:extLst>
          </p:cNvPr>
          <p:cNvSpPr>
            <a:spLocks noGrp="1"/>
          </p:cNvSpPr>
          <p:nvPr>
            <p:ph type="title"/>
          </p:nvPr>
        </p:nvSpPr>
        <p:spPr/>
        <p:txBody>
          <a:bodyPr/>
          <a:lstStyle/>
          <a:p>
            <a:r>
              <a:rPr lang="en-US" dirty="0"/>
              <a:t>Time Series Model – Predicting Number of Loads per month (Seasonal Decompose)</a:t>
            </a:r>
          </a:p>
        </p:txBody>
      </p:sp>
      <p:pic>
        <p:nvPicPr>
          <p:cNvPr id="11" name="Picture 10">
            <a:extLst>
              <a:ext uri="{FF2B5EF4-FFF2-40B4-BE49-F238E27FC236}">
                <a16:creationId xmlns:a16="http://schemas.microsoft.com/office/drawing/2014/main" id="{74A2952C-4C06-4A33-B33F-FAC907897148}"/>
              </a:ext>
            </a:extLst>
          </p:cNvPr>
          <p:cNvPicPr>
            <a:picLocks noChangeAspect="1"/>
          </p:cNvPicPr>
          <p:nvPr/>
        </p:nvPicPr>
        <p:blipFill>
          <a:blip r:embed="rId2"/>
          <a:stretch>
            <a:fillRect/>
          </a:stretch>
        </p:blipFill>
        <p:spPr>
          <a:xfrm>
            <a:off x="127015" y="1690688"/>
            <a:ext cx="11502733" cy="4576947"/>
          </a:xfrm>
          <a:prstGeom prst="rect">
            <a:avLst/>
          </a:prstGeom>
        </p:spPr>
      </p:pic>
    </p:spTree>
    <p:extLst>
      <p:ext uri="{BB962C8B-B14F-4D97-AF65-F5344CB8AC3E}">
        <p14:creationId xmlns:p14="http://schemas.microsoft.com/office/powerpoint/2010/main" val="3238918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08D7F-5AC7-CC44-9F34-CA6DB9D661EB}"/>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06FAE87-EBF2-FF46-B632-C1927A608F0E}"/>
              </a:ext>
            </a:extLst>
          </p:cNvPr>
          <p:cNvSpPr>
            <a:spLocks noGrp="1"/>
          </p:cNvSpPr>
          <p:nvPr>
            <p:ph idx="1"/>
          </p:nvPr>
        </p:nvSpPr>
        <p:spPr/>
        <p:txBody>
          <a:bodyPr/>
          <a:lstStyle/>
          <a:p>
            <a:r>
              <a:rPr lang="en-US" dirty="0"/>
              <a:t>Supply chain logistics creates lots of data. There is collaboration between various departments in the logistics department to coordinate and ship products ordered by customers. </a:t>
            </a:r>
          </a:p>
          <a:p>
            <a:r>
              <a:rPr lang="en-US" dirty="0"/>
              <a:t>There are various systems that are used in this process that create details of a shipment and monitor the shipment at various times until it is delivered to the customer. </a:t>
            </a:r>
          </a:p>
        </p:txBody>
      </p:sp>
    </p:spTree>
    <p:extLst>
      <p:ext uri="{BB962C8B-B14F-4D97-AF65-F5344CB8AC3E}">
        <p14:creationId xmlns:p14="http://schemas.microsoft.com/office/powerpoint/2010/main" val="1083622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BBC8-D6A3-4B02-8DD9-F7D2286FD10C}"/>
              </a:ext>
            </a:extLst>
          </p:cNvPr>
          <p:cNvSpPr>
            <a:spLocks noGrp="1"/>
          </p:cNvSpPr>
          <p:nvPr>
            <p:ph type="title"/>
          </p:nvPr>
        </p:nvSpPr>
        <p:spPr/>
        <p:txBody>
          <a:bodyPr/>
          <a:lstStyle/>
          <a:p>
            <a:r>
              <a:rPr lang="en-US" dirty="0"/>
              <a:t>Loads per month (ADF Test)</a:t>
            </a:r>
          </a:p>
        </p:txBody>
      </p:sp>
      <p:pic>
        <p:nvPicPr>
          <p:cNvPr id="5" name="Picture 4">
            <a:extLst>
              <a:ext uri="{FF2B5EF4-FFF2-40B4-BE49-F238E27FC236}">
                <a16:creationId xmlns:a16="http://schemas.microsoft.com/office/drawing/2014/main" id="{CDF19E65-DC18-4133-B0D9-67A6AB8E34E0}"/>
              </a:ext>
            </a:extLst>
          </p:cNvPr>
          <p:cNvPicPr>
            <a:picLocks noChangeAspect="1"/>
          </p:cNvPicPr>
          <p:nvPr/>
        </p:nvPicPr>
        <p:blipFill>
          <a:blip r:embed="rId2"/>
          <a:stretch>
            <a:fillRect/>
          </a:stretch>
        </p:blipFill>
        <p:spPr>
          <a:xfrm>
            <a:off x="959111" y="1540738"/>
            <a:ext cx="7610475" cy="704850"/>
          </a:xfrm>
          <a:prstGeom prst="rect">
            <a:avLst/>
          </a:prstGeom>
        </p:spPr>
      </p:pic>
      <p:pic>
        <p:nvPicPr>
          <p:cNvPr id="7" name="Picture 6">
            <a:extLst>
              <a:ext uri="{FF2B5EF4-FFF2-40B4-BE49-F238E27FC236}">
                <a16:creationId xmlns:a16="http://schemas.microsoft.com/office/drawing/2014/main" id="{B44D5110-7609-47D3-89E9-BFEB6BA405D1}"/>
              </a:ext>
            </a:extLst>
          </p:cNvPr>
          <p:cNvPicPr>
            <a:picLocks noChangeAspect="1"/>
          </p:cNvPicPr>
          <p:nvPr/>
        </p:nvPicPr>
        <p:blipFill>
          <a:blip r:embed="rId3"/>
          <a:stretch>
            <a:fillRect/>
          </a:stretch>
        </p:blipFill>
        <p:spPr>
          <a:xfrm>
            <a:off x="838200" y="2245588"/>
            <a:ext cx="8380520" cy="4486330"/>
          </a:xfrm>
          <a:prstGeom prst="rect">
            <a:avLst/>
          </a:prstGeom>
        </p:spPr>
      </p:pic>
    </p:spTree>
    <p:extLst>
      <p:ext uri="{BB962C8B-B14F-4D97-AF65-F5344CB8AC3E}">
        <p14:creationId xmlns:p14="http://schemas.microsoft.com/office/powerpoint/2010/main" val="2722303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BBC8-D6A3-4B02-8DD9-F7D2286FD10C}"/>
              </a:ext>
            </a:extLst>
          </p:cNvPr>
          <p:cNvSpPr>
            <a:spLocks noGrp="1"/>
          </p:cNvSpPr>
          <p:nvPr>
            <p:ph type="title"/>
          </p:nvPr>
        </p:nvSpPr>
        <p:spPr>
          <a:xfrm>
            <a:off x="838200" y="330292"/>
            <a:ext cx="10515600" cy="714144"/>
          </a:xfrm>
        </p:spPr>
        <p:txBody>
          <a:bodyPr>
            <a:normAutofit fontScale="90000"/>
          </a:bodyPr>
          <a:lstStyle/>
          <a:p>
            <a:r>
              <a:rPr lang="en-US" sz="3600" dirty="0"/>
              <a:t>Loads per month (Compare Train Vs Test and Forecast)</a:t>
            </a:r>
          </a:p>
        </p:txBody>
      </p:sp>
      <p:pic>
        <p:nvPicPr>
          <p:cNvPr id="8" name="Picture 7">
            <a:extLst>
              <a:ext uri="{FF2B5EF4-FFF2-40B4-BE49-F238E27FC236}">
                <a16:creationId xmlns:a16="http://schemas.microsoft.com/office/drawing/2014/main" id="{4FB6A84D-244D-4195-B3E8-D30199108C11}"/>
              </a:ext>
            </a:extLst>
          </p:cNvPr>
          <p:cNvPicPr>
            <a:picLocks noChangeAspect="1"/>
          </p:cNvPicPr>
          <p:nvPr/>
        </p:nvPicPr>
        <p:blipFill>
          <a:blip r:embed="rId2"/>
          <a:stretch>
            <a:fillRect/>
          </a:stretch>
        </p:blipFill>
        <p:spPr>
          <a:xfrm>
            <a:off x="1454874" y="1446720"/>
            <a:ext cx="5616363" cy="2673843"/>
          </a:xfrm>
          <a:prstGeom prst="rect">
            <a:avLst/>
          </a:prstGeom>
        </p:spPr>
      </p:pic>
      <p:pic>
        <p:nvPicPr>
          <p:cNvPr id="10" name="Picture 9">
            <a:extLst>
              <a:ext uri="{FF2B5EF4-FFF2-40B4-BE49-F238E27FC236}">
                <a16:creationId xmlns:a16="http://schemas.microsoft.com/office/drawing/2014/main" id="{04DF6713-8F4E-4EBF-A819-B82D34C15174}"/>
              </a:ext>
            </a:extLst>
          </p:cNvPr>
          <p:cNvPicPr>
            <a:picLocks noChangeAspect="1"/>
          </p:cNvPicPr>
          <p:nvPr/>
        </p:nvPicPr>
        <p:blipFill>
          <a:blip r:embed="rId3"/>
          <a:stretch>
            <a:fillRect/>
          </a:stretch>
        </p:blipFill>
        <p:spPr>
          <a:xfrm>
            <a:off x="1454874" y="4074358"/>
            <a:ext cx="5616363" cy="2752322"/>
          </a:xfrm>
          <a:prstGeom prst="rect">
            <a:avLst/>
          </a:prstGeom>
        </p:spPr>
      </p:pic>
      <p:pic>
        <p:nvPicPr>
          <p:cNvPr id="12" name="Picture 11">
            <a:extLst>
              <a:ext uri="{FF2B5EF4-FFF2-40B4-BE49-F238E27FC236}">
                <a16:creationId xmlns:a16="http://schemas.microsoft.com/office/drawing/2014/main" id="{A0B76B77-F5C0-4216-9082-5DA4F786786B}"/>
              </a:ext>
            </a:extLst>
          </p:cNvPr>
          <p:cNvPicPr>
            <a:picLocks noChangeAspect="1"/>
          </p:cNvPicPr>
          <p:nvPr/>
        </p:nvPicPr>
        <p:blipFill>
          <a:blip r:embed="rId4"/>
          <a:stretch>
            <a:fillRect/>
          </a:stretch>
        </p:blipFill>
        <p:spPr>
          <a:xfrm>
            <a:off x="8724900" y="1862870"/>
            <a:ext cx="2628900" cy="4038600"/>
          </a:xfrm>
          <a:prstGeom prst="rect">
            <a:avLst/>
          </a:prstGeom>
        </p:spPr>
      </p:pic>
    </p:spTree>
    <p:extLst>
      <p:ext uri="{BB962C8B-B14F-4D97-AF65-F5344CB8AC3E}">
        <p14:creationId xmlns:p14="http://schemas.microsoft.com/office/powerpoint/2010/main" val="2335469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BBC8-D6A3-4B02-8DD9-F7D2286FD10C}"/>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5200" dirty="0"/>
              <a:t>Cost Prediction</a:t>
            </a:r>
          </a:p>
        </p:txBody>
      </p:sp>
      <p:pic>
        <p:nvPicPr>
          <p:cNvPr id="4" name="Picture 3">
            <a:extLst>
              <a:ext uri="{FF2B5EF4-FFF2-40B4-BE49-F238E27FC236}">
                <a16:creationId xmlns:a16="http://schemas.microsoft.com/office/drawing/2014/main" id="{8403A0A2-676D-4825-ADFF-AF784D3051B6}"/>
              </a:ext>
            </a:extLst>
          </p:cNvPr>
          <p:cNvPicPr>
            <a:picLocks noChangeAspect="1"/>
          </p:cNvPicPr>
          <p:nvPr/>
        </p:nvPicPr>
        <p:blipFill>
          <a:blip r:embed="rId2"/>
          <a:stretch>
            <a:fillRect/>
          </a:stretch>
        </p:blipFill>
        <p:spPr>
          <a:xfrm>
            <a:off x="269977" y="1800256"/>
            <a:ext cx="8923622" cy="4372575"/>
          </a:xfrm>
          <a:prstGeom prst="rect">
            <a:avLst/>
          </a:prstGeom>
        </p:spPr>
      </p:pic>
      <p:pic>
        <p:nvPicPr>
          <p:cNvPr id="9" name="Picture 8">
            <a:extLst>
              <a:ext uri="{FF2B5EF4-FFF2-40B4-BE49-F238E27FC236}">
                <a16:creationId xmlns:a16="http://schemas.microsoft.com/office/drawing/2014/main" id="{D5BE8238-DC51-4AAB-BF64-41D2350A8562}"/>
              </a:ext>
            </a:extLst>
          </p:cNvPr>
          <p:cNvPicPr>
            <a:picLocks noChangeAspect="1"/>
          </p:cNvPicPr>
          <p:nvPr/>
        </p:nvPicPr>
        <p:blipFill>
          <a:blip r:embed="rId3"/>
          <a:stretch>
            <a:fillRect/>
          </a:stretch>
        </p:blipFill>
        <p:spPr>
          <a:xfrm>
            <a:off x="9064054" y="1800256"/>
            <a:ext cx="2657475" cy="4171950"/>
          </a:xfrm>
          <a:prstGeom prst="rect">
            <a:avLst/>
          </a:prstGeom>
        </p:spPr>
      </p:pic>
    </p:spTree>
    <p:extLst>
      <p:ext uri="{BB962C8B-B14F-4D97-AF65-F5344CB8AC3E}">
        <p14:creationId xmlns:p14="http://schemas.microsoft.com/office/powerpoint/2010/main" val="1043731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F5D34-1050-9248-B61F-54A107A1E9B1}"/>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E276044F-A87C-5D4F-BA79-400C23438914}"/>
              </a:ext>
            </a:extLst>
          </p:cNvPr>
          <p:cNvSpPr>
            <a:spLocks noGrp="1"/>
          </p:cNvSpPr>
          <p:nvPr>
            <p:ph idx="1"/>
          </p:nvPr>
        </p:nvSpPr>
        <p:spPr/>
        <p:txBody>
          <a:bodyPr>
            <a:normAutofit fontScale="77500" lnSpcReduction="20000"/>
          </a:bodyPr>
          <a:lstStyle/>
          <a:p>
            <a:r>
              <a:rPr lang="en-US" b="1" i="1" dirty="0"/>
              <a:t>Shipping data from Logistics system</a:t>
            </a:r>
            <a:r>
              <a:rPr lang="en-US" dirty="0"/>
              <a:t>: The data is extracted from a logistics system for a period of 5 years from Jan 2015 to June 2021 with almost half a million transactions. </a:t>
            </a:r>
          </a:p>
          <a:p>
            <a:r>
              <a:rPr lang="en-US" dirty="0"/>
              <a:t>Some variables include:</a:t>
            </a:r>
          </a:p>
          <a:p>
            <a:pPr lvl="1"/>
            <a:r>
              <a:rPr lang="en-US" dirty="0"/>
              <a:t> </a:t>
            </a:r>
            <a:r>
              <a:rPr lang="en-US" dirty="0" err="1"/>
              <a:t>from_location_zipcode</a:t>
            </a:r>
            <a:endParaRPr lang="en-US" dirty="0"/>
          </a:p>
          <a:p>
            <a:pPr lvl="1"/>
            <a:r>
              <a:rPr lang="en-US" dirty="0"/>
              <a:t> to _</a:t>
            </a:r>
            <a:r>
              <a:rPr lang="en-US" dirty="0" err="1"/>
              <a:t>location_Zipcode</a:t>
            </a:r>
            <a:endParaRPr lang="en-US" dirty="0"/>
          </a:p>
          <a:p>
            <a:pPr lvl="1"/>
            <a:r>
              <a:rPr lang="en-US" dirty="0"/>
              <a:t>miles driven </a:t>
            </a:r>
          </a:p>
          <a:p>
            <a:pPr lvl="1"/>
            <a:r>
              <a:rPr lang="en-US" dirty="0"/>
              <a:t>cost of shipping </a:t>
            </a:r>
          </a:p>
          <a:p>
            <a:pPr lvl="1"/>
            <a:r>
              <a:rPr lang="en-US" dirty="0"/>
              <a:t>dispatch date</a:t>
            </a:r>
          </a:p>
          <a:p>
            <a:pPr lvl="1"/>
            <a:r>
              <a:rPr lang="en-US" dirty="0"/>
              <a:t>delivered date, etc. </a:t>
            </a:r>
          </a:p>
          <a:p>
            <a:pPr lvl="1"/>
            <a:endParaRPr lang="en-US" dirty="0"/>
          </a:p>
          <a:p>
            <a:pPr marL="457200" lvl="1" indent="0">
              <a:buNone/>
            </a:pPr>
            <a:r>
              <a:rPr lang="en-US" dirty="0"/>
              <a:t>The dataset has two dimensions (</a:t>
            </a:r>
            <a:r>
              <a:rPr lang="en-US" dirty="0" err="1"/>
              <a:t>from_zipcode</a:t>
            </a:r>
            <a:r>
              <a:rPr lang="en-US" dirty="0"/>
              <a:t> &amp; </a:t>
            </a:r>
            <a:r>
              <a:rPr lang="en-US" dirty="0" err="1"/>
              <a:t>to_zipcode</a:t>
            </a:r>
            <a:r>
              <a:rPr lang="en-US" dirty="0"/>
              <a:t>) the rest are all shipping transaction metrics. </a:t>
            </a:r>
          </a:p>
          <a:p>
            <a:pPr marL="457200" lvl="1" indent="0">
              <a:buNone/>
            </a:pPr>
            <a:endParaRPr lang="en-US" dirty="0"/>
          </a:p>
          <a:p>
            <a:pPr marL="457200" lvl="1" indent="0">
              <a:buNone/>
            </a:pPr>
            <a:r>
              <a:rPr lang="en-US" dirty="0"/>
              <a:t>Total number of attributes: 19 </a:t>
            </a:r>
          </a:p>
        </p:txBody>
      </p:sp>
    </p:spTree>
    <p:extLst>
      <p:ext uri="{BB962C8B-B14F-4D97-AF65-F5344CB8AC3E}">
        <p14:creationId xmlns:p14="http://schemas.microsoft.com/office/powerpoint/2010/main" val="4078978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127CDD3-CAE5-F145-A0BC-C225496BC974}"/>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771525"/>
            <a:ext cx="10009188" cy="5314950"/>
          </a:xfrm>
        </p:spPr>
      </p:pic>
    </p:spTree>
    <p:extLst>
      <p:ext uri="{BB962C8B-B14F-4D97-AF65-F5344CB8AC3E}">
        <p14:creationId xmlns:p14="http://schemas.microsoft.com/office/powerpoint/2010/main" val="3017065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4583-0A6F-044E-95CE-BE171D546E83}"/>
              </a:ext>
            </a:extLst>
          </p:cNvPr>
          <p:cNvSpPr>
            <a:spLocks noGrp="1"/>
          </p:cNvSpPr>
          <p:nvPr>
            <p:ph type="title"/>
          </p:nvPr>
        </p:nvSpPr>
        <p:spPr/>
        <p:txBody>
          <a:bodyPr/>
          <a:lstStyle/>
          <a:p>
            <a:r>
              <a:rPr lang="en-US" dirty="0"/>
              <a:t>Additional Data</a:t>
            </a:r>
          </a:p>
        </p:txBody>
      </p:sp>
      <p:sp>
        <p:nvSpPr>
          <p:cNvPr id="3" name="Content Placeholder 2">
            <a:extLst>
              <a:ext uri="{FF2B5EF4-FFF2-40B4-BE49-F238E27FC236}">
                <a16:creationId xmlns:a16="http://schemas.microsoft.com/office/drawing/2014/main" id="{9717FDE3-3FC3-A447-9B90-C03E2CAA7869}"/>
              </a:ext>
            </a:extLst>
          </p:cNvPr>
          <p:cNvSpPr>
            <a:spLocks noGrp="1"/>
          </p:cNvSpPr>
          <p:nvPr>
            <p:ph idx="1"/>
          </p:nvPr>
        </p:nvSpPr>
        <p:spPr>
          <a:xfrm>
            <a:off x="737152" y="1577147"/>
            <a:ext cx="10515600" cy="1941305"/>
          </a:xfrm>
        </p:spPr>
        <p:txBody>
          <a:bodyPr>
            <a:normAutofit/>
          </a:bodyPr>
          <a:lstStyle/>
          <a:p>
            <a:r>
              <a:rPr lang="en-US" dirty="0"/>
              <a:t>There will be additional variables derived from our dataset to know:</a:t>
            </a:r>
          </a:p>
          <a:p>
            <a:pPr lvl="1"/>
            <a:r>
              <a:rPr lang="en-US" dirty="0"/>
              <a:t> number of days between estimated ship date and actual ship date</a:t>
            </a:r>
          </a:p>
          <a:p>
            <a:pPr lvl="1"/>
            <a:r>
              <a:rPr lang="en-US" dirty="0"/>
              <a:t> time it took to deliver dispatch date and delivered date</a:t>
            </a:r>
          </a:p>
          <a:p>
            <a:pPr lvl="1"/>
            <a:r>
              <a:rPr lang="en-US" dirty="0"/>
              <a:t>distance between from and </a:t>
            </a:r>
            <a:r>
              <a:rPr lang="en-US" dirty="0" err="1"/>
              <a:t>to_zipcode</a:t>
            </a:r>
            <a:r>
              <a:rPr lang="en-US" dirty="0"/>
              <a:t> (to understand the actual miles driven and if this distance value affects any of the other metrics)</a:t>
            </a:r>
          </a:p>
          <a:p>
            <a:pPr marL="457200" lvl="1" indent="0">
              <a:buNone/>
            </a:pPr>
            <a:endParaRPr lang="en-US" dirty="0"/>
          </a:p>
        </p:txBody>
      </p:sp>
      <p:sp>
        <p:nvSpPr>
          <p:cNvPr id="4" name="TextBox 3">
            <a:extLst>
              <a:ext uri="{FF2B5EF4-FFF2-40B4-BE49-F238E27FC236}">
                <a16:creationId xmlns:a16="http://schemas.microsoft.com/office/drawing/2014/main" id="{2F01E4B0-3706-2340-8F5A-CEE364936347}"/>
              </a:ext>
            </a:extLst>
          </p:cNvPr>
          <p:cNvSpPr txBox="1"/>
          <p:nvPr/>
        </p:nvSpPr>
        <p:spPr>
          <a:xfrm>
            <a:off x="838200" y="3518452"/>
            <a:ext cx="10313504" cy="2862322"/>
          </a:xfrm>
          <a:prstGeom prst="rect">
            <a:avLst/>
          </a:prstGeom>
          <a:noFill/>
        </p:spPr>
        <p:txBody>
          <a:bodyPr wrap="square" rtlCol="0">
            <a:spAutoFit/>
          </a:bodyPr>
          <a:lstStyle/>
          <a:p>
            <a:r>
              <a:rPr lang="en-US" b="1" i="1" dirty="0">
                <a:hlinkClick r:id="rId2"/>
              </a:rPr>
              <a:t>Average Crude Prices: </a:t>
            </a:r>
            <a:r>
              <a:rPr lang="en-US" dirty="0"/>
              <a:t>Since logistics have a direct relation to crude oil prices, the data for average crude prices by month/year will be joined to the logistics dataset on the shipping date to understand if there has been a linear progression between oil prices and cost of shipment</a:t>
            </a:r>
          </a:p>
          <a:p>
            <a:endParaRPr lang="en-US" b="1" i="1" dirty="0"/>
          </a:p>
          <a:p>
            <a:r>
              <a:rPr lang="en-US" b="1" i="1" dirty="0"/>
              <a:t>Season: </a:t>
            </a:r>
            <a:r>
              <a:rPr lang="en-US" dirty="0"/>
              <a:t>This dataset will benefit from having day to day weather information for all zip codes. Since historical weather data by zip code was difficult to obtain, seasons of the year will be added based on the month of shipping</a:t>
            </a:r>
          </a:p>
          <a:p>
            <a:endParaRPr lang="en-US" b="1" i="1" dirty="0"/>
          </a:p>
          <a:p>
            <a:r>
              <a:rPr lang="en-US" b="1" i="1" dirty="0">
                <a:hlinkClick r:id="rId3"/>
              </a:rPr>
              <a:t>Inflation Rate: </a:t>
            </a:r>
            <a:r>
              <a:rPr lang="en-US" dirty="0"/>
              <a:t>Adding inflation data by year and month from 2015 to 2021 to understand if the inflation rate has any effect in any of the other metrics </a:t>
            </a:r>
            <a:endParaRPr lang="en-US" b="1" i="1" dirty="0"/>
          </a:p>
        </p:txBody>
      </p:sp>
    </p:spTree>
    <p:extLst>
      <p:ext uri="{BB962C8B-B14F-4D97-AF65-F5344CB8AC3E}">
        <p14:creationId xmlns:p14="http://schemas.microsoft.com/office/powerpoint/2010/main" val="2538821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with low confidence">
            <a:extLst>
              <a:ext uri="{FF2B5EF4-FFF2-40B4-BE49-F238E27FC236}">
                <a16:creationId xmlns:a16="http://schemas.microsoft.com/office/drawing/2014/main" id="{DB6D3F60-5F66-0746-B30B-90EBCD89E6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48" y="723900"/>
            <a:ext cx="12049768" cy="5448300"/>
          </a:xfrm>
          <a:prstGeom prst="rect">
            <a:avLst/>
          </a:prstGeom>
        </p:spPr>
      </p:pic>
    </p:spTree>
    <p:extLst>
      <p:ext uri="{BB962C8B-B14F-4D97-AF65-F5344CB8AC3E}">
        <p14:creationId xmlns:p14="http://schemas.microsoft.com/office/powerpoint/2010/main" val="1522264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1C7CD-6B79-DC49-8248-07523C8A3DBA}"/>
              </a:ext>
            </a:extLst>
          </p:cNvPr>
          <p:cNvSpPr>
            <a:spLocks noGrp="1"/>
          </p:cNvSpPr>
          <p:nvPr>
            <p:ph type="title"/>
          </p:nvPr>
        </p:nvSpPr>
        <p:spPr/>
        <p:txBody>
          <a:bodyPr/>
          <a:lstStyle/>
          <a:p>
            <a:r>
              <a:rPr lang="en-US" dirty="0"/>
              <a:t>Problems attempting to solve</a:t>
            </a:r>
          </a:p>
        </p:txBody>
      </p:sp>
      <p:sp>
        <p:nvSpPr>
          <p:cNvPr id="3" name="Content Placeholder 2">
            <a:extLst>
              <a:ext uri="{FF2B5EF4-FFF2-40B4-BE49-F238E27FC236}">
                <a16:creationId xmlns:a16="http://schemas.microsoft.com/office/drawing/2014/main" id="{D3E784F8-4AD3-9948-8B22-E44F95945A97}"/>
              </a:ext>
            </a:extLst>
          </p:cNvPr>
          <p:cNvSpPr>
            <a:spLocks noGrp="1"/>
          </p:cNvSpPr>
          <p:nvPr>
            <p:ph idx="1"/>
          </p:nvPr>
        </p:nvSpPr>
        <p:spPr/>
        <p:txBody>
          <a:bodyPr/>
          <a:lstStyle/>
          <a:p>
            <a:r>
              <a:rPr lang="en-US" dirty="0"/>
              <a:t>Was there any delay in shipping for certain transactions? If so, what factors might have contributed to delay in shipping so we can prevent delays in the future?</a:t>
            </a:r>
          </a:p>
          <a:p>
            <a:r>
              <a:rPr lang="en-US" dirty="0"/>
              <a:t>Predict number of delay days for a shipment</a:t>
            </a:r>
          </a:p>
          <a:p>
            <a:r>
              <a:rPr lang="en-US" dirty="0"/>
              <a:t>Predict cost of shipment based on historical data</a:t>
            </a:r>
          </a:p>
        </p:txBody>
      </p:sp>
    </p:spTree>
    <p:extLst>
      <p:ext uri="{BB962C8B-B14F-4D97-AF65-F5344CB8AC3E}">
        <p14:creationId xmlns:p14="http://schemas.microsoft.com/office/powerpoint/2010/main" val="353826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BD16-FD46-4603-B1F2-6D3992D1215C}"/>
              </a:ext>
            </a:extLst>
          </p:cNvPr>
          <p:cNvSpPr>
            <a:spLocks noGrp="1"/>
          </p:cNvSpPr>
          <p:nvPr>
            <p:ph type="title"/>
          </p:nvPr>
        </p:nvSpPr>
        <p:spPr/>
        <p:txBody>
          <a:bodyPr/>
          <a:lstStyle/>
          <a:p>
            <a:r>
              <a:rPr lang="en-US" dirty="0"/>
              <a:t>Were there shipping delays? </a:t>
            </a:r>
          </a:p>
        </p:txBody>
      </p:sp>
      <p:sp>
        <p:nvSpPr>
          <p:cNvPr id="3" name="Content Placeholder 2">
            <a:extLst>
              <a:ext uri="{FF2B5EF4-FFF2-40B4-BE49-F238E27FC236}">
                <a16:creationId xmlns:a16="http://schemas.microsoft.com/office/drawing/2014/main" id="{DD6460AE-6BBC-4AFD-BE1E-CF7D35626232}"/>
              </a:ext>
            </a:extLst>
          </p:cNvPr>
          <p:cNvSpPr>
            <a:spLocks noGrp="1"/>
          </p:cNvSpPr>
          <p:nvPr>
            <p:ph idx="1"/>
          </p:nvPr>
        </p:nvSpPr>
        <p:spPr/>
        <p:txBody>
          <a:bodyPr numCol="2"/>
          <a:lstStyle/>
          <a:p>
            <a:r>
              <a:rPr lang="en-US" dirty="0"/>
              <a:t>Majority of shipments are on time (89.3%)</a:t>
            </a:r>
          </a:p>
          <a:p>
            <a:pPr lvl="1"/>
            <a:r>
              <a:rPr lang="en-US" dirty="0"/>
              <a:t>Of those delayed, most are by one day (7.8%)</a:t>
            </a:r>
          </a:p>
          <a:p>
            <a:pPr lvl="1"/>
            <a:r>
              <a:rPr lang="en-US" dirty="0"/>
              <a:t>Occasional delays of 2-5 days (2.8%)</a:t>
            </a:r>
          </a:p>
          <a:p>
            <a:pPr lvl="1"/>
            <a:r>
              <a:rPr lang="en-US" dirty="0"/>
              <a:t>Very rare delays of &gt; 5 days (0.1%)</a:t>
            </a:r>
          </a:p>
          <a:p>
            <a:pPr lvl="1"/>
            <a:endParaRPr lang="en-US" dirty="0"/>
          </a:p>
          <a:p>
            <a:pPr marL="457200" lvl="1" indent="0">
              <a:buNone/>
            </a:pPr>
            <a:endParaRPr lang="en-US" dirty="0"/>
          </a:p>
        </p:txBody>
      </p:sp>
    </p:spTree>
    <p:extLst>
      <p:ext uri="{BB962C8B-B14F-4D97-AF65-F5344CB8AC3E}">
        <p14:creationId xmlns:p14="http://schemas.microsoft.com/office/powerpoint/2010/main" val="2018906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BBC8-D6A3-4B02-8DD9-F7D2286FD10C}"/>
              </a:ext>
            </a:extLst>
          </p:cNvPr>
          <p:cNvSpPr>
            <a:spLocks noGrp="1"/>
          </p:cNvSpPr>
          <p:nvPr>
            <p:ph type="title"/>
          </p:nvPr>
        </p:nvSpPr>
        <p:spPr/>
        <p:txBody>
          <a:bodyPr/>
          <a:lstStyle/>
          <a:p>
            <a:r>
              <a:rPr lang="en-US" dirty="0"/>
              <a:t>If delayed, why?</a:t>
            </a:r>
          </a:p>
        </p:txBody>
      </p:sp>
      <p:sp>
        <p:nvSpPr>
          <p:cNvPr id="3" name="Content Placeholder 2">
            <a:extLst>
              <a:ext uri="{FF2B5EF4-FFF2-40B4-BE49-F238E27FC236}">
                <a16:creationId xmlns:a16="http://schemas.microsoft.com/office/drawing/2014/main" id="{27B5419C-E364-4811-8C9D-353ACFA4EA60}"/>
              </a:ext>
            </a:extLst>
          </p:cNvPr>
          <p:cNvSpPr>
            <a:spLocks noGrp="1"/>
          </p:cNvSpPr>
          <p:nvPr>
            <p:ph idx="1"/>
          </p:nvPr>
        </p:nvSpPr>
        <p:spPr/>
        <p:txBody>
          <a:bodyPr/>
          <a:lstStyle/>
          <a:p>
            <a:endParaRPr lang="en-US" dirty="0"/>
          </a:p>
          <a:p>
            <a:endParaRPr lang="en-US" dirty="0"/>
          </a:p>
          <a:p>
            <a:r>
              <a:rPr lang="en-US" dirty="0"/>
              <a:t>Possible factors?</a:t>
            </a:r>
          </a:p>
          <a:p>
            <a:pPr lvl="1"/>
            <a:r>
              <a:rPr lang="en-US" dirty="0"/>
              <a:t>Number of stops</a:t>
            </a:r>
          </a:p>
          <a:p>
            <a:pPr lvl="1"/>
            <a:r>
              <a:rPr lang="en-US" dirty="0"/>
              <a:t>Truck Weight</a:t>
            </a:r>
          </a:p>
          <a:p>
            <a:pPr lvl="1"/>
            <a:r>
              <a:rPr lang="en-US" dirty="0"/>
              <a:t>Number of Pallets</a:t>
            </a:r>
          </a:p>
          <a:p>
            <a:pPr lvl="1"/>
            <a:r>
              <a:rPr lang="en-US" dirty="0"/>
              <a:t>Duration of Shipment</a:t>
            </a:r>
          </a:p>
          <a:p>
            <a:endParaRPr lang="en-US" dirty="0"/>
          </a:p>
        </p:txBody>
      </p:sp>
      <p:pic>
        <p:nvPicPr>
          <p:cNvPr id="4" name="Picture 2">
            <a:extLst>
              <a:ext uri="{FF2B5EF4-FFF2-40B4-BE49-F238E27FC236}">
                <a16:creationId xmlns:a16="http://schemas.microsoft.com/office/drawing/2014/main" id="{FCB5C3D1-EFBE-46A5-B6DC-4D5989949F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1522" y="2059345"/>
            <a:ext cx="4623694" cy="41176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ABC3546-5745-4008-BB92-610CCFF9490E}"/>
              </a:ext>
            </a:extLst>
          </p:cNvPr>
          <p:cNvSpPr txBox="1"/>
          <p:nvPr/>
        </p:nvSpPr>
        <p:spPr>
          <a:xfrm>
            <a:off x="8332236" y="6176963"/>
            <a:ext cx="2211355" cy="369332"/>
          </a:xfrm>
          <a:prstGeom prst="rect">
            <a:avLst/>
          </a:prstGeom>
          <a:noFill/>
        </p:spPr>
        <p:txBody>
          <a:bodyPr wrap="square" rtlCol="0">
            <a:spAutoFit/>
          </a:bodyPr>
          <a:lstStyle/>
          <a:p>
            <a:r>
              <a:rPr lang="en-US" dirty="0"/>
              <a:t>Days Delayed</a:t>
            </a:r>
          </a:p>
        </p:txBody>
      </p:sp>
    </p:spTree>
    <p:extLst>
      <p:ext uri="{BB962C8B-B14F-4D97-AF65-F5344CB8AC3E}">
        <p14:creationId xmlns:p14="http://schemas.microsoft.com/office/powerpoint/2010/main" val="3640810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159</TotalTime>
  <Words>1094</Words>
  <Application>Microsoft Macintosh PowerPoint</Application>
  <PresentationFormat>Widescreen</PresentationFormat>
  <Paragraphs>83</Paragraphs>
  <Slides>22</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Century Gothic</vt:lpstr>
      <vt:lpstr>Wingdings 3</vt:lpstr>
      <vt:lpstr>Ion</vt:lpstr>
      <vt:lpstr>PowerPoint Presentation</vt:lpstr>
      <vt:lpstr>Overview</vt:lpstr>
      <vt:lpstr>Data</vt:lpstr>
      <vt:lpstr>PowerPoint Presentation</vt:lpstr>
      <vt:lpstr>Additional Data</vt:lpstr>
      <vt:lpstr>PowerPoint Presentation</vt:lpstr>
      <vt:lpstr>Problems attempting to solve</vt:lpstr>
      <vt:lpstr>Were there shipping delays? </vt:lpstr>
      <vt:lpstr>If delayed, why?</vt:lpstr>
      <vt:lpstr>Attempt at Logistic Regression for predicting delays</vt:lpstr>
      <vt:lpstr>Trends and observations</vt:lpstr>
      <vt:lpstr>Inflation vs Cost</vt:lpstr>
      <vt:lpstr>Shipping Days vs Maximum Shipping Days Vs Crude Price</vt:lpstr>
      <vt:lpstr>Number of Pallets vs Shipping days Vs Crude Price</vt:lpstr>
      <vt:lpstr>Crude Prices Trend</vt:lpstr>
      <vt:lpstr>Shipping Days Trend</vt:lpstr>
      <vt:lpstr>Cost Trend</vt:lpstr>
      <vt:lpstr>Comparing metrics for 2020</vt:lpstr>
      <vt:lpstr>Time Series Model – Predicting Number of Loads per month (Seasonal Decompose)</vt:lpstr>
      <vt:lpstr>Loads per month (ADF Test)</vt:lpstr>
      <vt:lpstr>Loads per month (Compare Train Vs Test and Forecast)</vt:lpstr>
      <vt:lpstr>Cost Prediction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Were there shipping delays?</dc:title>
  <dc:creator>Myles Wentworth Chalue</dc:creator>
  <cp:lastModifiedBy>Brandon Reyes</cp:lastModifiedBy>
  <cp:revision>9</cp:revision>
  <dcterms:created xsi:type="dcterms:W3CDTF">2021-12-17T19:56:47Z</dcterms:created>
  <dcterms:modified xsi:type="dcterms:W3CDTF">2021-12-19T22:42:08Z</dcterms:modified>
</cp:coreProperties>
</file>