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04" userDrawn="1">
          <p15:clr>
            <a:srgbClr val="A4A3A4"/>
          </p15:clr>
        </p15:guide>
        <p15:guide id="3" pos="2115" userDrawn="1">
          <p15:clr>
            <a:srgbClr val="A4A3A4"/>
          </p15:clr>
        </p15:guide>
        <p15:guide id="4" pos="3793" userDrawn="1">
          <p15:clr>
            <a:srgbClr val="A4A3A4"/>
          </p15:clr>
        </p15:guide>
        <p15:guide id="5" orient="horz"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26"/>
    <p:restoredTop sz="94678"/>
  </p:normalViewPr>
  <p:slideViewPr>
    <p:cSldViewPr snapToGrid="0" snapToObjects="1">
      <p:cViewPr>
        <p:scale>
          <a:sx n="123" d="100"/>
          <a:sy n="123" d="100"/>
        </p:scale>
        <p:origin x="1960" y="-1304"/>
      </p:cViewPr>
      <p:guideLst>
        <p:guide pos="504"/>
        <p:guide pos="2115"/>
        <p:guide pos="3793"/>
        <p:guide orient="horz"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8T12:10:17.615"/>
    </inkml:context>
    <inkml:brush xml:id="br0">
      <inkml:brushProperty name="width" value="0.5" units="cm"/>
      <inkml:brushProperty name="height" value="1" units="cm"/>
      <inkml:brushProperty name="color" value="#ED7D31"/>
      <inkml:brushProperty name="tip" value="rectangle"/>
      <inkml:brushProperty name="rasterOp" value="maskPen"/>
    </inkml:brush>
  </inkml:definitions>
  <inkml:trace contextRef="#ctx0" brushRef="#br0">0 127,'91'-3,"1"0,-33-1,11-1,-1 2,11-2,-8 1,8-1,0 1,-8-1,8 2,0-1,-9-1,9 1,-11-1,-9 2,7 0,-17 0,17 1,-17-1,7 1,0 0,3-1,9 2,0-3,0 1,0 1,1-1,10 1,-18-2,16 1,-44 1,29 1,-29 1,33 0,-17 0,7 0,0 0,3 0,20 1,-8 0,19 2,-19-3,8 3,-27-2,0-1,25 1,-21-1,2 0,36 0,2 0,-44 0,-1 0,31 0,-3 0,-20 0,-3 0,-17 0,-3 0,-15 0,14 0,6 0,8 0,7 0,11 0,18 2,10 0,-38 0,2 0,1 0,0 0,-6 0,2 0,24 0,-2 0,13 2,-20-2,0 0,25 0,-38-1,2-1,-6 1,-2-2,42 1,-15 0,-11 0,0 0,-9 0,-3 0,-9 0,-1 0,1 0,-6 0,14 0,-11 0,22 0,-8 0,1 0,17 0,-3 0,19 0,-10 0,8 0,-19 0,19 0,-19 0,8 0,-11 0,-9 0,7 0,-17 0,7 0,0 0,-7 0,17 0,-7 0,20 0,-8 0,-14 0,0 0,11 0,-8 0,4-1,-13-1,-3 0,42-4,-32 2,-4-1,8-2,2 1,0 3,-20 3,12 0,-9 0,-1 0,11 0,12 0,13-2,0 2,8-2,-19 2,19 0,-20-1,20 0,-19 0,8-1,0 2,-8-3,-1 1,-4 0,-8 1,10-1,1 2,-1-1,0-1,-9 2,-3-2,-18 2,7 0,-15 0,-1 0,21 0,-6 0,20 0,2 0,-8 0,10 2,11 0,14 1,3 1,-44-3,-1 0,42 2,0-2,-1 0,-10-1,8 0,-8 0,10 0,1 0,0 0,-11 0,7 0,-18 0,8 0,-11 0,-9 0,-3 0,-9-1,-6 1,-4-2,12 2,-9 3,26-1,-17 3,7-2,-9 0,0 0,-1-1,1-1,-9 0,7 0,-15 0,-1-1,-3 0,-5 0,7 0,0 0,0 0,0 0,8 0,2 0,1 1,5 0,-6 0,1 0,5-1,-5 2,-1-2,6 0,-14 0,15 0,-7 0,9 0,-1 0,14 0,-10 0,9 0,-12 0,-9 0,-2 0,1 0,-7 0,6 0,0 0,-6 0,-1 0,-5 0,5 0,6 0,12 0,20 0,5 0,21 0,0 0,-1 0,1 0,-11 0,8 0,-9 0,1 0,-3 0,-10 0,-1 0,-9 0,6 0,-16 0,8 0,-11 0,-7 0,5 0,-5 0,-1 1,-2-1,0 2,-6-2,0 0,4 0,-11 0,13 0,-8 0,-7 0,14 0,-12 0,13 0,-15 0,5 0,-5 0,7 0,6 0,-5 0,5 0,-13 0,5 0,-1 0,-3 0,13 0,-14 0,11 0,-5-2,-7 2,20-3,-23 3,22-1,-20 0,9-1,5 1,-11-1,10 2,-11-1,13 1,-5-2,5 2,-13 0,5 0,3 0,1 0,6 0,-8 0,0 0,0 0,-7 0,5 0,7 0,-9 0,13 0,-10 0,3 0,3 0,-5 0,0 0,6 0,-12 0,9 0,-12 0,7 0,5 0,-4 0,6 0,-12 0,5 0,-1 0,-2 0,6 0,-5 0,-4 0,15 0,-16 0,11 0,-6 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C3ED9C4-00A5-A54A-92D6-B8DDE6096959}"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372232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3ED9C4-00A5-A54A-92D6-B8DDE6096959}"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16568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3ED9C4-00A5-A54A-92D6-B8DDE6096959}"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188104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3ED9C4-00A5-A54A-92D6-B8DDE6096959}"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247113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C3ED9C4-00A5-A54A-92D6-B8DDE6096959}" type="datetimeFigureOut">
              <a:rPr lang="en-US" smtClean="0"/>
              <a:t>8/30/20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413564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C3ED9C4-00A5-A54A-92D6-B8DDE6096959}"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45473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C3ED9C4-00A5-A54A-92D6-B8DDE6096959}" type="datetimeFigureOut">
              <a:rPr lang="en-US" smtClean="0"/>
              <a:t>8/30/20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122772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C3ED9C4-00A5-A54A-92D6-B8DDE6096959}" type="datetimeFigureOut">
              <a:rPr lang="en-US" smtClean="0"/>
              <a:t>8/30/20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327337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ED9C4-00A5-A54A-92D6-B8DDE6096959}" type="datetimeFigureOut">
              <a:rPr lang="en-US" smtClean="0"/>
              <a:t>8/30/20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415873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FC3ED9C4-00A5-A54A-92D6-B8DDE6096959}"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391417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FC3ED9C4-00A5-A54A-92D6-B8DDE6096959}" type="datetimeFigureOut">
              <a:rPr lang="en-US" smtClean="0"/>
              <a:t>8/30/20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11D1C-D611-D14F-B8A6-5CEC0654199E}" type="slidenum">
              <a:rPr lang="en-US" smtClean="0"/>
              <a:t>‹#›</a:t>
            </a:fld>
            <a:endParaRPr lang="en-US"/>
          </a:p>
        </p:txBody>
      </p:sp>
    </p:spTree>
    <p:extLst>
      <p:ext uri="{BB962C8B-B14F-4D97-AF65-F5344CB8AC3E}">
        <p14:creationId xmlns:p14="http://schemas.microsoft.com/office/powerpoint/2010/main" val="369287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3ED9C4-00A5-A54A-92D6-B8DDE6096959}" type="datetimeFigureOut">
              <a:rPr lang="en-US" smtClean="0"/>
              <a:t>8/30/20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7011D1C-D611-D14F-B8A6-5CEC0654199E}" type="slidenum">
              <a:rPr lang="en-US" smtClean="0"/>
              <a:t>‹#›</a:t>
            </a:fld>
            <a:endParaRPr lang="en-US"/>
          </a:p>
        </p:txBody>
      </p:sp>
    </p:spTree>
    <p:extLst>
      <p:ext uri="{BB962C8B-B14F-4D97-AF65-F5344CB8AC3E}">
        <p14:creationId xmlns:p14="http://schemas.microsoft.com/office/powerpoint/2010/main" val="20436394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thenounproject.com/" TargetMode="Externa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A721BE57-CCFD-9447-B3EC-461A6E51E3C4}"/>
                  </a:ext>
                </a:extLst>
              </p14:cNvPr>
              <p14:cNvContentPartPr/>
              <p14:nvPr/>
            </p14:nvContentPartPr>
            <p14:xfrm>
              <a:off x="104040" y="970848"/>
              <a:ext cx="6677640" cy="45719"/>
            </p14:xfrm>
          </p:contentPart>
        </mc:Choice>
        <mc:Fallback xmlns="">
          <p:pic>
            <p:nvPicPr>
              <p:cNvPr id="20" name="Ink 19">
                <a:extLst>
                  <a:ext uri="{FF2B5EF4-FFF2-40B4-BE49-F238E27FC236}">
                    <a16:creationId xmlns:a16="http://schemas.microsoft.com/office/drawing/2014/main" id="{A721BE57-CCFD-9447-B3EC-461A6E51E3C4}"/>
                  </a:ext>
                </a:extLst>
              </p:cNvPr>
              <p:cNvPicPr/>
              <p:nvPr/>
            </p:nvPicPr>
            <p:blipFill>
              <a:blip r:embed="rId3"/>
              <a:stretch>
                <a:fillRect/>
              </a:stretch>
            </p:blipFill>
            <p:spPr>
              <a:xfrm>
                <a:off x="14040" y="792258"/>
                <a:ext cx="6857280" cy="402542"/>
              </a:xfrm>
              <a:prstGeom prst="rect">
                <a:avLst/>
              </a:prstGeom>
            </p:spPr>
          </p:pic>
        </mc:Fallback>
      </mc:AlternateContent>
      <p:sp>
        <p:nvSpPr>
          <p:cNvPr id="8" name="TextBox 7">
            <a:extLst>
              <a:ext uri="{FF2B5EF4-FFF2-40B4-BE49-F238E27FC236}">
                <a16:creationId xmlns:a16="http://schemas.microsoft.com/office/drawing/2014/main" id="{50D64150-3F17-2F4A-9526-84ACC252DE58}"/>
              </a:ext>
            </a:extLst>
          </p:cNvPr>
          <p:cNvSpPr txBox="1"/>
          <p:nvPr/>
        </p:nvSpPr>
        <p:spPr>
          <a:xfrm>
            <a:off x="397935" y="622301"/>
            <a:ext cx="5325534" cy="646331"/>
          </a:xfrm>
          <a:prstGeom prst="rect">
            <a:avLst/>
          </a:prstGeom>
          <a:noFill/>
        </p:spPr>
        <p:txBody>
          <a:bodyPr wrap="square" rtlCol="0">
            <a:spAutoFit/>
          </a:bodyPr>
          <a:lstStyle/>
          <a:p>
            <a:r>
              <a:rPr lang="en-US" sz="3600" dirty="0">
                <a:latin typeface="Modern Love Caps" pitchFamily="82" charset="0"/>
              </a:rPr>
              <a:t>Dear Data, tell me a story …</a:t>
            </a:r>
          </a:p>
        </p:txBody>
      </p:sp>
      <p:sp>
        <p:nvSpPr>
          <p:cNvPr id="9" name="TextBox 8">
            <a:extLst>
              <a:ext uri="{FF2B5EF4-FFF2-40B4-BE49-F238E27FC236}">
                <a16:creationId xmlns:a16="http://schemas.microsoft.com/office/drawing/2014/main" id="{EDA3B143-CB37-7D4A-83A9-A96A1428A5D5}"/>
              </a:ext>
            </a:extLst>
          </p:cNvPr>
          <p:cNvSpPr txBox="1"/>
          <p:nvPr/>
        </p:nvSpPr>
        <p:spPr>
          <a:xfrm>
            <a:off x="719667" y="1140451"/>
            <a:ext cx="2243666" cy="215444"/>
          </a:xfrm>
          <a:prstGeom prst="rect">
            <a:avLst/>
          </a:prstGeom>
          <a:noFill/>
        </p:spPr>
        <p:txBody>
          <a:bodyPr wrap="square" rtlCol="0">
            <a:spAutoFit/>
          </a:bodyPr>
          <a:lstStyle/>
          <a:p>
            <a:r>
              <a:rPr lang="en-US" sz="800" dirty="0">
                <a:latin typeface="DIN Alternate" panose="020B0500000000000000" pitchFamily="34" charset="77"/>
                <a:ea typeface="Geneva" panose="020B0503030404040204" pitchFamily="34" charset="0"/>
                <a:cs typeface="Times New Roman" panose="02020603050405020304" pitchFamily="18" charset="0"/>
              </a:rPr>
              <a:t>by Rachel </a:t>
            </a:r>
            <a:r>
              <a:rPr lang="en-US" sz="800" dirty="0" err="1">
                <a:latin typeface="DIN Alternate" panose="020B0500000000000000" pitchFamily="34" charset="77"/>
                <a:ea typeface="Geneva" panose="020B0503030404040204" pitchFamily="34" charset="0"/>
                <a:cs typeface="Times New Roman" panose="02020603050405020304" pitchFamily="18" charset="0"/>
              </a:rPr>
              <a:t>Brabender</a:t>
            </a:r>
            <a:r>
              <a:rPr lang="en-US" sz="800" dirty="0">
                <a:latin typeface="DIN Alternate" panose="020B0500000000000000" pitchFamily="34" charset="77"/>
                <a:ea typeface="Geneva" panose="020B0503030404040204" pitchFamily="34" charset="0"/>
                <a:cs typeface="Times New Roman" panose="02020603050405020304" pitchFamily="18" charset="0"/>
              </a:rPr>
              <a:t> and Oliver </a:t>
            </a:r>
            <a:r>
              <a:rPr lang="en-US" sz="800" dirty="0" err="1">
                <a:latin typeface="DIN Alternate" panose="020B0500000000000000" pitchFamily="34" charset="77"/>
                <a:ea typeface="Geneva" panose="020B0503030404040204" pitchFamily="34" charset="0"/>
                <a:cs typeface="Times New Roman" panose="02020603050405020304" pitchFamily="18" charset="0"/>
              </a:rPr>
              <a:t>Clasen</a:t>
            </a:r>
            <a:endParaRPr lang="en-US" sz="800" dirty="0">
              <a:latin typeface="DIN Alternate" panose="020B0500000000000000" pitchFamily="34" charset="77"/>
              <a:ea typeface="Geneva" panose="020B050303040404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95FBE28-CF30-794D-968E-42F5517DE33E}"/>
              </a:ext>
            </a:extLst>
          </p:cNvPr>
          <p:cNvSpPr txBox="1"/>
          <p:nvPr/>
        </p:nvSpPr>
        <p:spPr>
          <a:xfrm>
            <a:off x="1641316" y="1490269"/>
            <a:ext cx="4388414" cy="1107996"/>
          </a:xfrm>
          <a:prstGeom prst="rect">
            <a:avLst/>
          </a:prstGeom>
          <a:noFill/>
        </p:spPr>
        <p:txBody>
          <a:bodyPr wrap="square" rtlCol="0">
            <a:spAutoFit/>
          </a:bodyPr>
          <a:lstStyle/>
          <a:p>
            <a:pPr algn="just"/>
            <a:r>
              <a:rPr lang="en-DE" sz="1100" dirty="0">
                <a:latin typeface="DIN Alternate" panose="020B0500000000000000" pitchFamily="34" charset="77"/>
                <a:ea typeface="Geneva" panose="020B0503030404040204" pitchFamily="34" charset="0"/>
                <a:cs typeface="Arial" panose="020B0604020202020204" pitchFamily="34" charset="0"/>
              </a:rPr>
              <a:t>Welcome to the world of data. Nowadays, modern computer systems (e.g. your mobile phone, car and small robots) are collecting tons of data on what is happening in their environment. Such data provides much information about the people and their passions. Companies have already realized the power of such data by analyzing them. Now we want to explain to you how this data can tell a story.</a:t>
            </a:r>
          </a:p>
        </p:txBody>
      </p:sp>
      <p:sp>
        <p:nvSpPr>
          <p:cNvPr id="22" name="Rectangle 21">
            <a:extLst>
              <a:ext uri="{FF2B5EF4-FFF2-40B4-BE49-F238E27FC236}">
                <a16:creationId xmlns:a16="http://schemas.microsoft.com/office/drawing/2014/main" id="{98B59BB3-625C-E549-B7CD-453373250B19}"/>
              </a:ext>
            </a:extLst>
          </p:cNvPr>
          <p:cNvSpPr/>
          <p:nvPr/>
        </p:nvSpPr>
        <p:spPr>
          <a:xfrm>
            <a:off x="800100" y="3292658"/>
            <a:ext cx="2314843" cy="261610"/>
          </a:xfrm>
          <a:prstGeom prst="rect">
            <a:avLst/>
          </a:prstGeom>
        </p:spPr>
        <p:txBody>
          <a:bodyPr wrap="square">
            <a:spAutoFit/>
          </a:bodyPr>
          <a:lstStyle/>
          <a:p>
            <a:pPr>
              <a:spcBef>
                <a:spcPts val="1000"/>
              </a:spcBef>
              <a:spcAft>
                <a:spcPts val="1000"/>
              </a:spcAft>
            </a:pPr>
            <a:r>
              <a:rPr lang="en-DE" sz="1100" dirty="0">
                <a:solidFill>
                  <a:srgbClr val="000000"/>
                </a:solidFill>
                <a:latin typeface="DIN Alternate" panose="020B0500000000000000" pitchFamily="34" charset="77"/>
                <a:ea typeface="Geneva" panose="020B0503030404040204" pitchFamily="34" charset="0"/>
                <a:cs typeface="Arial" panose="020B0604020202020204" pitchFamily="34" charset="0"/>
              </a:rPr>
              <a:t>Let’s think of a handsome example.</a:t>
            </a:r>
          </a:p>
        </p:txBody>
      </p:sp>
      <p:sp>
        <p:nvSpPr>
          <p:cNvPr id="25" name="Rectangle 24">
            <a:extLst>
              <a:ext uri="{FF2B5EF4-FFF2-40B4-BE49-F238E27FC236}">
                <a16:creationId xmlns:a16="http://schemas.microsoft.com/office/drawing/2014/main" id="{62C6866A-8824-6F46-A83E-C6EEACCBB1F1}"/>
              </a:ext>
            </a:extLst>
          </p:cNvPr>
          <p:cNvSpPr/>
          <p:nvPr/>
        </p:nvSpPr>
        <p:spPr>
          <a:xfrm>
            <a:off x="3357563" y="3300463"/>
            <a:ext cx="2224066" cy="1469633"/>
          </a:xfrm>
          <a:prstGeom prst="rect">
            <a:avLst/>
          </a:prstGeom>
          <a:solidFill>
            <a:schemeClr val="accent2">
              <a:lumMod val="20000"/>
              <a:lumOff val="80000"/>
            </a:schemeClr>
          </a:solidFill>
          <a:ln w="15875" cap="flat">
            <a:noFill/>
            <a:bevel/>
            <a:extLst>
              <a:ext uri="{C807C97D-BFC1-408E-A445-0C87EB9F89A2}">
                <ask:lineSketchStyleProps xmlns:ask="http://schemas.microsoft.com/office/drawing/2018/sketchyshapes" sd="1219033472">
                  <a:custGeom>
                    <a:avLst/>
                    <a:gdLst>
                      <a:gd name="connsiteX0" fmla="*/ 0 w 2225622"/>
                      <a:gd name="connsiteY0" fmla="*/ 0 h 1454244"/>
                      <a:gd name="connsiteX1" fmla="*/ 600918 w 2225622"/>
                      <a:gd name="connsiteY1" fmla="*/ 0 h 1454244"/>
                      <a:gd name="connsiteX2" fmla="*/ 1179580 w 2225622"/>
                      <a:gd name="connsiteY2" fmla="*/ 0 h 1454244"/>
                      <a:gd name="connsiteX3" fmla="*/ 2225622 w 2225622"/>
                      <a:gd name="connsiteY3" fmla="*/ 0 h 1454244"/>
                      <a:gd name="connsiteX4" fmla="*/ 2225622 w 2225622"/>
                      <a:gd name="connsiteY4" fmla="*/ 441121 h 1454244"/>
                      <a:gd name="connsiteX5" fmla="*/ 2225622 w 2225622"/>
                      <a:gd name="connsiteY5" fmla="*/ 954954 h 1454244"/>
                      <a:gd name="connsiteX6" fmla="*/ 2225622 w 2225622"/>
                      <a:gd name="connsiteY6" fmla="*/ 1454244 h 1454244"/>
                      <a:gd name="connsiteX7" fmla="*/ 1713729 w 2225622"/>
                      <a:gd name="connsiteY7" fmla="*/ 1454244 h 1454244"/>
                      <a:gd name="connsiteX8" fmla="*/ 1179580 w 2225622"/>
                      <a:gd name="connsiteY8" fmla="*/ 1454244 h 1454244"/>
                      <a:gd name="connsiteX9" fmla="*/ 689943 w 2225622"/>
                      <a:gd name="connsiteY9" fmla="*/ 1454244 h 1454244"/>
                      <a:gd name="connsiteX10" fmla="*/ 0 w 2225622"/>
                      <a:gd name="connsiteY10" fmla="*/ 1454244 h 1454244"/>
                      <a:gd name="connsiteX11" fmla="*/ 0 w 2225622"/>
                      <a:gd name="connsiteY11" fmla="*/ 954954 h 1454244"/>
                      <a:gd name="connsiteX12" fmla="*/ 0 w 2225622"/>
                      <a:gd name="connsiteY12" fmla="*/ 513833 h 1454244"/>
                      <a:gd name="connsiteX13" fmla="*/ 0 w 2225622"/>
                      <a:gd name="connsiteY13" fmla="*/ 0 h 145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25622" h="1454244" fill="none" extrusionOk="0">
                        <a:moveTo>
                          <a:pt x="0" y="0"/>
                        </a:moveTo>
                        <a:cubicBezTo>
                          <a:pt x="163450" y="10185"/>
                          <a:pt x="303364" y="21219"/>
                          <a:pt x="600918" y="0"/>
                        </a:cubicBezTo>
                        <a:cubicBezTo>
                          <a:pt x="898472" y="-21219"/>
                          <a:pt x="979711" y="12009"/>
                          <a:pt x="1179580" y="0"/>
                        </a:cubicBezTo>
                        <a:cubicBezTo>
                          <a:pt x="1379449" y="-12009"/>
                          <a:pt x="1974470" y="-34889"/>
                          <a:pt x="2225622" y="0"/>
                        </a:cubicBezTo>
                        <a:cubicBezTo>
                          <a:pt x="2207918" y="94271"/>
                          <a:pt x="2216573" y="293688"/>
                          <a:pt x="2225622" y="441121"/>
                        </a:cubicBezTo>
                        <a:cubicBezTo>
                          <a:pt x="2234671" y="588554"/>
                          <a:pt x="2208298" y="758711"/>
                          <a:pt x="2225622" y="954954"/>
                        </a:cubicBezTo>
                        <a:cubicBezTo>
                          <a:pt x="2242946" y="1151197"/>
                          <a:pt x="2232807" y="1316735"/>
                          <a:pt x="2225622" y="1454244"/>
                        </a:cubicBezTo>
                        <a:cubicBezTo>
                          <a:pt x="1990979" y="1443224"/>
                          <a:pt x="1867271" y="1459837"/>
                          <a:pt x="1713729" y="1454244"/>
                        </a:cubicBezTo>
                        <a:cubicBezTo>
                          <a:pt x="1560187" y="1448651"/>
                          <a:pt x="1377639" y="1470925"/>
                          <a:pt x="1179580" y="1454244"/>
                        </a:cubicBezTo>
                        <a:cubicBezTo>
                          <a:pt x="981521" y="1437563"/>
                          <a:pt x="931842" y="1461885"/>
                          <a:pt x="689943" y="1454244"/>
                        </a:cubicBezTo>
                        <a:cubicBezTo>
                          <a:pt x="448044" y="1446603"/>
                          <a:pt x="219936" y="1485248"/>
                          <a:pt x="0" y="1454244"/>
                        </a:cubicBezTo>
                        <a:cubicBezTo>
                          <a:pt x="-3901" y="1242369"/>
                          <a:pt x="-8161" y="1142774"/>
                          <a:pt x="0" y="954954"/>
                        </a:cubicBezTo>
                        <a:cubicBezTo>
                          <a:pt x="8161" y="767134"/>
                          <a:pt x="-20670" y="610251"/>
                          <a:pt x="0" y="513833"/>
                        </a:cubicBezTo>
                        <a:cubicBezTo>
                          <a:pt x="20670" y="417415"/>
                          <a:pt x="-759" y="127273"/>
                          <a:pt x="0" y="0"/>
                        </a:cubicBezTo>
                        <a:close/>
                      </a:path>
                      <a:path w="2225622" h="1454244" stroke="0" extrusionOk="0">
                        <a:moveTo>
                          <a:pt x="0" y="0"/>
                        </a:moveTo>
                        <a:cubicBezTo>
                          <a:pt x="182455" y="-2442"/>
                          <a:pt x="291762" y="1087"/>
                          <a:pt x="534149" y="0"/>
                        </a:cubicBezTo>
                        <a:cubicBezTo>
                          <a:pt x="776536" y="-1087"/>
                          <a:pt x="863652" y="-3992"/>
                          <a:pt x="1023786" y="0"/>
                        </a:cubicBezTo>
                        <a:cubicBezTo>
                          <a:pt x="1183920" y="3992"/>
                          <a:pt x="1493009" y="-15958"/>
                          <a:pt x="1624704" y="0"/>
                        </a:cubicBezTo>
                        <a:cubicBezTo>
                          <a:pt x="1756399" y="15958"/>
                          <a:pt x="2067191" y="23518"/>
                          <a:pt x="2225622" y="0"/>
                        </a:cubicBezTo>
                        <a:cubicBezTo>
                          <a:pt x="2207197" y="176889"/>
                          <a:pt x="2223532" y="374426"/>
                          <a:pt x="2225622" y="470206"/>
                        </a:cubicBezTo>
                        <a:cubicBezTo>
                          <a:pt x="2227712" y="565986"/>
                          <a:pt x="2221889" y="701738"/>
                          <a:pt x="2225622" y="925869"/>
                        </a:cubicBezTo>
                        <a:cubicBezTo>
                          <a:pt x="2229355" y="1150000"/>
                          <a:pt x="2238484" y="1272177"/>
                          <a:pt x="2225622" y="1454244"/>
                        </a:cubicBezTo>
                        <a:cubicBezTo>
                          <a:pt x="2066274" y="1444861"/>
                          <a:pt x="1890977" y="1459903"/>
                          <a:pt x="1669217" y="1454244"/>
                        </a:cubicBezTo>
                        <a:cubicBezTo>
                          <a:pt x="1447458" y="1448585"/>
                          <a:pt x="1315733" y="1435204"/>
                          <a:pt x="1179580" y="1454244"/>
                        </a:cubicBezTo>
                        <a:cubicBezTo>
                          <a:pt x="1043427" y="1473284"/>
                          <a:pt x="806696" y="1442616"/>
                          <a:pt x="623174" y="1454244"/>
                        </a:cubicBezTo>
                        <a:cubicBezTo>
                          <a:pt x="439652" y="1465872"/>
                          <a:pt x="294531" y="1433886"/>
                          <a:pt x="0" y="1454244"/>
                        </a:cubicBezTo>
                        <a:cubicBezTo>
                          <a:pt x="10708" y="1282280"/>
                          <a:pt x="-18813" y="1112125"/>
                          <a:pt x="0" y="984038"/>
                        </a:cubicBezTo>
                        <a:cubicBezTo>
                          <a:pt x="18813" y="855951"/>
                          <a:pt x="7115" y="647434"/>
                          <a:pt x="0" y="513833"/>
                        </a:cubicBezTo>
                        <a:cubicBezTo>
                          <a:pt x="-7115" y="380232"/>
                          <a:pt x="-2474" y="137706"/>
                          <a:pt x="0" y="0"/>
                        </a:cubicBezTo>
                        <a:close/>
                      </a:path>
                    </a:pathLst>
                  </a:custGeom>
                  <ask:type>
                    <ask:lineSketchNone/>
                  </ask:type>
                </ask:lineSketchStyleProps>
              </a:ext>
            </a:extLst>
          </a:ln>
        </p:spPr>
        <p:txBody>
          <a:bodyPr wrap="square">
            <a:spAutoFit/>
          </a:bodyPr>
          <a:lstStyle/>
          <a:p>
            <a:pPr algn="ctr"/>
            <a:r>
              <a:rPr lang="en-DE" sz="1050" dirty="0">
                <a:latin typeface="Times New Roman" panose="02020603050405020304" pitchFamily="18" charset="0"/>
                <a:ea typeface="Times New Roman" panose="02020603050405020304" pitchFamily="18" charset="0"/>
                <a:cs typeface="Times New Roman" panose="02020603050405020304" pitchFamily="18" charset="0"/>
              </a:rPr>
              <a:t>You are a passionate</a:t>
            </a:r>
          </a:p>
          <a:p>
            <a:pPr algn="ctr"/>
            <a:r>
              <a:rPr lang="en-DE" sz="1600" dirty="0">
                <a:latin typeface="Modern Love Caps" pitchFamily="82" charset="0"/>
                <a:ea typeface="Times New Roman" panose="02020603050405020304" pitchFamily="18" charset="0"/>
                <a:cs typeface="Times New Roman" panose="02020603050405020304" pitchFamily="18" charset="0"/>
              </a:rPr>
              <a:t>diy enthusiast</a:t>
            </a:r>
          </a:p>
          <a:p>
            <a:pPr algn="ctr"/>
            <a:r>
              <a:rPr lang="en-DE" sz="1050" dirty="0">
                <a:latin typeface="Times New Roman" panose="02020603050405020304" pitchFamily="18" charset="0"/>
                <a:ea typeface="Times New Roman" panose="02020603050405020304" pitchFamily="18" charset="0"/>
                <a:cs typeface="Times New Roman" panose="02020603050405020304" pitchFamily="18" charset="0"/>
              </a:rPr>
              <a:t>and in need of a grinding machine for your homemade table project. Recently, you have noticed that not far away from your place, there is a rental store where you could probably borrow it for a few hours. </a:t>
            </a:r>
            <a:endParaRPr lang="en-US" sz="1050" dirty="0">
              <a:latin typeface="Times New Roman" panose="02020603050405020304" pitchFamily="18" charset="0"/>
              <a:cs typeface="Times New Roman" panose="02020603050405020304" pitchFamily="18" charset="0"/>
            </a:endParaRPr>
          </a:p>
        </p:txBody>
      </p:sp>
      <p:cxnSp>
        <p:nvCxnSpPr>
          <p:cNvPr id="39" name="Curved Connector 38">
            <a:extLst>
              <a:ext uri="{FF2B5EF4-FFF2-40B4-BE49-F238E27FC236}">
                <a16:creationId xmlns:a16="http://schemas.microsoft.com/office/drawing/2014/main" id="{1EC31CC9-DFAC-1B4C-A01A-06C38ED561BE}"/>
              </a:ext>
            </a:extLst>
          </p:cNvPr>
          <p:cNvCxnSpPr>
            <a:cxnSpLocks/>
          </p:cNvCxnSpPr>
          <p:nvPr/>
        </p:nvCxnSpPr>
        <p:spPr>
          <a:xfrm>
            <a:off x="2992446" y="3423463"/>
            <a:ext cx="307057" cy="81631"/>
          </a:xfrm>
          <a:prstGeom prst="curvedConnector3">
            <a:avLst>
              <a:gd name="adj1" fmla="val 37695"/>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32CD663-C407-4847-A8F0-DB9BD0450D2C}"/>
              </a:ext>
            </a:extLst>
          </p:cNvPr>
          <p:cNvSpPr/>
          <p:nvPr/>
        </p:nvSpPr>
        <p:spPr>
          <a:xfrm>
            <a:off x="800100" y="3505094"/>
            <a:ext cx="2258285" cy="938719"/>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Geneva" panose="020B0503030404040204" pitchFamily="34" charset="0"/>
                <a:cs typeface="Arial" panose="020B0604020202020204" pitchFamily="34" charset="0"/>
              </a:rPr>
              <a:t>Since the rental store has to be aware of which of his inventories are currently lended, they save all necessary information in a database. </a:t>
            </a:r>
            <a:endParaRPr lang="en-DE" sz="1100" dirty="0">
              <a:latin typeface="DIN Alternate" panose="020B0500000000000000" pitchFamily="34" charset="77"/>
              <a:ea typeface="Geneva" panose="020B050303040404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269B1AFB-9D72-5D42-A83C-BDFB88276934}"/>
              </a:ext>
            </a:extLst>
          </p:cNvPr>
          <p:cNvSpPr/>
          <p:nvPr/>
        </p:nvSpPr>
        <p:spPr>
          <a:xfrm>
            <a:off x="820200" y="4916446"/>
            <a:ext cx="5209530" cy="1277273"/>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Geneva" panose="020B0503030404040204" pitchFamily="34" charset="0"/>
                <a:cs typeface="Arial" panose="020B0604020202020204" pitchFamily="34" charset="0"/>
              </a:rPr>
              <a:t>Perhaps, you can imagine how much data is generated if you consider the amount of inventories the store or even the business chain may offer. This data is saved in very big information systems and waits to be used. Potential application scenarios are analyzing all rentals, on which inventories are from high demand, so that the store can be retrofitted onto the popular ones. As a result, this could improve the image of the store because of the higher availability of popular machines and enhances the customer satisfaction.</a:t>
            </a:r>
            <a:endParaRPr lang="en-DE" sz="1100" dirty="0">
              <a:effectLst/>
              <a:latin typeface="DIN Alternate" panose="020B0500000000000000" pitchFamily="34" charset="77"/>
              <a:ea typeface="Geneva" panose="020B050303040404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643D9B51-66A2-8E44-AAEE-B71BBAAE7D36}"/>
              </a:ext>
            </a:extLst>
          </p:cNvPr>
          <p:cNvSpPr/>
          <p:nvPr/>
        </p:nvSpPr>
        <p:spPr>
          <a:xfrm>
            <a:off x="800100" y="6645616"/>
            <a:ext cx="1129142" cy="1615827"/>
          </a:xfrm>
          <a:prstGeom prst="rect">
            <a:avLst/>
          </a:prstGeom>
        </p:spPr>
        <p:txBody>
          <a:bodyPr wrap="square">
            <a:spAutoFit/>
          </a:bodyPr>
          <a:lstStyle/>
          <a:p>
            <a:pPr>
              <a:spcBef>
                <a:spcPts val="1000"/>
              </a:spcBef>
              <a:spcAft>
                <a:spcPts val="1000"/>
              </a:spcAft>
            </a:pPr>
            <a:r>
              <a:rPr lang="en-DE" sz="1100" dirty="0">
                <a:solidFill>
                  <a:srgbClr val="000000"/>
                </a:solidFill>
                <a:latin typeface="DIN Alternate" panose="020B0500000000000000" pitchFamily="34" charset="77"/>
                <a:ea typeface="Baskerville" panose="02020502070401020303" pitchFamily="18" charset="0"/>
                <a:cs typeface="Arial" panose="020B0604020202020204" pitchFamily="34" charset="0"/>
              </a:rPr>
              <a:t>Before digging deeper into the usage of such data, let’s have a look on the rental workflow. It could look like this:</a:t>
            </a:r>
            <a:endParaRPr lang="en-DE" sz="1100" dirty="0">
              <a:effectLst/>
              <a:latin typeface="DIN Alternate" panose="020B0500000000000000" pitchFamily="34" charset="77"/>
              <a:ea typeface="Baskerville" panose="02020502070401020303" pitchFamily="18" charset="0"/>
              <a:cs typeface="Arial" panose="020B0604020202020204" pitchFamily="34" charset="0"/>
            </a:endParaRPr>
          </a:p>
        </p:txBody>
      </p:sp>
      <p:sp>
        <p:nvSpPr>
          <p:cNvPr id="54" name="Process 53">
            <a:extLst>
              <a:ext uri="{FF2B5EF4-FFF2-40B4-BE49-F238E27FC236}">
                <a16:creationId xmlns:a16="http://schemas.microsoft.com/office/drawing/2014/main" id="{F5FC5536-AD95-A74B-8718-DAC9A8F6FE12}"/>
              </a:ext>
            </a:extLst>
          </p:cNvPr>
          <p:cNvSpPr/>
          <p:nvPr/>
        </p:nvSpPr>
        <p:spPr>
          <a:xfrm rot="323626">
            <a:off x="2053595" y="6586253"/>
            <a:ext cx="3992746" cy="2833889"/>
          </a:xfrm>
          <a:custGeom>
            <a:avLst/>
            <a:gdLst>
              <a:gd name="connsiteX0" fmla="*/ 0 w 3992746"/>
              <a:gd name="connsiteY0" fmla="*/ 0 h 2833889"/>
              <a:gd name="connsiteX1" fmla="*/ 625530 w 3992746"/>
              <a:gd name="connsiteY1" fmla="*/ 0 h 2833889"/>
              <a:gd name="connsiteX2" fmla="*/ 1171205 w 3992746"/>
              <a:gd name="connsiteY2" fmla="*/ 0 h 2833889"/>
              <a:gd name="connsiteX3" fmla="*/ 1916518 w 3992746"/>
              <a:gd name="connsiteY3" fmla="*/ 0 h 2833889"/>
              <a:gd name="connsiteX4" fmla="*/ 2542048 w 3992746"/>
              <a:gd name="connsiteY4" fmla="*/ 0 h 2833889"/>
              <a:gd name="connsiteX5" fmla="*/ 3167578 w 3992746"/>
              <a:gd name="connsiteY5" fmla="*/ 0 h 2833889"/>
              <a:gd name="connsiteX6" fmla="*/ 3992746 w 3992746"/>
              <a:gd name="connsiteY6" fmla="*/ 0 h 2833889"/>
              <a:gd name="connsiteX7" fmla="*/ 3992746 w 3992746"/>
              <a:gd name="connsiteY7" fmla="*/ 510100 h 2833889"/>
              <a:gd name="connsiteX8" fmla="*/ 3992746 w 3992746"/>
              <a:gd name="connsiteY8" fmla="*/ 1076878 h 2833889"/>
              <a:gd name="connsiteX9" fmla="*/ 3992746 w 3992746"/>
              <a:gd name="connsiteY9" fmla="*/ 1586978 h 2833889"/>
              <a:gd name="connsiteX10" fmla="*/ 3992746 w 3992746"/>
              <a:gd name="connsiteY10" fmla="*/ 2097078 h 2833889"/>
              <a:gd name="connsiteX11" fmla="*/ 3992746 w 3992746"/>
              <a:gd name="connsiteY11" fmla="*/ 2833889 h 2833889"/>
              <a:gd name="connsiteX12" fmla="*/ 3287361 w 3992746"/>
              <a:gd name="connsiteY12" fmla="*/ 2833889 h 2833889"/>
              <a:gd name="connsiteX13" fmla="*/ 2542048 w 3992746"/>
              <a:gd name="connsiteY13" fmla="*/ 2833889 h 2833889"/>
              <a:gd name="connsiteX14" fmla="*/ 1796736 w 3992746"/>
              <a:gd name="connsiteY14" fmla="*/ 2833889 h 2833889"/>
              <a:gd name="connsiteX15" fmla="*/ 1211133 w 3992746"/>
              <a:gd name="connsiteY15" fmla="*/ 2833889 h 2833889"/>
              <a:gd name="connsiteX16" fmla="*/ 0 w 3992746"/>
              <a:gd name="connsiteY16" fmla="*/ 2833889 h 2833889"/>
              <a:gd name="connsiteX17" fmla="*/ 0 w 3992746"/>
              <a:gd name="connsiteY17" fmla="*/ 2210433 h 2833889"/>
              <a:gd name="connsiteX18" fmla="*/ 0 w 3992746"/>
              <a:gd name="connsiteY18" fmla="*/ 1728672 h 2833889"/>
              <a:gd name="connsiteX19" fmla="*/ 0 w 3992746"/>
              <a:gd name="connsiteY19" fmla="*/ 1218572 h 2833889"/>
              <a:gd name="connsiteX20" fmla="*/ 0 w 3992746"/>
              <a:gd name="connsiteY20" fmla="*/ 708472 h 2833889"/>
              <a:gd name="connsiteX21" fmla="*/ 0 w 3992746"/>
              <a:gd name="connsiteY21" fmla="*/ 0 h 283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92746" h="2833889" extrusionOk="0">
                <a:moveTo>
                  <a:pt x="0" y="0"/>
                </a:moveTo>
                <a:cubicBezTo>
                  <a:pt x="310071" y="22438"/>
                  <a:pt x="466597" y="20182"/>
                  <a:pt x="625530" y="0"/>
                </a:cubicBezTo>
                <a:cubicBezTo>
                  <a:pt x="784463" y="-20182"/>
                  <a:pt x="1031079" y="-9015"/>
                  <a:pt x="1171205" y="0"/>
                </a:cubicBezTo>
                <a:cubicBezTo>
                  <a:pt x="1311332" y="9015"/>
                  <a:pt x="1752171" y="22440"/>
                  <a:pt x="1916518" y="0"/>
                </a:cubicBezTo>
                <a:cubicBezTo>
                  <a:pt x="2080865" y="-22440"/>
                  <a:pt x="2313284" y="24527"/>
                  <a:pt x="2542048" y="0"/>
                </a:cubicBezTo>
                <a:cubicBezTo>
                  <a:pt x="2770812" y="-24527"/>
                  <a:pt x="2986613" y="2766"/>
                  <a:pt x="3167578" y="0"/>
                </a:cubicBezTo>
                <a:cubicBezTo>
                  <a:pt x="3348543" y="-2766"/>
                  <a:pt x="3667826" y="-17098"/>
                  <a:pt x="3992746" y="0"/>
                </a:cubicBezTo>
                <a:cubicBezTo>
                  <a:pt x="3997614" y="117446"/>
                  <a:pt x="4013332" y="273367"/>
                  <a:pt x="3992746" y="510100"/>
                </a:cubicBezTo>
                <a:cubicBezTo>
                  <a:pt x="3972160" y="746833"/>
                  <a:pt x="3967278" y="860373"/>
                  <a:pt x="3992746" y="1076878"/>
                </a:cubicBezTo>
                <a:cubicBezTo>
                  <a:pt x="4018214" y="1293383"/>
                  <a:pt x="3981351" y="1403017"/>
                  <a:pt x="3992746" y="1586978"/>
                </a:cubicBezTo>
                <a:cubicBezTo>
                  <a:pt x="4004141" y="1770939"/>
                  <a:pt x="4003948" y="1913870"/>
                  <a:pt x="3992746" y="2097078"/>
                </a:cubicBezTo>
                <a:cubicBezTo>
                  <a:pt x="3981544" y="2280286"/>
                  <a:pt x="4022687" y="2684322"/>
                  <a:pt x="3992746" y="2833889"/>
                </a:cubicBezTo>
                <a:cubicBezTo>
                  <a:pt x="3736945" y="2805568"/>
                  <a:pt x="3526550" y="2799627"/>
                  <a:pt x="3287361" y="2833889"/>
                </a:cubicBezTo>
                <a:cubicBezTo>
                  <a:pt x="3048172" y="2868151"/>
                  <a:pt x="2795384" y="2861083"/>
                  <a:pt x="2542048" y="2833889"/>
                </a:cubicBezTo>
                <a:cubicBezTo>
                  <a:pt x="2288712" y="2806695"/>
                  <a:pt x="2024678" y="2865238"/>
                  <a:pt x="1796736" y="2833889"/>
                </a:cubicBezTo>
                <a:cubicBezTo>
                  <a:pt x="1568794" y="2802540"/>
                  <a:pt x="1380365" y="2830766"/>
                  <a:pt x="1211133" y="2833889"/>
                </a:cubicBezTo>
                <a:cubicBezTo>
                  <a:pt x="1041901" y="2837012"/>
                  <a:pt x="592564" y="2843371"/>
                  <a:pt x="0" y="2833889"/>
                </a:cubicBezTo>
                <a:cubicBezTo>
                  <a:pt x="-15598" y="2532207"/>
                  <a:pt x="4099" y="2475541"/>
                  <a:pt x="0" y="2210433"/>
                </a:cubicBezTo>
                <a:cubicBezTo>
                  <a:pt x="-4099" y="1945325"/>
                  <a:pt x="20772" y="1913732"/>
                  <a:pt x="0" y="1728672"/>
                </a:cubicBezTo>
                <a:cubicBezTo>
                  <a:pt x="-20772" y="1543612"/>
                  <a:pt x="-7006" y="1439525"/>
                  <a:pt x="0" y="1218572"/>
                </a:cubicBezTo>
                <a:cubicBezTo>
                  <a:pt x="7006" y="997619"/>
                  <a:pt x="8931" y="885720"/>
                  <a:pt x="0" y="708472"/>
                </a:cubicBezTo>
                <a:cubicBezTo>
                  <a:pt x="-8931" y="531224"/>
                  <a:pt x="-23492" y="334904"/>
                  <a:pt x="0" y="0"/>
                </a:cubicBezTo>
                <a:close/>
              </a:path>
            </a:pathLst>
          </a:custGeom>
          <a:noFill/>
          <a:ln w="22225">
            <a:solidFill>
              <a:schemeClr val="tx1"/>
            </a:solidFill>
            <a:extLst>
              <a:ext uri="{C807C97D-BFC1-408E-A445-0C87EB9F89A2}">
                <ask:lineSketchStyleProps xmlns:ask="http://schemas.microsoft.com/office/drawing/2018/sketchyshapes" sd="1219033472">
                  <a:prstGeom prst="flowChartProcess">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lIns="180000" rtlCol="0" anchor="ctr"/>
          <a:lstStyle/>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When the customer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creates a rental</a:t>
            </a:r>
            <a:r>
              <a:rPr lang="en-DE" sz="1000"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 </a:t>
            </a:r>
            <a:r>
              <a:rPr lang="en-DE" sz="1000" dirty="0">
                <a:latin typeface="DIN Alternate" panose="020B0500000000000000" pitchFamily="34" charset="77"/>
                <a:ea typeface="Geneva" panose="020B0503030404040204" pitchFamily="34" charset="0"/>
                <a:cs typeface="Arial" panose="020B0604020202020204" pitchFamily="34" charset="0"/>
              </a:rPr>
              <a:t>order involving the several inventories, it is also considered as the starting point of the rental.</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Based on all recently created rental orders, the store will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create invoices</a:t>
            </a:r>
            <a:r>
              <a:rPr lang="en-DE" sz="1000" dirty="0">
                <a:latin typeface="DIN Alternate" panose="020B0500000000000000" pitchFamily="34" charset="77"/>
                <a:ea typeface="Geneva" panose="020B0503030404040204" pitchFamily="34" charset="0"/>
                <a:cs typeface="Arial" panose="020B0604020202020204" pitchFamily="34" charset="0"/>
              </a:rPr>
              <a:t>.</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The customer </a:t>
            </a:r>
            <a:r>
              <a:rPr lang="en-GB" sz="1000" dirty="0">
                <a:latin typeface="DIN Alternate" panose="020B0500000000000000" pitchFamily="34" charset="77"/>
                <a:ea typeface="Geneva" panose="020B0503030404040204" pitchFamily="34" charset="0"/>
                <a:cs typeface="Arial" panose="020B0604020202020204" pitchFamily="34" charset="0"/>
              </a:rPr>
              <a:t>must</a:t>
            </a:r>
            <a:r>
              <a:rPr lang="en-DE" sz="1000" dirty="0">
                <a:latin typeface="DIN Alternate" panose="020B0500000000000000" pitchFamily="34" charset="77"/>
                <a:ea typeface="Geneva" panose="020B0503030404040204" pitchFamily="34" charset="0"/>
                <a:cs typeface="Arial" panose="020B0604020202020204" pitchFamily="34" charset="0"/>
              </a:rPr>
              <a:t>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pay his open invoices</a:t>
            </a:r>
            <a:r>
              <a:rPr lang="en-DE" sz="1000" dirty="0">
                <a:latin typeface="DIN Alternate" panose="020B0500000000000000" pitchFamily="34" charset="77"/>
                <a:ea typeface="Geneva" panose="020B0503030404040204" pitchFamily="34" charset="0"/>
                <a:cs typeface="Arial" panose="020B0604020202020204" pitchFamily="34" charset="0"/>
              </a:rPr>
              <a:t>.</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The store receive your payment, and will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confirm the invoice</a:t>
            </a:r>
            <a:r>
              <a:rPr lang="en-DE" sz="1000" dirty="0">
                <a:solidFill>
                  <a:schemeClr val="tx1"/>
                </a:solidFill>
                <a:latin typeface="DIN Alternate" panose="020B0500000000000000" pitchFamily="34" charset="77"/>
                <a:ea typeface="Geneva" panose="020B0503030404040204" pitchFamily="34" charset="0"/>
                <a:cs typeface="Arial" panose="020B0604020202020204" pitchFamily="34" charset="0"/>
              </a:rPr>
              <a:t>, and</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will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confirm the rental </a:t>
            </a:r>
            <a:r>
              <a:rPr lang="en-DE" sz="1000" dirty="0">
                <a:latin typeface="DIN Alternate" panose="020B0500000000000000" pitchFamily="34" charset="77"/>
                <a:ea typeface="Geneva" panose="020B0503030404040204" pitchFamily="34" charset="0"/>
                <a:cs typeface="Arial" panose="020B0604020202020204" pitchFamily="34" charset="0"/>
              </a:rPr>
              <a:t>order.</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Now the customer can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lend</a:t>
            </a:r>
            <a:r>
              <a:rPr lang="en-DE" sz="1000" b="1" dirty="0">
                <a:latin typeface="DIN Alternate" panose="020B0500000000000000" pitchFamily="34" charset="77"/>
                <a:ea typeface="Geneva" panose="020B0503030404040204" pitchFamily="34" charset="0"/>
                <a:cs typeface="Arial" panose="020B0604020202020204" pitchFamily="34" charset="0"/>
              </a:rPr>
              <a:t> </a:t>
            </a:r>
            <a:r>
              <a:rPr lang="en-DE" sz="1000" dirty="0">
                <a:latin typeface="DIN Alternate" panose="020B0500000000000000" pitchFamily="34" charset="77"/>
                <a:ea typeface="Geneva" panose="020B0503030404040204" pitchFamily="34" charset="0"/>
                <a:cs typeface="Arial" panose="020B0604020202020204" pitchFamily="34" charset="0"/>
              </a:rPr>
              <a:t>his</a:t>
            </a:r>
            <a:r>
              <a:rPr lang="en-DE" sz="1000" b="1" dirty="0">
                <a:latin typeface="DIN Alternate" panose="020B0500000000000000" pitchFamily="34" charset="77"/>
                <a:ea typeface="Geneva" panose="020B0503030404040204" pitchFamily="34" charset="0"/>
                <a:cs typeface="Arial" panose="020B0604020202020204" pitchFamily="34" charset="0"/>
              </a:rPr>
              <a:t>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requested inventories</a:t>
            </a:r>
            <a:r>
              <a:rPr lang="en-DE" sz="1000" dirty="0">
                <a:latin typeface="DIN Alternate" panose="020B0500000000000000" pitchFamily="34" charset="77"/>
                <a:ea typeface="Geneva" panose="020B0503030404040204" pitchFamily="34" charset="0"/>
                <a:cs typeface="Arial" panose="020B0604020202020204" pitchFamily="34" charset="0"/>
              </a:rPr>
              <a:t>,</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or probably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cancel an inventory </a:t>
            </a:r>
            <a:r>
              <a:rPr lang="en-DE" sz="1000" dirty="0">
                <a:latin typeface="DIN Alternate" panose="020B0500000000000000" pitchFamily="34" charset="77"/>
                <a:ea typeface="Geneva" panose="020B0503030404040204" pitchFamily="34" charset="0"/>
                <a:cs typeface="Arial" panose="020B0604020202020204" pitchFamily="34" charset="0"/>
              </a:rPr>
              <a:t>from his rental order.</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If the customer has picked up all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requested inventories, he will return</a:t>
            </a:r>
            <a:r>
              <a:rPr lang="en-DE" sz="1000"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 </a:t>
            </a:r>
            <a:r>
              <a:rPr lang="en-DE" sz="1000" dirty="0">
                <a:latin typeface="DIN Alternate" panose="020B0500000000000000" pitchFamily="34" charset="77"/>
                <a:ea typeface="Geneva" panose="020B0503030404040204" pitchFamily="34" charset="0"/>
                <a:cs typeface="Arial" panose="020B0604020202020204" pitchFamily="34" charset="0"/>
              </a:rPr>
              <a:t>them at a later point in time.</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When the inventories are returned, the store will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inspect</a:t>
            </a:r>
            <a:r>
              <a:rPr lang="en-DE" sz="1000" b="1" dirty="0">
                <a:latin typeface="DIN Alternate" panose="020B0500000000000000" pitchFamily="34" charset="77"/>
                <a:ea typeface="Geneva" panose="020B0503030404040204" pitchFamily="34" charset="0"/>
                <a:cs typeface="Arial" panose="020B0604020202020204" pitchFamily="34" charset="0"/>
              </a:rPr>
              <a:t> </a:t>
            </a:r>
            <a:r>
              <a:rPr lang="en-DE" sz="1000" dirty="0">
                <a:latin typeface="DIN Alternate" panose="020B0500000000000000" pitchFamily="34" charset="77"/>
                <a:ea typeface="Geneva" panose="020B0503030404040204" pitchFamily="34" charset="0"/>
                <a:cs typeface="Arial" panose="020B0604020202020204" pitchFamily="34" charset="0"/>
              </a:rPr>
              <a:t>them, since they might have suffered from damage.</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In the case of a damage, the store will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create a new invoice</a:t>
            </a:r>
            <a:r>
              <a:rPr lang="en-DE" sz="1000" dirty="0">
                <a:latin typeface="DIN Alternate" panose="020B0500000000000000" pitchFamily="34" charset="77"/>
                <a:ea typeface="Geneva" panose="020B0503030404040204" pitchFamily="34" charset="0"/>
                <a:cs typeface="Arial" panose="020B0604020202020204" pitchFamily="34" charset="0"/>
              </a:rPr>
              <a:t>,</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which the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customer has to pay</a:t>
            </a:r>
            <a:r>
              <a:rPr lang="en-DE" sz="1000" dirty="0">
                <a:latin typeface="DIN Alternate" panose="020B0500000000000000" pitchFamily="34" charset="77"/>
                <a:ea typeface="Geneva" panose="020B0503030404040204" pitchFamily="34" charset="0"/>
                <a:cs typeface="Arial" panose="020B0604020202020204" pitchFamily="34" charset="0"/>
              </a:rPr>
              <a:t>,</a:t>
            </a:r>
          </a:p>
          <a:p>
            <a:pPr marL="228600" lvl="0" indent="-228600" fontAlgn="base">
              <a:buClr>
                <a:schemeClr val="bg1">
                  <a:lumMod val="50000"/>
                </a:schemeClr>
              </a:buClr>
              <a:buSzPct val="85000"/>
              <a:buFont typeface="+mj-lt"/>
              <a:buAutoNum type="arabicParenR"/>
            </a:pPr>
            <a:r>
              <a:rPr lang="en-DE" sz="1000" dirty="0">
                <a:latin typeface="DIN Alternate" panose="020B0500000000000000" pitchFamily="34" charset="77"/>
                <a:ea typeface="Geneva" panose="020B0503030404040204" pitchFamily="34" charset="0"/>
                <a:cs typeface="Arial" panose="020B0604020202020204" pitchFamily="34" charset="0"/>
              </a:rPr>
              <a:t>so that the store can </a:t>
            </a:r>
            <a:r>
              <a:rPr lang="en-DE" sz="1000" b="1" dirty="0">
                <a:solidFill>
                  <a:schemeClr val="accent2">
                    <a:lumMod val="75000"/>
                  </a:schemeClr>
                </a:solidFill>
                <a:latin typeface="DIN Alternate" panose="020B0500000000000000" pitchFamily="34" charset="77"/>
                <a:ea typeface="Geneva" panose="020B0503030404040204" pitchFamily="34" charset="0"/>
                <a:cs typeface="Arial" panose="020B0604020202020204" pitchFamily="34" charset="0"/>
              </a:rPr>
              <a:t>confirm</a:t>
            </a:r>
            <a:r>
              <a:rPr lang="en-DE" sz="1000" dirty="0">
                <a:latin typeface="DIN Alternate" panose="020B0500000000000000" pitchFamily="34" charset="77"/>
                <a:ea typeface="Geneva" panose="020B0503030404040204" pitchFamily="34" charset="0"/>
                <a:cs typeface="Arial" panose="020B0604020202020204" pitchFamily="34" charset="0"/>
              </a:rPr>
              <a:t> it.</a:t>
            </a:r>
          </a:p>
        </p:txBody>
      </p:sp>
      <p:pic>
        <p:nvPicPr>
          <p:cNvPr id="58" name="Picture 57" descr="A close up of a logo&#10;&#10;Description automatically generated">
            <a:extLst>
              <a:ext uri="{FF2B5EF4-FFF2-40B4-BE49-F238E27FC236}">
                <a16:creationId xmlns:a16="http://schemas.microsoft.com/office/drawing/2014/main" id="{274454B0-D7AD-D54E-86A6-E7EA25610B43}"/>
              </a:ext>
            </a:extLst>
          </p:cNvPr>
          <p:cNvPicPr>
            <a:picLocks noChangeAspect="1"/>
          </p:cNvPicPr>
          <p:nvPr/>
        </p:nvPicPr>
        <p:blipFill rotWithShape="1">
          <a:blip r:embed="rId4"/>
          <a:srcRect b="20468"/>
          <a:stretch/>
        </p:blipFill>
        <p:spPr>
          <a:xfrm>
            <a:off x="4979239" y="2777353"/>
            <a:ext cx="600888" cy="477899"/>
          </a:xfrm>
          <a:prstGeom prst="rect">
            <a:avLst/>
          </a:prstGeom>
        </p:spPr>
      </p:pic>
      <p:pic>
        <p:nvPicPr>
          <p:cNvPr id="60" name="Picture 59" descr="A close up of a logo&#10;&#10;Description automatically generated">
            <a:extLst>
              <a:ext uri="{FF2B5EF4-FFF2-40B4-BE49-F238E27FC236}">
                <a16:creationId xmlns:a16="http://schemas.microsoft.com/office/drawing/2014/main" id="{0C4847B8-D4B0-5A43-BAE3-1D4CB0131BBF}"/>
              </a:ext>
            </a:extLst>
          </p:cNvPr>
          <p:cNvPicPr>
            <a:picLocks noChangeAspect="1"/>
          </p:cNvPicPr>
          <p:nvPr/>
        </p:nvPicPr>
        <p:blipFill rotWithShape="1">
          <a:blip r:embed="rId5"/>
          <a:srcRect b="18912"/>
          <a:stretch/>
        </p:blipFill>
        <p:spPr>
          <a:xfrm rot="20310383">
            <a:off x="5406679" y="2945559"/>
            <a:ext cx="622836" cy="505044"/>
          </a:xfrm>
          <a:prstGeom prst="rect">
            <a:avLst/>
          </a:prstGeom>
        </p:spPr>
      </p:pic>
      <p:pic>
        <p:nvPicPr>
          <p:cNvPr id="62" name="Picture 61" descr="A close up of a logo&#10;&#10;Description automatically generated">
            <a:extLst>
              <a:ext uri="{FF2B5EF4-FFF2-40B4-BE49-F238E27FC236}">
                <a16:creationId xmlns:a16="http://schemas.microsoft.com/office/drawing/2014/main" id="{04D8D6EB-D42A-C34C-AC71-FB9438E6647E}"/>
              </a:ext>
            </a:extLst>
          </p:cNvPr>
          <p:cNvPicPr>
            <a:picLocks noChangeAspect="1"/>
          </p:cNvPicPr>
          <p:nvPr/>
        </p:nvPicPr>
        <p:blipFill rotWithShape="1">
          <a:blip r:embed="rId6"/>
          <a:srcRect b="21387"/>
          <a:stretch/>
        </p:blipFill>
        <p:spPr>
          <a:xfrm rot="17255327">
            <a:off x="5509393" y="3414040"/>
            <a:ext cx="680494" cy="534957"/>
          </a:xfrm>
          <a:prstGeom prst="rect">
            <a:avLst/>
          </a:prstGeom>
        </p:spPr>
      </p:pic>
      <p:pic>
        <p:nvPicPr>
          <p:cNvPr id="72" name="Picture 71" descr="A close up of a logo&#10;&#10;Description automatically generated">
            <a:extLst>
              <a:ext uri="{FF2B5EF4-FFF2-40B4-BE49-F238E27FC236}">
                <a16:creationId xmlns:a16="http://schemas.microsoft.com/office/drawing/2014/main" id="{E8F7C6B6-E7EA-584E-8207-294848D050C5}"/>
              </a:ext>
            </a:extLst>
          </p:cNvPr>
          <p:cNvPicPr>
            <a:picLocks noChangeAspect="1"/>
          </p:cNvPicPr>
          <p:nvPr/>
        </p:nvPicPr>
        <p:blipFill rotWithShape="1">
          <a:blip r:embed="rId7"/>
          <a:srcRect b="14584"/>
          <a:stretch/>
        </p:blipFill>
        <p:spPr>
          <a:xfrm>
            <a:off x="4006783" y="2598265"/>
            <a:ext cx="925626" cy="790629"/>
          </a:xfrm>
          <a:prstGeom prst="rect">
            <a:avLst/>
          </a:prstGeom>
        </p:spPr>
      </p:pic>
      <p:pic>
        <p:nvPicPr>
          <p:cNvPr id="75" name="Picture 74" descr="A close up of a logo&#10;&#10;Description automatically generated">
            <a:extLst>
              <a:ext uri="{FF2B5EF4-FFF2-40B4-BE49-F238E27FC236}">
                <a16:creationId xmlns:a16="http://schemas.microsoft.com/office/drawing/2014/main" id="{3F8104F5-5277-A345-8722-0C0E1157BACD}"/>
              </a:ext>
            </a:extLst>
          </p:cNvPr>
          <p:cNvPicPr>
            <a:picLocks noChangeAspect="1"/>
          </p:cNvPicPr>
          <p:nvPr/>
        </p:nvPicPr>
        <p:blipFill rotWithShape="1">
          <a:blip r:embed="rId8"/>
          <a:srcRect b="12889"/>
          <a:stretch/>
        </p:blipFill>
        <p:spPr>
          <a:xfrm>
            <a:off x="719667" y="1687856"/>
            <a:ext cx="821085" cy="715257"/>
          </a:xfrm>
          <a:prstGeom prst="rect">
            <a:avLst/>
          </a:prstGeom>
        </p:spPr>
      </p:pic>
    </p:spTree>
    <p:extLst>
      <p:ext uri="{BB962C8B-B14F-4D97-AF65-F5344CB8AC3E}">
        <p14:creationId xmlns:p14="http://schemas.microsoft.com/office/powerpoint/2010/main" val="86624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95FBE28-CF30-794D-968E-42F5517DE33E}"/>
              </a:ext>
            </a:extLst>
          </p:cNvPr>
          <p:cNvSpPr txBox="1"/>
          <p:nvPr/>
        </p:nvSpPr>
        <p:spPr>
          <a:xfrm>
            <a:off x="811279" y="2401875"/>
            <a:ext cx="5216866" cy="938719"/>
          </a:xfrm>
          <a:prstGeom prst="rect">
            <a:avLst/>
          </a:prstGeom>
          <a:noFill/>
        </p:spPr>
        <p:txBody>
          <a:bodyPr wrap="square" rtlCol="0">
            <a:spAutoFit/>
          </a:bodyPr>
          <a:lstStyle/>
          <a:p>
            <a:pPr algn="just"/>
            <a:r>
              <a:rPr lang="en-DE" sz="1100" dirty="0">
                <a:latin typeface="DIN Alternate" panose="020B0500000000000000" pitchFamily="34" charset="77"/>
                <a:ea typeface="Baskerville" panose="02020502070401020303" pitchFamily="18" charset="0"/>
                <a:cs typeface="Times New Roman" panose="02020603050405020304" pitchFamily="18" charset="0"/>
              </a:rPr>
              <a:t>A well-organized store is aware of the customers rental requests for specific inventories, and knows in which step of the rental process the customer currently is. </a:t>
            </a:r>
            <a:r>
              <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Therefore, we store such information about performed activities in form of adding or updating information related to an object (e.g. rental, inventory, invoice, customer, staff or inspection) in the database.</a:t>
            </a:r>
            <a:endParaRPr lang="en-DE" sz="1100" dirty="0">
              <a:latin typeface="DIN Alternate" panose="020B0500000000000000" pitchFamily="34" charset="77"/>
              <a:ea typeface="Baskerville" panose="02020502070401020303" pitchFamily="18" charset="0"/>
              <a:cs typeface="Times New Roman" panose="02020603050405020304" pitchFamily="18" charset="0"/>
            </a:endParaRPr>
          </a:p>
        </p:txBody>
      </p:sp>
      <p:sp>
        <p:nvSpPr>
          <p:cNvPr id="3" name="Rounded Rectangle 2">
            <a:extLst>
              <a:ext uri="{FF2B5EF4-FFF2-40B4-BE49-F238E27FC236}">
                <a16:creationId xmlns:a16="http://schemas.microsoft.com/office/drawing/2014/main" id="{BFA7EAFB-522B-084C-B565-2CDB983468CD}"/>
              </a:ext>
            </a:extLst>
          </p:cNvPr>
          <p:cNvSpPr/>
          <p:nvPr/>
        </p:nvSpPr>
        <p:spPr>
          <a:xfrm>
            <a:off x="441008" y="1052206"/>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Rental</a:t>
            </a:r>
          </a:p>
        </p:txBody>
      </p:sp>
      <p:sp>
        <p:nvSpPr>
          <p:cNvPr id="18" name="Rounded Rectangle 17">
            <a:extLst>
              <a:ext uri="{FF2B5EF4-FFF2-40B4-BE49-F238E27FC236}">
                <a16:creationId xmlns:a16="http://schemas.microsoft.com/office/drawing/2014/main" id="{52296E53-1ACC-3549-9690-D8C339E62F10}"/>
              </a:ext>
            </a:extLst>
          </p:cNvPr>
          <p:cNvSpPr/>
          <p:nvPr/>
        </p:nvSpPr>
        <p:spPr>
          <a:xfrm>
            <a:off x="733576" y="1705072"/>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INVOICE</a:t>
            </a:r>
          </a:p>
        </p:txBody>
      </p:sp>
      <p:sp>
        <p:nvSpPr>
          <p:cNvPr id="19" name="Rounded Rectangle 18">
            <a:extLst>
              <a:ext uri="{FF2B5EF4-FFF2-40B4-BE49-F238E27FC236}">
                <a16:creationId xmlns:a16="http://schemas.microsoft.com/office/drawing/2014/main" id="{F87ADA22-5BCD-B94A-BEC3-399363F01550}"/>
              </a:ext>
            </a:extLst>
          </p:cNvPr>
          <p:cNvSpPr/>
          <p:nvPr/>
        </p:nvSpPr>
        <p:spPr>
          <a:xfrm>
            <a:off x="1213614" y="1052206"/>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Pay Invoice</a:t>
            </a:r>
          </a:p>
        </p:txBody>
      </p:sp>
      <p:sp>
        <p:nvSpPr>
          <p:cNvPr id="23" name="Rounded Rectangle 22">
            <a:extLst>
              <a:ext uri="{FF2B5EF4-FFF2-40B4-BE49-F238E27FC236}">
                <a16:creationId xmlns:a16="http://schemas.microsoft.com/office/drawing/2014/main" id="{54933237-B043-064B-B568-1A2710958367}"/>
              </a:ext>
            </a:extLst>
          </p:cNvPr>
          <p:cNvSpPr/>
          <p:nvPr/>
        </p:nvSpPr>
        <p:spPr>
          <a:xfrm>
            <a:off x="1693189" y="1705072"/>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Confirm Invoice</a:t>
            </a:r>
          </a:p>
        </p:txBody>
      </p:sp>
      <p:sp>
        <p:nvSpPr>
          <p:cNvPr id="24" name="Rounded Rectangle 23">
            <a:extLst>
              <a:ext uri="{FF2B5EF4-FFF2-40B4-BE49-F238E27FC236}">
                <a16:creationId xmlns:a16="http://schemas.microsoft.com/office/drawing/2014/main" id="{2689D171-9F1F-CA47-BC38-BD5EB18553D0}"/>
              </a:ext>
            </a:extLst>
          </p:cNvPr>
          <p:cNvSpPr/>
          <p:nvPr/>
        </p:nvSpPr>
        <p:spPr>
          <a:xfrm>
            <a:off x="2179243" y="1052206"/>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Confirm Rental</a:t>
            </a:r>
          </a:p>
        </p:txBody>
      </p:sp>
      <p:sp>
        <p:nvSpPr>
          <p:cNvPr id="26" name="Rounded Rectangle 25">
            <a:extLst>
              <a:ext uri="{FF2B5EF4-FFF2-40B4-BE49-F238E27FC236}">
                <a16:creationId xmlns:a16="http://schemas.microsoft.com/office/drawing/2014/main" id="{5429AED9-9351-6942-B6DF-D1C648CBDA14}"/>
              </a:ext>
            </a:extLst>
          </p:cNvPr>
          <p:cNvSpPr/>
          <p:nvPr/>
        </p:nvSpPr>
        <p:spPr>
          <a:xfrm>
            <a:off x="3223144" y="838597"/>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Cancel Inventory</a:t>
            </a:r>
          </a:p>
        </p:txBody>
      </p:sp>
      <p:sp>
        <p:nvSpPr>
          <p:cNvPr id="27" name="Rounded Rectangle 26">
            <a:extLst>
              <a:ext uri="{FF2B5EF4-FFF2-40B4-BE49-F238E27FC236}">
                <a16:creationId xmlns:a16="http://schemas.microsoft.com/office/drawing/2014/main" id="{85378544-7BDB-1E43-A70A-90E80D78D2D8}"/>
              </a:ext>
            </a:extLst>
          </p:cNvPr>
          <p:cNvSpPr/>
          <p:nvPr/>
        </p:nvSpPr>
        <p:spPr>
          <a:xfrm>
            <a:off x="2704526" y="1705072"/>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Lend Inventory</a:t>
            </a:r>
          </a:p>
        </p:txBody>
      </p:sp>
      <p:sp>
        <p:nvSpPr>
          <p:cNvPr id="29" name="Rounded Rectangle 28">
            <a:extLst>
              <a:ext uri="{FF2B5EF4-FFF2-40B4-BE49-F238E27FC236}">
                <a16:creationId xmlns:a16="http://schemas.microsoft.com/office/drawing/2014/main" id="{C432AC8C-1915-5C4A-B097-B12CC093CA89}"/>
              </a:ext>
            </a:extLst>
          </p:cNvPr>
          <p:cNvSpPr/>
          <p:nvPr/>
        </p:nvSpPr>
        <p:spPr>
          <a:xfrm>
            <a:off x="3602382" y="1705072"/>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Return Inventory</a:t>
            </a:r>
          </a:p>
        </p:txBody>
      </p:sp>
      <p:sp>
        <p:nvSpPr>
          <p:cNvPr id="30" name="Rounded Rectangle 29">
            <a:extLst>
              <a:ext uri="{FF2B5EF4-FFF2-40B4-BE49-F238E27FC236}">
                <a16:creationId xmlns:a16="http://schemas.microsoft.com/office/drawing/2014/main" id="{8E6D41DF-7013-4946-A45B-2C715CFC5234}"/>
              </a:ext>
            </a:extLst>
          </p:cNvPr>
          <p:cNvSpPr/>
          <p:nvPr/>
        </p:nvSpPr>
        <p:spPr>
          <a:xfrm>
            <a:off x="4500238" y="1705072"/>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Inspect Inventory</a:t>
            </a:r>
          </a:p>
        </p:txBody>
      </p:sp>
      <p:sp>
        <p:nvSpPr>
          <p:cNvPr id="31" name="Rounded Rectangle 30">
            <a:extLst>
              <a:ext uri="{FF2B5EF4-FFF2-40B4-BE49-F238E27FC236}">
                <a16:creationId xmlns:a16="http://schemas.microsoft.com/office/drawing/2014/main" id="{6BB2C8B9-99CA-C04A-95A4-99F693B7D7B5}"/>
              </a:ext>
            </a:extLst>
          </p:cNvPr>
          <p:cNvSpPr/>
          <p:nvPr/>
        </p:nvSpPr>
        <p:spPr>
          <a:xfrm>
            <a:off x="5025493" y="1052205"/>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Invoice</a:t>
            </a:r>
          </a:p>
        </p:txBody>
      </p:sp>
      <p:sp>
        <p:nvSpPr>
          <p:cNvPr id="32" name="Rounded Rectangle 31">
            <a:extLst>
              <a:ext uri="{FF2B5EF4-FFF2-40B4-BE49-F238E27FC236}">
                <a16:creationId xmlns:a16="http://schemas.microsoft.com/office/drawing/2014/main" id="{F9A0C8A5-3B11-E44F-B295-99239198268A}"/>
              </a:ext>
            </a:extLst>
          </p:cNvPr>
          <p:cNvSpPr/>
          <p:nvPr/>
        </p:nvSpPr>
        <p:spPr>
          <a:xfrm>
            <a:off x="5477343" y="1706457"/>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Pay Invoice</a:t>
            </a:r>
          </a:p>
        </p:txBody>
      </p:sp>
      <p:sp>
        <p:nvSpPr>
          <p:cNvPr id="33" name="Rounded Rectangle 32">
            <a:extLst>
              <a:ext uri="{FF2B5EF4-FFF2-40B4-BE49-F238E27FC236}">
                <a16:creationId xmlns:a16="http://schemas.microsoft.com/office/drawing/2014/main" id="{B121AAB4-4969-0E4B-81E3-0E3529416663}"/>
              </a:ext>
            </a:extLst>
          </p:cNvPr>
          <p:cNvSpPr/>
          <p:nvPr/>
        </p:nvSpPr>
        <p:spPr>
          <a:xfrm>
            <a:off x="5810461" y="1049668"/>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Return Invoice</a:t>
            </a:r>
          </a:p>
        </p:txBody>
      </p:sp>
      <p:cxnSp>
        <p:nvCxnSpPr>
          <p:cNvPr id="34" name="Curved Connector 33">
            <a:extLst>
              <a:ext uri="{FF2B5EF4-FFF2-40B4-BE49-F238E27FC236}">
                <a16:creationId xmlns:a16="http://schemas.microsoft.com/office/drawing/2014/main" id="{D411A33A-BE54-3641-8E67-D2C9FC8C492E}"/>
              </a:ext>
            </a:extLst>
          </p:cNvPr>
          <p:cNvCxnSpPr>
            <a:cxnSpLocks/>
            <a:stCxn id="3" idx="2"/>
            <a:endCxn id="18" idx="0"/>
          </p:cNvCxnSpPr>
          <p:nvPr/>
        </p:nvCxnSpPr>
        <p:spPr>
          <a:xfrm rot="16200000" flipH="1">
            <a:off x="787798" y="1426175"/>
            <a:ext cx="265225" cy="292568"/>
          </a:xfrm>
          <a:prstGeom prst="bentConnector3">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Curved Connector 33">
            <a:extLst>
              <a:ext uri="{FF2B5EF4-FFF2-40B4-BE49-F238E27FC236}">
                <a16:creationId xmlns:a16="http://schemas.microsoft.com/office/drawing/2014/main" id="{4FDF916E-1448-324E-9AC2-5BAFAABB7669}"/>
              </a:ext>
            </a:extLst>
          </p:cNvPr>
          <p:cNvCxnSpPr>
            <a:cxnSpLocks/>
            <a:stCxn id="18" idx="3"/>
            <a:endCxn id="19" idx="2"/>
          </p:cNvCxnSpPr>
          <p:nvPr/>
        </p:nvCxnSpPr>
        <p:spPr>
          <a:xfrm flipV="1">
            <a:off x="1399812" y="1439847"/>
            <a:ext cx="146920" cy="459046"/>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Curved Connector 33">
            <a:extLst>
              <a:ext uri="{FF2B5EF4-FFF2-40B4-BE49-F238E27FC236}">
                <a16:creationId xmlns:a16="http://schemas.microsoft.com/office/drawing/2014/main" id="{34B63A21-9728-1245-BBE2-68DE35B971DA}"/>
              </a:ext>
            </a:extLst>
          </p:cNvPr>
          <p:cNvCxnSpPr>
            <a:cxnSpLocks/>
            <a:stCxn id="19" idx="3"/>
            <a:endCxn id="23" idx="0"/>
          </p:cNvCxnSpPr>
          <p:nvPr/>
        </p:nvCxnSpPr>
        <p:spPr>
          <a:xfrm>
            <a:off x="1879850" y="1246027"/>
            <a:ext cx="146457" cy="459045"/>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Curved Connector 33">
            <a:extLst>
              <a:ext uri="{FF2B5EF4-FFF2-40B4-BE49-F238E27FC236}">
                <a16:creationId xmlns:a16="http://schemas.microsoft.com/office/drawing/2014/main" id="{EFD3F212-03D4-DE4F-958E-2A51EACAF343}"/>
              </a:ext>
            </a:extLst>
          </p:cNvPr>
          <p:cNvCxnSpPr>
            <a:cxnSpLocks/>
            <a:stCxn id="23" idx="3"/>
            <a:endCxn id="24" idx="2"/>
          </p:cNvCxnSpPr>
          <p:nvPr/>
        </p:nvCxnSpPr>
        <p:spPr>
          <a:xfrm flipV="1">
            <a:off x="2359425" y="1439847"/>
            <a:ext cx="152936" cy="459046"/>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Curved Connector 33">
            <a:extLst>
              <a:ext uri="{FF2B5EF4-FFF2-40B4-BE49-F238E27FC236}">
                <a16:creationId xmlns:a16="http://schemas.microsoft.com/office/drawing/2014/main" id="{66ECEA03-CB70-8549-8A82-E3D3BE42847F}"/>
              </a:ext>
            </a:extLst>
          </p:cNvPr>
          <p:cNvCxnSpPr>
            <a:cxnSpLocks/>
            <a:stCxn id="24" idx="3"/>
            <a:endCxn id="27" idx="0"/>
          </p:cNvCxnSpPr>
          <p:nvPr/>
        </p:nvCxnSpPr>
        <p:spPr>
          <a:xfrm>
            <a:off x="2845479" y="1246027"/>
            <a:ext cx="192165" cy="459045"/>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Curved Connector 33">
            <a:extLst>
              <a:ext uri="{FF2B5EF4-FFF2-40B4-BE49-F238E27FC236}">
                <a16:creationId xmlns:a16="http://schemas.microsoft.com/office/drawing/2014/main" id="{19A805F3-9EC6-BD4A-AC2F-4C387CA56D01}"/>
              </a:ext>
            </a:extLst>
          </p:cNvPr>
          <p:cNvCxnSpPr>
            <a:cxnSpLocks/>
            <a:stCxn id="24" idx="3"/>
            <a:endCxn id="26" idx="1"/>
          </p:cNvCxnSpPr>
          <p:nvPr/>
        </p:nvCxnSpPr>
        <p:spPr>
          <a:xfrm flipV="1">
            <a:off x="2845479" y="1032418"/>
            <a:ext cx="377665" cy="213609"/>
          </a:xfrm>
          <a:prstGeom prst="bentConnector3">
            <a:avLst>
              <a:gd name="adj1" fmla="val 50000"/>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Curved Connector 33">
            <a:extLst>
              <a:ext uri="{FF2B5EF4-FFF2-40B4-BE49-F238E27FC236}">
                <a16:creationId xmlns:a16="http://schemas.microsoft.com/office/drawing/2014/main" id="{F165C49D-DE55-AB49-8E8A-F5E65F1DCDD0}"/>
              </a:ext>
            </a:extLst>
          </p:cNvPr>
          <p:cNvCxnSpPr>
            <a:cxnSpLocks/>
            <a:stCxn id="26" idx="3"/>
            <a:endCxn id="27" idx="0"/>
          </p:cNvCxnSpPr>
          <p:nvPr/>
        </p:nvCxnSpPr>
        <p:spPr>
          <a:xfrm flipH="1">
            <a:off x="3037644" y="1032418"/>
            <a:ext cx="851736" cy="672654"/>
          </a:xfrm>
          <a:prstGeom prst="bentConnector4">
            <a:avLst>
              <a:gd name="adj1" fmla="val -25426"/>
              <a:gd name="adj2" fmla="val 64407"/>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Curved Connector 33">
            <a:extLst>
              <a:ext uri="{FF2B5EF4-FFF2-40B4-BE49-F238E27FC236}">
                <a16:creationId xmlns:a16="http://schemas.microsoft.com/office/drawing/2014/main" id="{8C05E2CB-7A16-D54F-A7C9-A577AD23C894}"/>
              </a:ext>
            </a:extLst>
          </p:cNvPr>
          <p:cNvCxnSpPr>
            <a:cxnSpLocks/>
            <a:stCxn id="27" idx="3"/>
            <a:endCxn id="29" idx="1"/>
          </p:cNvCxnSpPr>
          <p:nvPr/>
        </p:nvCxnSpPr>
        <p:spPr>
          <a:xfrm>
            <a:off x="3370762" y="1898893"/>
            <a:ext cx="231620" cy="0"/>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Curved Connector 33">
            <a:extLst>
              <a:ext uri="{FF2B5EF4-FFF2-40B4-BE49-F238E27FC236}">
                <a16:creationId xmlns:a16="http://schemas.microsoft.com/office/drawing/2014/main" id="{2ABE9DC9-BF8A-B14F-80BC-B2F674691DA6}"/>
              </a:ext>
            </a:extLst>
          </p:cNvPr>
          <p:cNvCxnSpPr>
            <a:cxnSpLocks/>
            <a:stCxn id="29" idx="3"/>
            <a:endCxn id="30" idx="1"/>
          </p:cNvCxnSpPr>
          <p:nvPr/>
        </p:nvCxnSpPr>
        <p:spPr>
          <a:xfrm>
            <a:off x="4268618" y="1898893"/>
            <a:ext cx="231620" cy="0"/>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Curved Connector 33">
            <a:extLst>
              <a:ext uri="{FF2B5EF4-FFF2-40B4-BE49-F238E27FC236}">
                <a16:creationId xmlns:a16="http://schemas.microsoft.com/office/drawing/2014/main" id="{16D7F804-A362-3F49-9BCA-E0E86FF7C96E}"/>
              </a:ext>
            </a:extLst>
          </p:cNvPr>
          <p:cNvCxnSpPr>
            <a:cxnSpLocks/>
            <a:stCxn id="30" idx="0"/>
            <a:endCxn id="31" idx="1"/>
          </p:cNvCxnSpPr>
          <p:nvPr/>
        </p:nvCxnSpPr>
        <p:spPr>
          <a:xfrm rot="5400000" flipH="1" flipV="1">
            <a:off x="4699901" y="1379481"/>
            <a:ext cx="459046" cy="192137"/>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Curved Connector 33">
            <a:extLst>
              <a:ext uri="{FF2B5EF4-FFF2-40B4-BE49-F238E27FC236}">
                <a16:creationId xmlns:a16="http://schemas.microsoft.com/office/drawing/2014/main" id="{42AB2D7A-3379-6F44-9230-B73C0015717A}"/>
              </a:ext>
            </a:extLst>
          </p:cNvPr>
          <p:cNvCxnSpPr>
            <a:cxnSpLocks/>
            <a:stCxn id="31" idx="2"/>
            <a:endCxn id="32" idx="1"/>
          </p:cNvCxnSpPr>
          <p:nvPr/>
        </p:nvCxnSpPr>
        <p:spPr>
          <a:xfrm rot="16200000" flipH="1">
            <a:off x="5187761" y="1610696"/>
            <a:ext cx="460432" cy="118732"/>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Curved Connector 33">
            <a:extLst>
              <a:ext uri="{FF2B5EF4-FFF2-40B4-BE49-F238E27FC236}">
                <a16:creationId xmlns:a16="http://schemas.microsoft.com/office/drawing/2014/main" id="{8C1E7BC4-64DA-2540-805A-0A9DBA6E4877}"/>
              </a:ext>
            </a:extLst>
          </p:cNvPr>
          <p:cNvCxnSpPr>
            <a:cxnSpLocks/>
            <a:stCxn id="32" idx="3"/>
            <a:endCxn id="33" idx="2"/>
          </p:cNvCxnSpPr>
          <p:nvPr/>
        </p:nvCxnSpPr>
        <p:spPr>
          <a:xfrm flipV="1">
            <a:off x="6143579" y="1437309"/>
            <a:ext cx="12700" cy="462969"/>
          </a:xfrm>
          <a:prstGeom prst="bentConnector4">
            <a:avLst>
              <a:gd name="adj1" fmla="val 757898"/>
              <a:gd name="adj2" fmla="val 57938"/>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FAE7F4C-5492-484F-B95B-6CEC8EE5DF0E}"/>
              </a:ext>
            </a:extLst>
          </p:cNvPr>
          <p:cNvSpPr txBox="1"/>
          <p:nvPr/>
        </p:nvSpPr>
        <p:spPr>
          <a:xfrm>
            <a:off x="809350" y="7056391"/>
            <a:ext cx="5212038" cy="1954381"/>
          </a:xfrm>
          <a:prstGeom prst="rect">
            <a:avLst/>
          </a:prstGeom>
          <a:noFill/>
        </p:spPr>
        <p:txBody>
          <a:bodyPr wrap="square" rtlCol="0">
            <a:spAutoFit/>
          </a:bodyPr>
          <a:lstStyle/>
          <a:p>
            <a:pPr algn="just"/>
            <a:r>
              <a:rPr lang="en-DE" sz="1100" dirty="0">
                <a:latin typeface="DIN Alternate" panose="020B0500000000000000" pitchFamily="34" charset="77"/>
              </a:rPr>
              <a:t>As you can see, the rental procedure is far more complex than it seemed in the beginning. Furthermore, inventories are not only just rented or not, they might be already requested by a customer, so that we could not reserve or hand it out to someone else for the moment. A common technique for structuring the information is to create an own table within the database for each object type of that process. The complex dependencies between our objects (a customer creates a rental which involves multiple </a:t>
            </a:r>
            <a:r>
              <a:rPr lang="en-GB" sz="1100" dirty="0">
                <a:latin typeface="DIN Alternate" panose="020B0500000000000000" pitchFamily="34" charset="77"/>
              </a:rPr>
              <a:t>inventories,</a:t>
            </a:r>
            <a:r>
              <a:rPr lang="en-DE" sz="1100" dirty="0">
                <a:latin typeface="DIN Alternate" panose="020B0500000000000000" pitchFamily="34" charset="77"/>
              </a:rPr>
              <a:t> and the store creates an invoice for each rental) is also visible in our database. For realizing such dependencies, we make a reference within an inventory entry to the belonging rental. The disadvantage is that </a:t>
            </a:r>
            <a:r>
              <a:rPr lang="en-DE" sz="1100" dirty="0">
                <a:latin typeface="DIN Alternate" panose="020B0500000000000000" pitchFamily="34" charset="77"/>
                <a:ea typeface="Baskerville" panose="02020502070401020303" pitchFamily="18" charset="0"/>
                <a:cs typeface="Times New Roman" panose="02020603050405020304" pitchFamily="18" charset="0"/>
              </a:rPr>
              <a:t>information, such as about the customers, rental requests and related invoices, is distributed over different database tables.</a:t>
            </a:r>
            <a:endParaRPr lang="en-US" sz="1100" dirty="0">
              <a:latin typeface="DIN Alternate" panose="020B0500000000000000" pitchFamily="34" charset="77"/>
            </a:endParaRPr>
          </a:p>
        </p:txBody>
      </p:sp>
      <p:grpSp>
        <p:nvGrpSpPr>
          <p:cNvPr id="129" name="Group 128">
            <a:extLst>
              <a:ext uri="{FF2B5EF4-FFF2-40B4-BE49-F238E27FC236}">
                <a16:creationId xmlns:a16="http://schemas.microsoft.com/office/drawing/2014/main" id="{2EE3E59F-6021-4042-808F-7548F3943B8E}"/>
              </a:ext>
            </a:extLst>
          </p:cNvPr>
          <p:cNvGrpSpPr/>
          <p:nvPr/>
        </p:nvGrpSpPr>
        <p:grpSpPr>
          <a:xfrm>
            <a:off x="2019583" y="4260008"/>
            <a:ext cx="1039992" cy="1078253"/>
            <a:chOff x="1530965" y="4637933"/>
            <a:chExt cx="1039992" cy="1078253"/>
          </a:xfrm>
        </p:grpSpPr>
        <p:sp>
          <p:nvSpPr>
            <p:cNvPr id="118" name="Oval 117">
              <a:extLst>
                <a:ext uri="{FF2B5EF4-FFF2-40B4-BE49-F238E27FC236}">
                  <a16:creationId xmlns:a16="http://schemas.microsoft.com/office/drawing/2014/main" id="{1FCF3841-11B5-0C4D-AB81-10A7722F9101}"/>
                </a:ext>
              </a:extLst>
            </p:cNvPr>
            <p:cNvSpPr/>
            <p:nvPr/>
          </p:nvSpPr>
          <p:spPr>
            <a:xfrm>
              <a:off x="1530965" y="4662095"/>
              <a:ext cx="1021411" cy="105409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1" name="Picture 110" descr="A close up of a logo&#10;&#10;Description automatically generated">
              <a:extLst>
                <a:ext uri="{FF2B5EF4-FFF2-40B4-BE49-F238E27FC236}">
                  <a16:creationId xmlns:a16="http://schemas.microsoft.com/office/drawing/2014/main" id="{6C2594C1-A3AD-DE40-B5E4-3DBFAC8275BE}"/>
                </a:ext>
              </a:extLst>
            </p:cNvPr>
            <p:cNvPicPr>
              <a:picLocks noChangeAspect="1"/>
            </p:cNvPicPr>
            <p:nvPr/>
          </p:nvPicPr>
          <p:blipFill rotWithShape="1">
            <a:blip r:embed="rId2"/>
            <a:srcRect b="20468"/>
            <a:stretch/>
          </p:blipFill>
          <p:spPr>
            <a:xfrm>
              <a:off x="1558659" y="4637933"/>
              <a:ext cx="600888" cy="477899"/>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7F6D21FA-2EB8-6149-A2F5-2704BF4536C9}"/>
                </a:ext>
              </a:extLst>
            </p:cNvPr>
            <p:cNvPicPr>
              <a:picLocks noChangeAspect="1"/>
            </p:cNvPicPr>
            <p:nvPr/>
          </p:nvPicPr>
          <p:blipFill rotWithShape="1">
            <a:blip r:embed="rId3"/>
            <a:srcRect b="18912"/>
            <a:stretch/>
          </p:blipFill>
          <p:spPr>
            <a:xfrm rot="20310383">
              <a:off x="1948121" y="4727432"/>
              <a:ext cx="622836" cy="505044"/>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2FD8BA9C-AD0E-F74A-A4C4-4AA7D79C5A3C}"/>
                </a:ext>
              </a:extLst>
            </p:cNvPr>
            <p:cNvPicPr>
              <a:picLocks noChangeAspect="1"/>
            </p:cNvPicPr>
            <p:nvPr/>
          </p:nvPicPr>
          <p:blipFill rotWithShape="1">
            <a:blip r:embed="rId4"/>
            <a:srcRect b="21387"/>
            <a:stretch/>
          </p:blipFill>
          <p:spPr>
            <a:xfrm rot="4278691">
              <a:off x="1634137" y="4884961"/>
              <a:ext cx="680494" cy="534957"/>
            </a:xfrm>
            <a:prstGeom prst="rect">
              <a:avLst/>
            </a:prstGeom>
          </p:spPr>
        </p:pic>
        <p:sp>
          <p:nvSpPr>
            <p:cNvPr id="119" name="TextBox 118">
              <a:extLst>
                <a:ext uri="{FF2B5EF4-FFF2-40B4-BE49-F238E27FC236}">
                  <a16:creationId xmlns:a16="http://schemas.microsoft.com/office/drawing/2014/main" id="{3F300280-8DE1-7D40-9FCD-6C4624721399}"/>
                </a:ext>
              </a:extLst>
            </p:cNvPr>
            <p:cNvSpPr txBox="1"/>
            <p:nvPr/>
          </p:nvSpPr>
          <p:spPr>
            <a:xfrm>
              <a:off x="1664518" y="5329019"/>
              <a:ext cx="887858" cy="307777"/>
            </a:xfrm>
            <a:prstGeom prst="rect">
              <a:avLst/>
            </a:prstGeom>
            <a:noFill/>
          </p:spPr>
          <p:txBody>
            <a:bodyPr wrap="square" rtlCol="0">
              <a:spAutoFit/>
            </a:bodyPr>
            <a:lstStyle/>
            <a:p>
              <a:r>
                <a:rPr lang="en-US" sz="1400" dirty="0">
                  <a:latin typeface="Modern Love Caps" pitchFamily="82" charset="0"/>
                </a:rPr>
                <a:t>inventory</a:t>
              </a:r>
            </a:p>
          </p:txBody>
        </p:sp>
      </p:grpSp>
      <p:grpSp>
        <p:nvGrpSpPr>
          <p:cNvPr id="128" name="Group 127">
            <a:extLst>
              <a:ext uri="{FF2B5EF4-FFF2-40B4-BE49-F238E27FC236}">
                <a16:creationId xmlns:a16="http://schemas.microsoft.com/office/drawing/2014/main" id="{1C04CA5B-1FA0-424D-9108-7E32280CD672}"/>
              </a:ext>
            </a:extLst>
          </p:cNvPr>
          <p:cNvGrpSpPr/>
          <p:nvPr/>
        </p:nvGrpSpPr>
        <p:grpSpPr>
          <a:xfrm>
            <a:off x="232044" y="3795032"/>
            <a:ext cx="1057704" cy="944132"/>
            <a:chOff x="187168" y="4228429"/>
            <a:chExt cx="1057704" cy="944132"/>
          </a:xfrm>
        </p:grpSpPr>
        <p:sp>
          <p:nvSpPr>
            <p:cNvPr id="120" name="Oval 119">
              <a:extLst>
                <a:ext uri="{FF2B5EF4-FFF2-40B4-BE49-F238E27FC236}">
                  <a16:creationId xmlns:a16="http://schemas.microsoft.com/office/drawing/2014/main" id="{9A11352A-8EAA-794D-8C4C-2A88C2F3B92A}"/>
                </a:ext>
              </a:extLst>
            </p:cNvPr>
            <p:cNvSpPr/>
            <p:nvPr/>
          </p:nvSpPr>
          <p:spPr>
            <a:xfrm>
              <a:off x="187168" y="4228429"/>
              <a:ext cx="955922" cy="944132"/>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A close up of a logo&#10;&#10;Description automatically generated">
              <a:extLst>
                <a:ext uri="{FF2B5EF4-FFF2-40B4-BE49-F238E27FC236}">
                  <a16:creationId xmlns:a16="http://schemas.microsoft.com/office/drawing/2014/main" id="{878D249D-322C-A64B-A836-F9AEB35846C7}"/>
                </a:ext>
              </a:extLst>
            </p:cNvPr>
            <p:cNvPicPr>
              <a:picLocks noChangeAspect="1"/>
            </p:cNvPicPr>
            <p:nvPr/>
          </p:nvPicPr>
          <p:blipFill rotWithShape="1">
            <a:blip r:embed="rId5"/>
            <a:srcRect b="14212"/>
            <a:stretch/>
          </p:blipFill>
          <p:spPr>
            <a:xfrm>
              <a:off x="375164" y="4251636"/>
              <a:ext cx="682687" cy="585664"/>
            </a:xfrm>
            <a:prstGeom prst="rect">
              <a:avLst/>
            </a:prstGeom>
          </p:spPr>
        </p:pic>
        <p:sp>
          <p:nvSpPr>
            <p:cNvPr id="121" name="TextBox 120">
              <a:extLst>
                <a:ext uri="{FF2B5EF4-FFF2-40B4-BE49-F238E27FC236}">
                  <a16:creationId xmlns:a16="http://schemas.microsoft.com/office/drawing/2014/main" id="{392D69BA-EECA-8B4A-A88D-6B7DD72B3B16}"/>
                </a:ext>
              </a:extLst>
            </p:cNvPr>
            <p:cNvSpPr txBox="1"/>
            <p:nvPr/>
          </p:nvSpPr>
          <p:spPr>
            <a:xfrm>
              <a:off x="357014" y="4851042"/>
              <a:ext cx="887858" cy="307777"/>
            </a:xfrm>
            <a:prstGeom prst="rect">
              <a:avLst/>
            </a:prstGeom>
            <a:noFill/>
          </p:spPr>
          <p:txBody>
            <a:bodyPr wrap="square" rtlCol="0">
              <a:spAutoFit/>
            </a:bodyPr>
            <a:lstStyle/>
            <a:p>
              <a:r>
                <a:rPr lang="en-US" sz="1400" dirty="0">
                  <a:latin typeface="Modern Love Caps" pitchFamily="82" charset="0"/>
                </a:rPr>
                <a:t>Rental</a:t>
              </a:r>
            </a:p>
          </p:txBody>
        </p:sp>
      </p:grpSp>
      <p:grpSp>
        <p:nvGrpSpPr>
          <p:cNvPr id="131" name="Group 130">
            <a:extLst>
              <a:ext uri="{FF2B5EF4-FFF2-40B4-BE49-F238E27FC236}">
                <a16:creationId xmlns:a16="http://schemas.microsoft.com/office/drawing/2014/main" id="{73B342EC-CDF7-CC47-A880-62280B5866D2}"/>
              </a:ext>
            </a:extLst>
          </p:cNvPr>
          <p:cNvGrpSpPr/>
          <p:nvPr/>
        </p:nvGrpSpPr>
        <p:grpSpPr>
          <a:xfrm>
            <a:off x="1372433" y="3418290"/>
            <a:ext cx="992325" cy="900092"/>
            <a:chOff x="1201999" y="3355044"/>
            <a:chExt cx="992325" cy="900092"/>
          </a:xfrm>
        </p:grpSpPr>
        <p:sp>
          <p:nvSpPr>
            <p:cNvPr id="124" name="Oval 123">
              <a:extLst>
                <a:ext uri="{FF2B5EF4-FFF2-40B4-BE49-F238E27FC236}">
                  <a16:creationId xmlns:a16="http://schemas.microsoft.com/office/drawing/2014/main" id="{1400DC07-5136-4F42-BA77-48BDFD80CA9D}"/>
                </a:ext>
              </a:extLst>
            </p:cNvPr>
            <p:cNvSpPr/>
            <p:nvPr/>
          </p:nvSpPr>
          <p:spPr>
            <a:xfrm>
              <a:off x="1201999" y="3462053"/>
              <a:ext cx="955922" cy="79308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A close up of a logo&#10;&#10;Description automatically generated">
              <a:extLst>
                <a:ext uri="{FF2B5EF4-FFF2-40B4-BE49-F238E27FC236}">
                  <a16:creationId xmlns:a16="http://schemas.microsoft.com/office/drawing/2014/main" id="{93ADEFE0-A82B-D642-98A0-166D8FD0B51F}"/>
                </a:ext>
              </a:extLst>
            </p:cNvPr>
            <p:cNvPicPr>
              <a:picLocks noChangeAspect="1"/>
            </p:cNvPicPr>
            <p:nvPr/>
          </p:nvPicPr>
          <p:blipFill rotWithShape="1">
            <a:blip r:embed="rId6"/>
            <a:srcRect b="14584"/>
            <a:stretch/>
          </p:blipFill>
          <p:spPr>
            <a:xfrm>
              <a:off x="1320969" y="3355044"/>
              <a:ext cx="715518" cy="611164"/>
            </a:xfrm>
            <a:prstGeom prst="rect">
              <a:avLst/>
            </a:prstGeom>
          </p:spPr>
        </p:pic>
        <p:sp>
          <p:nvSpPr>
            <p:cNvPr id="130" name="TextBox 129">
              <a:extLst>
                <a:ext uri="{FF2B5EF4-FFF2-40B4-BE49-F238E27FC236}">
                  <a16:creationId xmlns:a16="http://schemas.microsoft.com/office/drawing/2014/main" id="{A358E68C-0280-F145-ACDD-E7A435044C74}"/>
                </a:ext>
              </a:extLst>
            </p:cNvPr>
            <p:cNvSpPr txBox="1"/>
            <p:nvPr/>
          </p:nvSpPr>
          <p:spPr>
            <a:xfrm>
              <a:off x="1306466" y="3928037"/>
              <a:ext cx="887858" cy="307777"/>
            </a:xfrm>
            <a:prstGeom prst="rect">
              <a:avLst/>
            </a:prstGeom>
            <a:noFill/>
          </p:spPr>
          <p:txBody>
            <a:bodyPr wrap="square" rtlCol="0">
              <a:spAutoFit/>
            </a:bodyPr>
            <a:lstStyle/>
            <a:p>
              <a:r>
                <a:rPr lang="en-US" sz="1400" dirty="0">
                  <a:latin typeface="Modern Love Caps" pitchFamily="82" charset="0"/>
                </a:rPr>
                <a:t>Customer</a:t>
              </a:r>
            </a:p>
          </p:txBody>
        </p:sp>
      </p:grpSp>
      <p:grpSp>
        <p:nvGrpSpPr>
          <p:cNvPr id="133" name="Group 132">
            <a:extLst>
              <a:ext uri="{FF2B5EF4-FFF2-40B4-BE49-F238E27FC236}">
                <a16:creationId xmlns:a16="http://schemas.microsoft.com/office/drawing/2014/main" id="{9106121F-2B87-1743-AD87-5BE81BB4DFA0}"/>
              </a:ext>
            </a:extLst>
          </p:cNvPr>
          <p:cNvGrpSpPr/>
          <p:nvPr/>
        </p:nvGrpSpPr>
        <p:grpSpPr>
          <a:xfrm>
            <a:off x="903419" y="4845853"/>
            <a:ext cx="1035514" cy="944132"/>
            <a:chOff x="204820" y="5742168"/>
            <a:chExt cx="1035514" cy="944132"/>
          </a:xfrm>
        </p:grpSpPr>
        <p:sp>
          <p:nvSpPr>
            <p:cNvPr id="125" name="Oval 124">
              <a:extLst>
                <a:ext uri="{FF2B5EF4-FFF2-40B4-BE49-F238E27FC236}">
                  <a16:creationId xmlns:a16="http://schemas.microsoft.com/office/drawing/2014/main" id="{EF95C9F0-B351-E749-8231-21A65D5BA819}"/>
                </a:ext>
              </a:extLst>
            </p:cNvPr>
            <p:cNvSpPr/>
            <p:nvPr/>
          </p:nvSpPr>
          <p:spPr>
            <a:xfrm>
              <a:off x="204820" y="5742168"/>
              <a:ext cx="944580" cy="944132"/>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A close up of a logo&#10;&#10;Description automatically generated">
              <a:extLst>
                <a:ext uri="{FF2B5EF4-FFF2-40B4-BE49-F238E27FC236}">
                  <a16:creationId xmlns:a16="http://schemas.microsoft.com/office/drawing/2014/main" id="{40AFFF1C-963D-1646-AC3D-748BFC09C5EE}"/>
                </a:ext>
              </a:extLst>
            </p:cNvPr>
            <p:cNvPicPr>
              <a:picLocks noChangeAspect="1"/>
            </p:cNvPicPr>
            <p:nvPr/>
          </p:nvPicPr>
          <p:blipFill rotWithShape="1">
            <a:blip r:embed="rId7"/>
            <a:srcRect b="19277"/>
            <a:stretch/>
          </p:blipFill>
          <p:spPr>
            <a:xfrm>
              <a:off x="368430" y="5792464"/>
              <a:ext cx="722076" cy="582885"/>
            </a:xfrm>
            <a:prstGeom prst="rect">
              <a:avLst/>
            </a:prstGeom>
          </p:spPr>
        </p:pic>
        <p:sp>
          <p:nvSpPr>
            <p:cNvPr id="132" name="TextBox 131">
              <a:extLst>
                <a:ext uri="{FF2B5EF4-FFF2-40B4-BE49-F238E27FC236}">
                  <a16:creationId xmlns:a16="http://schemas.microsoft.com/office/drawing/2014/main" id="{6CDABDB2-F696-3449-9B8C-2EF33FAD483A}"/>
                </a:ext>
              </a:extLst>
            </p:cNvPr>
            <p:cNvSpPr txBox="1"/>
            <p:nvPr/>
          </p:nvSpPr>
          <p:spPr>
            <a:xfrm>
              <a:off x="210112" y="6298677"/>
              <a:ext cx="1030222" cy="307777"/>
            </a:xfrm>
            <a:prstGeom prst="rect">
              <a:avLst/>
            </a:prstGeom>
            <a:noFill/>
          </p:spPr>
          <p:txBody>
            <a:bodyPr wrap="square" rtlCol="0">
              <a:spAutoFit/>
            </a:bodyPr>
            <a:lstStyle/>
            <a:p>
              <a:r>
                <a:rPr lang="en-US" sz="1400" dirty="0">
                  <a:latin typeface="Modern Love Caps" pitchFamily="82" charset="0"/>
                </a:rPr>
                <a:t>Inspection</a:t>
              </a:r>
            </a:p>
          </p:txBody>
        </p:sp>
      </p:grpSp>
      <p:grpSp>
        <p:nvGrpSpPr>
          <p:cNvPr id="135" name="Group 134">
            <a:extLst>
              <a:ext uri="{FF2B5EF4-FFF2-40B4-BE49-F238E27FC236}">
                <a16:creationId xmlns:a16="http://schemas.microsoft.com/office/drawing/2014/main" id="{7B8B5FE5-357F-4D48-B898-1705BD7B2469}"/>
              </a:ext>
            </a:extLst>
          </p:cNvPr>
          <p:cNvGrpSpPr/>
          <p:nvPr/>
        </p:nvGrpSpPr>
        <p:grpSpPr>
          <a:xfrm>
            <a:off x="221447" y="5872492"/>
            <a:ext cx="944580" cy="990876"/>
            <a:chOff x="1408928" y="6386136"/>
            <a:chExt cx="944580" cy="990876"/>
          </a:xfrm>
        </p:grpSpPr>
        <p:sp>
          <p:nvSpPr>
            <p:cNvPr id="126" name="Oval 125">
              <a:extLst>
                <a:ext uri="{FF2B5EF4-FFF2-40B4-BE49-F238E27FC236}">
                  <a16:creationId xmlns:a16="http://schemas.microsoft.com/office/drawing/2014/main" id="{413572E9-C057-4C43-8B86-189A02DE327B}"/>
                </a:ext>
              </a:extLst>
            </p:cNvPr>
            <p:cNvSpPr/>
            <p:nvPr/>
          </p:nvSpPr>
          <p:spPr>
            <a:xfrm>
              <a:off x="1408928" y="6386136"/>
              <a:ext cx="944580" cy="94217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descr="A close up of a logo&#10;&#10;Description automatically generated">
              <a:extLst>
                <a:ext uri="{FF2B5EF4-FFF2-40B4-BE49-F238E27FC236}">
                  <a16:creationId xmlns:a16="http://schemas.microsoft.com/office/drawing/2014/main" id="{90335181-FBA9-9F42-92F9-82C791C9C92E}"/>
                </a:ext>
              </a:extLst>
            </p:cNvPr>
            <p:cNvPicPr>
              <a:picLocks noChangeAspect="1"/>
            </p:cNvPicPr>
            <p:nvPr/>
          </p:nvPicPr>
          <p:blipFill rotWithShape="1">
            <a:blip r:embed="rId8"/>
            <a:srcRect b="14212"/>
            <a:stretch/>
          </p:blipFill>
          <p:spPr>
            <a:xfrm>
              <a:off x="1459468" y="6386136"/>
              <a:ext cx="814646" cy="698870"/>
            </a:xfrm>
            <a:prstGeom prst="rect">
              <a:avLst/>
            </a:prstGeom>
          </p:spPr>
        </p:pic>
        <p:sp>
          <p:nvSpPr>
            <p:cNvPr id="134" name="TextBox 133">
              <a:extLst>
                <a:ext uri="{FF2B5EF4-FFF2-40B4-BE49-F238E27FC236}">
                  <a16:creationId xmlns:a16="http://schemas.microsoft.com/office/drawing/2014/main" id="{3B0EC9CB-69C5-2A41-85B6-B765F35581CC}"/>
                </a:ext>
              </a:extLst>
            </p:cNvPr>
            <p:cNvSpPr txBox="1"/>
            <p:nvPr/>
          </p:nvSpPr>
          <p:spPr>
            <a:xfrm>
              <a:off x="1628489" y="7069235"/>
              <a:ext cx="603226" cy="307777"/>
            </a:xfrm>
            <a:prstGeom prst="rect">
              <a:avLst/>
            </a:prstGeom>
            <a:noFill/>
          </p:spPr>
          <p:txBody>
            <a:bodyPr wrap="square" rtlCol="0">
              <a:spAutoFit/>
            </a:bodyPr>
            <a:lstStyle/>
            <a:p>
              <a:r>
                <a:rPr lang="en-US" sz="1400" dirty="0">
                  <a:latin typeface="Modern Love Caps" pitchFamily="82" charset="0"/>
                </a:rPr>
                <a:t>Staff</a:t>
              </a:r>
            </a:p>
          </p:txBody>
        </p:sp>
      </p:grpSp>
      <p:grpSp>
        <p:nvGrpSpPr>
          <p:cNvPr id="139" name="Group 138">
            <a:extLst>
              <a:ext uri="{FF2B5EF4-FFF2-40B4-BE49-F238E27FC236}">
                <a16:creationId xmlns:a16="http://schemas.microsoft.com/office/drawing/2014/main" id="{FDD687B3-F110-7E43-B5ED-A18D30AEAF0E}"/>
              </a:ext>
            </a:extLst>
          </p:cNvPr>
          <p:cNvGrpSpPr/>
          <p:nvPr/>
        </p:nvGrpSpPr>
        <p:grpSpPr>
          <a:xfrm>
            <a:off x="1847999" y="5661821"/>
            <a:ext cx="1021411" cy="1112881"/>
            <a:chOff x="3429001" y="6234647"/>
            <a:chExt cx="1030222" cy="1112929"/>
          </a:xfrm>
        </p:grpSpPr>
        <p:sp>
          <p:nvSpPr>
            <p:cNvPr id="127" name="Oval 126">
              <a:extLst>
                <a:ext uri="{FF2B5EF4-FFF2-40B4-BE49-F238E27FC236}">
                  <a16:creationId xmlns:a16="http://schemas.microsoft.com/office/drawing/2014/main" id="{F1DF8538-E85D-0F4F-82AD-BBCF0CD0AC6F}"/>
                </a:ext>
              </a:extLst>
            </p:cNvPr>
            <p:cNvSpPr/>
            <p:nvPr/>
          </p:nvSpPr>
          <p:spPr>
            <a:xfrm>
              <a:off x="3429001" y="6234647"/>
              <a:ext cx="1030222" cy="111292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descr="A close up of a logo&#10;&#10;Description automatically generated">
              <a:extLst>
                <a:ext uri="{FF2B5EF4-FFF2-40B4-BE49-F238E27FC236}">
                  <a16:creationId xmlns:a16="http://schemas.microsoft.com/office/drawing/2014/main" id="{1C8A1514-6EB9-624F-922F-FBAED19B456E}"/>
                </a:ext>
              </a:extLst>
            </p:cNvPr>
            <p:cNvPicPr>
              <a:picLocks noChangeAspect="1"/>
            </p:cNvPicPr>
            <p:nvPr/>
          </p:nvPicPr>
          <p:blipFill rotWithShape="1">
            <a:blip r:embed="rId9"/>
            <a:srcRect b="18763"/>
            <a:stretch/>
          </p:blipFill>
          <p:spPr>
            <a:xfrm>
              <a:off x="3530268" y="6311676"/>
              <a:ext cx="863554" cy="701531"/>
            </a:xfrm>
            <a:prstGeom prst="rect">
              <a:avLst/>
            </a:prstGeom>
          </p:spPr>
        </p:pic>
        <p:sp>
          <p:nvSpPr>
            <p:cNvPr id="138" name="TextBox 137">
              <a:extLst>
                <a:ext uri="{FF2B5EF4-FFF2-40B4-BE49-F238E27FC236}">
                  <a16:creationId xmlns:a16="http://schemas.microsoft.com/office/drawing/2014/main" id="{293ECBC6-DD5F-C044-9E42-718FE0B3BBE1}"/>
                </a:ext>
              </a:extLst>
            </p:cNvPr>
            <p:cNvSpPr txBox="1"/>
            <p:nvPr/>
          </p:nvSpPr>
          <p:spPr>
            <a:xfrm>
              <a:off x="3661406" y="7016595"/>
              <a:ext cx="713964" cy="307777"/>
            </a:xfrm>
            <a:prstGeom prst="rect">
              <a:avLst/>
            </a:prstGeom>
            <a:noFill/>
          </p:spPr>
          <p:txBody>
            <a:bodyPr wrap="square" rtlCol="0">
              <a:spAutoFit/>
            </a:bodyPr>
            <a:lstStyle/>
            <a:p>
              <a:r>
                <a:rPr lang="en-US" sz="1400" dirty="0">
                  <a:latin typeface="Modern Love Caps" pitchFamily="82" charset="0"/>
                </a:rPr>
                <a:t>Invoice</a:t>
              </a:r>
            </a:p>
          </p:txBody>
        </p:sp>
      </p:grpSp>
      <p:sp>
        <p:nvSpPr>
          <p:cNvPr id="140" name="Oval 139">
            <a:extLst>
              <a:ext uri="{FF2B5EF4-FFF2-40B4-BE49-F238E27FC236}">
                <a16:creationId xmlns:a16="http://schemas.microsoft.com/office/drawing/2014/main" id="{47804EBD-E25F-0D42-B1B7-044F5A77D87A}"/>
              </a:ext>
            </a:extLst>
          </p:cNvPr>
          <p:cNvSpPr/>
          <p:nvPr/>
        </p:nvSpPr>
        <p:spPr>
          <a:xfrm>
            <a:off x="2933794" y="1134317"/>
            <a:ext cx="211078" cy="22341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latin typeface="Modern Love Caps" pitchFamily="82" charset="0"/>
              </a:rPr>
              <a:t>OR</a:t>
            </a:r>
          </a:p>
        </p:txBody>
      </p:sp>
      <p:cxnSp>
        <p:nvCxnSpPr>
          <p:cNvPr id="142" name="Curved Connector 33">
            <a:extLst>
              <a:ext uri="{FF2B5EF4-FFF2-40B4-BE49-F238E27FC236}">
                <a16:creationId xmlns:a16="http://schemas.microsoft.com/office/drawing/2014/main" id="{346390B1-CEB5-774D-98A9-F3B3AB9294D1}"/>
              </a:ext>
            </a:extLst>
          </p:cNvPr>
          <p:cNvCxnSpPr>
            <a:cxnSpLocks/>
          </p:cNvCxnSpPr>
          <p:nvPr/>
        </p:nvCxnSpPr>
        <p:spPr>
          <a:xfrm>
            <a:off x="186026" y="1226238"/>
            <a:ext cx="231620" cy="0"/>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Rounded Rectangle 142">
            <a:extLst>
              <a:ext uri="{FF2B5EF4-FFF2-40B4-BE49-F238E27FC236}">
                <a16:creationId xmlns:a16="http://schemas.microsoft.com/office/drawing/2014/main" id="{E2E8A576-FA77-FF4D-A138-7F8D4C74AE6F}"/>
              </a:ext>
            </a:extLst>
          </p:cNvPr>
          <p:cNvSpPr/>
          <p:nvPr/>
        </p:nvSpPr>
        <p:spPr>
          <a:xfrm>
            <a:off x="4314710" y="808293"/>
            <a:ext cx="418296" cy="22341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Modern Love Caps" pitchFamily="82" charset="0"/>
              </a:rPr>
              <a:t>END</a:t>
            </a:r>
          </a:p>
        </p:txBody>
      </p:sp>
      <p:cxnSp>
        <p:nvCxnSpPr>
          <p:cNvPr id="144" name="Curved Connector 33">
            <a:extLst>
              <a:ext uri="{FF2B5EF4-FFF2-40B4-BE49-F238E27FC236}">
                <a16:creationId xmlns:a16="http://schemas.microsoft.com/office/drawing/2014/main" id="{D59512BE-60BD-BC4B-991F-BF1A174A2976}"/>
              </a:ext>
            </a:extLst>
          </p:cNvPr>
          <p:cNvCxnSpPr>
            <a:cxnSpLocks/>
          </p:cNvCxnSpPr>
          <p:nvPr/>
        </p:nvCxnSpPr>
        <p:spPr>
          <a:xfrm rot="16200000" flipV="1">
            <a:off x="4336226" y="1201360"/>
            <a:ext cx="673364" cy="309498"/>
          </a:xfrm>
          <a:prstGeom prst="bentConnector3">
            <a:avLst>
              <a:gd name="adj1" fmla="val 33566"/>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57111FD6-A99A-1940-BE68-2C159EF2A6E9}"/>
              </a:ext>
            </a:extLst>
          </p:cNvPr>
          <p:cNvSpPr/>
          <p:nvPr/>
        </p:nvSpPr>
        <p:spPr>
          <a:xfrm>
            <a:off x="4725174" y="1363840"/>
            <a:ext cx="211078" cy="22341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latin typeface="Modern Love Caps" pitchFamily="82" charset="0"/>
              </a:rPr>
              <a:t>OR</a:t>
            </a:r>
          </a:p>
        </p:txBody>
      </p:sp>
      <p:cxnSp>
        <p:nvCxnSpPr>
          <p:cNvPr id="148" name="Curved Connector 33">
            <a:extLst>
              <a:ext uri="{FF2B5EF4-FFF2-40B4-BE49-F238E27FC236}">
                <a16:creationId xmlns:a16="http://schemas.microsoft.com/office/drawing/2014/main" id="{F37BB7C8-3E94-D547-A7F1-69A64C9C477B}"/>
              </a:ext>
            </a:extLst>
          </p:cNvPr>
          <p:cNvCxnSpPr>
            <a:cxnSpLocks/>
            <a:stCxn id="26" idx="3"/>
            <a:endCxn id="143" idx="1"/>
          </p:cNvCxnSpPr>
          <p:nvPr/>
        </p:nvCxnSpPr>
        <p:spPr>
          <a:xfrm flipV="1">
            <a:off x="3889380" y="920001"/>
            <a:ext cx="425330" cy="112417"/>
          </a:xfrm>
          <a:prstGeom prst="bentConnector3">
            <a:avLst>
              <a:gd name="adj1" fmla="val 50000"/>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Curved Connector 33">
            <a:extLst>
              <a:ext uri="{FF2B5EF4-FFF2-40B4-BE49-F238E27FC236}">
                <a16:creationId xmlns:a16="http://schemas.microsoft.com/office/drawing/2014/main" id="{F59C4F84-3F20-1643-8C9C-78BC5C6E4EA6}"/>
              </a:ext>
            </a:extLst>
          </p:cNvPr>
          <p:cNvCxnSpPr>
            <a:cxnSpLocks/>
            <a:stCxn id="33" idx="0"/>
            <a:endCxn id="143" idx="3"/>
          </p:cNvCxnSpPr>
          <p:nvPr/>
        </p:nvCxnSpPr>
        <p:spPr>
          <a:xfrm rot="16200000" flipV="1">
            <a:off x="5373460" y="279548"/>
            <a:ext cx="129667" cy="1410573"/>
          </a:xfrm>
          <a:prstGeom prst="bentConnector2">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08F55331-11BE-984A-A8C3-0837342AD083}"/>
              </a:ext>
            </a:extLst>
          </p:cNvPr>
          <p:cNvSpPr/>
          <p:nvPr/>
        </p:nvSpPr>
        <p:spPr>
          <a:xfrm>
            <a:off x="3203882" y="9556006"/>
            <a:ext cx="311157" cy="2715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Modern Love Caps" pitchFamily="82" charset="0"/>
              </a:rPr>
              <a:t>2</a:t>
            </a:r>
          </a:p>
        </p:txBody>
      </p:sp>
      <p:sp>
        <p:nvSpPr>
          <p:cNvPr id="159" name="Rectangle 158">
            <a:extLst>
              <a:ext uri="{FF2B5EF4-FFF2-40B4-BE49-F238E27FC236}">
                <a16:creationId xmlns:a16="http://schemas.microsoft.com/office/drawing/2014/main" id="{C84158A0-D375-8E4A-88A6-A82709987458}"/>
              </a:ext>
            </a:extLst>
          </p:cNvPr>
          <p:cNvSpPr/>
          <p:nvPr/>
        </p:nvSpPr>
        <p:spPr>
          <a:xfrm>
            <a:off x="3151501" y="3504110"/>
            <a:ext cx="2876644" cy="3647152"/>
          </a:xfrm>
          <a:prstGeom prst="rect">
            <a:avLst/>
          </a:prstGeom>
        </p:spPr>
        <p:txBody>
          <a:bodyPr wrap="square">
            <a:spAutoFit/>
          </a:bodyPr>
          <a:lstStyle/>
          <a:p>
            <a:pPr algn="just"/>
            <a:r>
              <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When thinking about the process, please be aware of the following restrictions:</a:t>
            </a:r>
          </a:p>
          <a:p>
            <a:pPr marL="171450" indent="-171450" algn="just">
              <a:buFont typeface="Arial" panose="020B0604020202020204" pitchFamily="34" charset="0"/>
              <a:buChar char="•"/>
            </a:pPr>
            <a:r>
              <a:rPr lang="en-DE" sz="1100" dirty="0">
                <a:latin typeface="DIN Alternate" panose="020B0500000000000000" pitchFamily="34" charset="77"/>
                <a:ea typeface="Baskerville" panose="02020502070401020303" pitchFamily="18" charset="0"/>
                <a:cs typeface="Times New Roman" panose="02020603050405020304" pitchFamily="18" charset="0"/>
              </a:rPr>
              <a:t>Each of these actvities do not involve all objects at the same time. As for example, create rental and pay invoice doesn’t involve a staff member and inspect inventory doesn’t consider the customer and is performed by a staff member.</a:t>
            </a:r>
          </a:p>
          <a:p>
            <a:pPr marL="171450" indent="-171450" algn="just">
              <a:buFont typeface="Arial" panose="020B0604020202020204" pitchFamily="34" charset="0"/>
              <a:buChar char="•"/>
            </a:pPr>
            <a:r>
              <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Be aware that a rental can involve more than one inventory at the same time. An invoice is always created for one rental.</a:t>
            </a:r>
          </a:p>
          <a:p>
            <a:pPr marL="171450" indent="-171450" algn="just">
              <a:buFont typeface="Arial" panose="020B0604020202020204" pitchFamily="34" charset="0"/>
              <a:buChar char="•"/>
            </a:pPr>
            <a:r>
              <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You </a:t>
            </a:r>
            <a:r>
              <a:rPr lang="en-GB"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can</a:t>
            </a:r>
            <a:r>
              <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 deal with multiple rentals (in form of picking them up all together from the store) and multiple invoices (in form of paying them all together) at the same time. </a:t>
            </a:r>
            <a:r>
              <a:rPr lang="en-DE" sz="1100" dirty="0">
                <a:solidFill>
                  <a:srgbClr val="000000"/>
                </a:solidFill>
                <a:latin typeface="DIN Alternate" panose="020B0500000000000000" pitchFamily="34" charset="77"/>
                <a:ea typeface="Baskerville" panose="02020502070401020303" pitchFamily="18" charset="0"/>
                <a:cs typeface="Myanmar Text" panose="020B0502040204020203" pitchFamily="34" charset="0"/>
              </a:rPr>
              <a:t>T</a:t>
            </a: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he store e.g. creates invoices for all created rentals, confirms all received payments/rentals and inspect multiple inventories of the different rentals at the same time. </a:t>
            </a:r>
            <a:r>
              <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rPr>
              <a:t> </a:t>
            </a:r>
            <a:endParaRPr lang="en-US" sz="1100" dirty="0"/>
          </a:p>
          <a:p>
            <a:pPr marL="171450" indent="-171450" algn="just">
              <a:buFont typeface="Arial" panose="020B0604020202020204" pitchFamily="34" charset="0"/>
              <a:buChar char="•"/>
            </a:pPr>
            <a:endParaRPr lang="en-DE" sz="1100" dirty="0">
              <a:solidFill>
                <a:srgbClr val="000000"/>
              </a:solidFill>
              <a:latin typeface="DIN Alternate" panose="020B0500000000000000" pitchFamily="34" charset="77"/>
              <a:ea typeface="Baskerville" panose="02020502070401020303" pitchFamily="18" charset="0"/>
              <a:cs typeface="Times New Roman" panose="02020603050405020304" pitchFamily="18" charset="0"/>
            </a:endParaRPr>
          </a:p>
        </p:txBody>
      </p:sp>
      <p:sp>
        <p:nvSpPr>
          <p:cNvPr id="165" name="Oval 164">
            <a:extLst>
              <a:ext uri="{FF2B5EF4-FFF2-40B4-BE49-F238E27FC236}">
                <a16:creationId xmlns:a16="http://schemas.microsoft.com/office/drawing/2014/main" id="{5084C2BC-3F11-5F4A-A6A8-EAEFA9D51AE0}"/>
              </a:ext>
            </a:extLst>
          </p:cNvPr>
          <p:cNvSpPr/>
          <p:nvPr/>
        </p:nvSpPr>
        <p:spPr>
          <a:xfrm>
            <a:off x="4001908" y="937959"/>
            <a:ext cx="211078" cy="22341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latin typeface="Modern Love Caps" pitchFamily="82" charset="0"/>
              </a:rPr>
              <a:t>OR</a:t>
            </a:r>
          </a:p>
        </p:txBody>
      </p:sp>
    </p:spTree>
    <p:extLst>
      <p:ext uri="{BB962C8B-B14F-4D97-AF65-F5344CB8AC3E}">
        <p14:creationId xmlns:p14="http://schemas.microsoft.com/office/powerpoint/2010/main" val="372550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F7C5E5-821D-C649-812C-A3F8C9CFA0D2}"/>
              </a:ext>
            </a:extLst>
          </p:cNvPr>
          <p:cNvSpPr/>
          <p:nvPr/>
        </p:nvSpPr>
        <p:spPr>
          <a:xfrm>
            <a:off x="796627" y="458003"/>
            <a:ext cx="1815871" cy="1703030"/>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Today, </a:t>
            </a:r>
            <a:r>
              <a:rPr lang="en-GB"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one of the biggest challenge when describing a process flow is that one object can be involved in different activities and one activity can include several objects.</a:t>
            </a:r>
          </a:p>
          <a:p>
            <a:pPr algn="just">
              <a:spcBef>
                <a:spcPts val="1000"/>
              </a:spcBef>
              <a:spcAft>
                <a:spcPts val="1000"/>
              </a:spcAft>
            </a:pPr>
            <a:endParaRPr lang="en-DE" sz="1100" dirty="0">
              <a:latin typeface="DIN Alternate" panose="020B0500000000000000" pitchFamily="34" charset="77"/>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3BDA620-DC27-A143-9130-207787A86D10}"/>
              </a:ext>
            </a:extLst>
          </p:cNvPr>
          <p:cNvSpPr/>
          <p:nvPr/>
        </p:nvSpPr>
        <p:spPr>
          <a:xfrm rot="578435">
            <a:off x="2825966" y="671378"/>
            <a:ext cx="3577020" cy="1323439"/>
          </a:xfrm>
          <a:custGeom>
            <a:avLst/>
            <a:gdLst>
              <a:gd name="connsiteX0" fmla="*/ 0 w 3577020"/>
              <a:gd name="connsiteY0" fmla="*/ 0 h 1323439"/>
              <a:gd name="connsiteX1" fmla="*/ 560400 w 3577020"/>
              <a:gd name="connsiteY1" fmla="*/ 0 h 1323439"/>
              <a:gd name="connsiteX2" fmla="*/ 1049259 w 3577020"/>
              <a:gd name="connsiteY2" fmla="*/ 0 h 1323439"/>
              <a:gd name="connsiteX3" fmla="*/ 1573889 w 3577020"/>
              <a:gd name="connsiteY3" fmla="*/ 0 h 1323439"/>
              <a:gd name="connsiteX4" fmla="*/ 2205829 w 3577020"/>
              <a:gd name="connsiteY4" fmla="*/ 0 h 1323439"/>
              <a:gd name="connsiteX5" fmla="*/ 2766229 w 3577020"/>
              <a:gd name="connsiteY5" fmla="*/ 0 h 1323439"/>
              <a:gd name="connsiteX6" fmla="*/ 3577020 w 3577020"/>
              <a:gd name="connsiteY6" fmla="*/ 0 h 1323439"/>
              <a:gd name="connsiteX7" fmla="*/ 3577020 w 3577020"/>
              <a:gd name="connsiteY7" fmla="*/ 674954 h 1323439"/>
              <a:gd name="connsiteX8" fmla="*/ 3577020 w 3577020"/>
              <a:gd name="connsiteY8" fmla="*/ 1323439 h 1323439"/>
              <a:gd name="connsiteX9" fmla="*/ 2980850 w 3577020"/>
              <a:gd name="connsiteY9" fmla="*/ 1323439 h 1323439"/>
              <a:gd name="connsiteX10" fmla="*/ 2456220 w 3577020"/>
              <a:gd name="connsiteY10" fmla="*/ 1323439 h 1323439"/>
              <a:gd name="connsiteX11" fmla="*/ 1788510 w 3577020"/>
              <a:gd name="connsiteY11" fmla="*/ 1323439 h 1323439"/>
              <a:gd name="connsiteX12" fmla="*/ 1228110 w 3577020"/>
              <a:gd name="connsiteY12" fmla="*/ 1323439 h 1323439"/>
              <a:gd name="connsiteX13" fmla="*/ 739251 w 3577020"/>
              <a:gd name="connsiteY13" fmla="*/ 1323439 h 1323439"/>
              <a:gd name="connsiteX14" fmla="*/ 0 w 3577020"/>
              <a:gd name="connsiteY14" fmla="*/ 1323439 h 1323439"/>
              <a:gd name="connsiteX15" fmla="*/ 0 w 3577020"/>
              <a:gd name="connsiteY15" fmla="*/ 688188 h 1323439"/>
              <a:gd name="connsiteX16" fmla="*/ 0 w 3577020"/>
              <a:gd name="connsiteY16" fmla="*/ 0 h 132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77020" h="1323439" fill="none" extrusionOk="0">
                <a:moveTo>
                  <a:pt x="0" y="0"/>
                </a:moveTo>
                <a:cubicBezTo>
                  <a:pt x="196362" y="15172"/>
                  <a:pt x="386117" y="-20016"/>
                  <a:pt x="560400" y="0"/>
                </a:cubicBezTo>
                <a:cubicBezTo>
                  <a:pt x="734683" y="20016"/>
                  <a:pt x="828972" y="-6018"/>
                  <a:pt x="1049259" y="0"/>
                </a:cubicBezTo>
                <a:cubicBezTo>
                  <a:pt x="1269546" y="6018"/>
                  <a:pt x="1397157" y="8714"/>
                  <a:pt x="1573889" y="0"/>
                </a:cubicBezTo>
                <a:cubicBezTo>
                  <a:pt x="1750621" y="-8714"/>
                  <a:pt x="1938423" y="2718"/>
                  <a:pt x="2205829" y="0"/>
                </a:cubicBezTo>
                <a:cubicBezTo>
                  <a:pt x="2473235" y="-2718"/>
                  <a:pt x="2646031" y="-20183"/>
                  <a:pt x="2766229" y="0"/>
                </a:cubicBezTo>
                <a:cubicBezTo>
                  <a:pt x="2886427" y="20183"/>
                  <a:pt x="3328614" y="13760"/>
                  <a:pt x="3577020" y="0"/>
                </a:cubicBezTo>
                <a:cubicBezTo>
                  <a:pt x="3594967" y="199397"/>
                  <a:pt x="3595463" y="389876"/>
                  <a:pt x="3577020" y="674954"/>
                </a:cubicBezTo>
                <a:cubicBezTo>
                  <a:pt x="3558577" y="960032"/>
                  <a:pt x="3592707" y="1081510"/>
                  <a:pt x="3577020" y="1323439"/>
                </a:cubicBezTo>
                <a:cubicBezTo>
                  <a:pt x="3406471" y="1305765"/>
                  <a:pt x="3267586" y="1297850"/>
                  <a:pt x="2980850" y="1323439"/>
                </a:cubicBezTo>
                <a:cubicBezTo>
                  <a:pt x="2694114" y="1349029"/>
                  <a:pt x="2646061" y="1329905"/>
                  <a:pt x="2456220" y="1323439"/>
                </a:cubicBezTo>
                <a:cubicBezTo>
                  <a:pt x="2266379" y="1316974"/>
                  <a:pt x="2120048" y="1317388"/>
                  <a:pt x="1788510" y="1323439"/>
                </a:cubicBezTo>
                <a:cubicBezTo>
                  <a:pt x="1456972" y="1329491"/>
                  <a:pt x="1404783" y="1310756"/>
                  <a:pt x="1228110" y="1323439"/>
                </a:cubicBezTo>
                <a:cubicBezTo>
                  <a:pt x="1051437" y="1336122"/>
                  <a:pt x="857587" y="1311268"/>
                  <a:pt x="739251" y="1323439"/>
                </a:cubicBezTo>
                <a:cubicBezTo>
                  <a:pt x="620915" y="1335610"/>
                  <a:pt x="309049" y="1324938"/>
                  <a:pt x="0" y="1323439"/>
                </a:cubicBezTo>
                <a:cubicBezTo>
                  <a:pt x="13447" y="1187480"/>
                  <a:pt x="-3277" y="965543"/>
                  <a:pt x="0" y="688188"/>
                </a:cubicBezTo>
                <a:cubicBezTo>
                  <a:pt x="3277" y="410833"/>
                  <a:pt x="-1605" y="171400"/>
                  <a:pt x="0" y="0"/>
                </a:cubicBezTo>
                <a:close/>
              </a:path>
              <a:path w="3577020" h="1323439" stroke="0" extrusionOk="0">
                <a:moveTo>
                  <a:pt x="0" y="0"/>
                </a:moveTo>
                <a:cubicBezTo>
                  <a:pt x="234784" y="1607"/>
                  <a:pt x="293466" y="13967"/>
                  <a:pt x="560400" y="0"/>
                </a:cubicBezTo>
                <a:cubicBezTo>
                  <a:pt x="827334" y="-13967"/>
                  <a:pt x="842245" y="18281"/>
                  <a:pt x="1049259" y="0"/>
                </a:cubicBezTo>
                <a:cubicBezTo>
                  <a:pt x="1256273" y="-18281"/>
                  <a:pt x="1496948" y="17227"/>
                  <a:pt x="1716970" y="0"/>
                </a:cubicBezTo>
                <a:cubicBezTo>
                  <a:pt x="1936992" y="-17227"/>
                  <a:pt x="2097513" y="14212"/>
                  <a:pt x="2277369" y="0"/>
                </a:cubicBezTo>
                <a:cubicBezTo>
                  <a:pt x="2457225" y="-14212"/>
                  <a:pt x="2600014" y="1333"/>
                  <a:pt x="2837769" y="0"/>
                </a:cubicBezTo>
                <a:cubicBezTo>
                  <a:pt x="3075524" y="-1333"/>
                  <a:pt x="3370876" y="10343"/>
                  <a:pt x="3577020" y="0"/>
                </a:cubicBezTo>
                <a:cubicBezTo>
                  <a:pt x="3593453" y="153646"/>
                  <a:pt x="3596125" y="398231"/>
                  <a:pt x="3577020" y="635251"/>
                </a:cubicBezTo>
                <a:cubicBezTo>
                  <a:pt x="3557915" y="872271"/>
                  <a:pt x="3606065" y="1182495"/>
                  <a:pt x="3577020" y="1323439"/>
                </a:cubicBezTo>
                <a:cubicBezTo>
                  <a:pt x="3366035" y="1311048"/>
                  <a:pt x="3190614" y="1324083"/>
                  <a:pt x="3052390" y="1323439"/>
                </a:cubicBezTo>
                <a:cubicBezTo>
                  <a:pt x="2914166" y="1322796"/>
                  <a:pt x="2725512" y="1325205"/>
                  <a:pt x="2456220" y="1323439"/>
                </a:cubicBezTo>
                <a:cubicBezTo>
                  <a:pt x="2186928" y="1321674"/>
                  <a:pt x="2039833" y="1322441"/>
                  <a:pt x="1860050" y="1323439"/>
                </a:cubicBezTo>
                <a:cubicBezTo>
                  <a:pt x="1680267" y="1324438"/>
                  <a:pt x="1456467" y="1304174"/>
                  <a:pt x="1299651" y="1323439"/>
                </a:cubicBezTo>
                <a:cubicBezTo>
                  <a:pt x="1142835" y="1342704"/>
                  <a:pt x="882849" y="1348093"/>
                  <a:pt x="631940" y="1323439"/>
                </a:cubicBezTo>
                <a:cubicBezTo>
                  <a:pt x="381031" y="1298785"/>
                  <a:pt x="246256" y="1312671"/>
                  <a:pt x="0" y="1323439"/>
                </a:cubicBezTo>
                <a:cubicBezTo>
                  <a:pt x="28354" y="1167766"/>
                  <a:pt x="-6010" y="908283"/>
                  <a:pt x="0" y="688188"/>
                </a:cubicBezTo>
                <a:cubicBezTo>
                  <a:pt x="6010" y="468093"/>
                  <a:pt x="-32373" y="283271"/>
                  <a:pt x="0" y="0"/>
                </a:cubicBezTo>
                <a:close/>
              </a:path>
            </a:pathLst>
          </a:custGeom>
          <a:solidFill>
            <a:schemeClr val="accent2">
              <a:lumMod val="20000"/>
              <a:lumOff val="80000"/>
            </a:schemeClr>
          </a:solidFill>
          <a:ln w="1905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anchor="ctr">
            <a:spAutoFit/>
          </a:bodyPr>
          <a:lstStyle/>
          <a:p>
            <a:pPr algn="ctr">
              <a:spcBef>
                <a:spcPts val="1000"/>
              </a:spcBef>
              <a:spcAft>
                <a:spcPts val="1000"/>
              </a:spcAft>
            </a:pPr>
            <a:r>
              <a:rPr lang="en-DE" sz="2000" dirty="0">
                <a:latin typeface="Modern Love Caps" pitchFamily="82" charset="0"/>
                <a:ea typeface="Times New Roman" panose="02020603050405020304" pitchFamily="18" charset="0"/>
                <a:cs typeface="Myanmar Text" panose="020B0502040204020203" pitchFamily="34" charset="0"/>
              </a:rPr>
              <a:t>How could we get an idea of the procedure for a rental, an inventory, a staff member, the customer or even of the invoices?</a:t>
            </a:r>
            <a:endParaRPr lang="en-DE" sz="2000" dirty="0">
              <a:effectLst/>
              <a:latin typeface="Modern Love Caps" pitchFamily="82"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5E5F8B0-5880-E944-BE7A-4FA2F8E171F0}"/>
              </a:ext>
            </a:extLst>
          </p:cNvPr>
          <p:cNvSpPr/>
          <p:nvPr/>
        </p:nvSpPr>
        <p:spPr>
          <a:xfrm>
            <a:off x="1672545" y="3430481"/>
            <a:ext cx="4348843" cy="938719"/>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Inspired by that approach, we thought on how the process flow would look, if we consider </a:t>
            </a:r>
            <a:r>
              <a:rPr lang="en-GB"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multiple object types at the same time instead of one</a:t>
            </a: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 Thereby, you could easily derive where two objects are interacting with one another. Here, you would collect all activities, where both objects are involved at the same time.</a:t>
            </a:r>
            <a:endParaRPr lang="en-DE" sz="1100" dirty="0">
              <a:effectLst/>
              <a:latin typeface="DIN Alternate" panose="020B0500000000000000" pitchFamily="34" charset="77"/>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D6AD029-E32D-4F44-8504-12054E61E779}"/>
              </a:ext>
            </a:extLst>
          </p:cNvPr>
          <p:cNvSpPr/>
          <p:nvPr/>
        </p:nvSpPr>
        <p:spPr>
          <a:xfrm>
            <a:off x="790926" y="6189284"/>
            <a:ext cx="5221288" cy="1277273"/>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And here, we realize, that there will be no perspective, which comprises all activities since not all objects are always included within the performance of an activitiy at the same time. It only gives the possibility to understand how these objects behave. But there is no perspective which comprises all activities. Considering multiple object types at the same time, it visualizes the interactions between the object types and thereby generates a specific view on the process. Here, it helps to understand the complex dependencies between the objects. </a:t>
            </a:r>
            <a:endParaRPr lang="en-DE" sz="1100" dirty="0">
              <a:effectLst/>
              <a:latin typeface="DIN Alternate" panose="020B0500000000000000" pitchFamily="34" charset="77"/>
              <a:ea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180D823-194A-D14F-8476-D081145BA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84" b="20232"/>
          <a:stretch/>
        </p:blipFill>
        <p:spPr bwMode="auto">
          <a:xfrm>
            <a:off x="2612498" y="1821665"/>
            <a:ext cx="788532" cy="5810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1E2D0609-B3DE-E342-BF97-5A5D52EDBB09}"/>
              </a:ext>
            </a:extLst>
          </p:cNvPr>
          <p:cNvPicPr>
            <a:picLocks noChangeAspect="1"/>
          </p:cNvPicPr>
          <p:nvPr/>
        </p:nvPicPr>
        <p:blipFill rotWithShape="1">
          <a:blip r:embed="rId3"/>
          <a:srcRect b="12930"/>
          <a:stretch/>
        </p:blipFill>
        <p:spPr>
          <a:xfrm>
            <a:off x="3355520" y="2108740"/>
            <a:ext cx="292906" cy="255035"/>
          </a:xfrm>
          <a:prstGeom prst="rect">
            <a:avLst/>
          </a:prstGeom>
        </p:spPr>
      </p:pic>
      <p:sp>
        <p:nvSpPr>
          <p:cNvPr id="10" name="Rectangle 9">
            <a:extLst>
              <a:ext uri="{FF2B5EF4-FFF2-40B4-BE49-F238E27FC236}">
                <a16:creationId xmlns:a16="http://schemas.microsoft.com/office/drawing/2014/main" id="{D6D40098-E063-C94F-9333-31CEE650C95F}"/>
              </a:ext>
            </a:extLst>
          </p:cNvPr>
          <p:cNvSpPr/>
          <p:nvPr/>
        </p:nvSpPr>
        <p:spPr>
          <a:xfrm>
            <a:off x="1672545" y="2663137"/>
            <a:ext cx="4348843" cy="769441"/>
          </a:xfrm>
          <a:prstGeom prst="rect">
            <a:avLst/>
          </a:prstGeom>
        </p:spPr>
        <p:txBody>
          <a:bodyPr wrap="square">
            <a:spAutoFit/>
          </a:bodyPr>
          <a:lstStyle/>
          <a:p>
            <a:pPr algn="just"/>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A baseline approach for deriving a process flow from a database is to consider the perspectives of the object types. Therefore, we collect all activities for an object from the considered type, where it is involved and sort the activities by their timestamp.</a:t>
            </a:r>
            <a:endParaRPr lang="en-US" sz="1100" dirty="0"/>
          </a:p>
        </p:txBody>
      </p:sp>
      <p:pic>
        <p:nvPicPr>
          <p:cNvPr id="14" name="Picture 13" descr="A close up of a logo&#10;&#10;Description automatically generated">
            <a:extLst>
              <a:ext uri="{FF2B5EF4-FFF2-40B4-BE49-F238E27FC236}">
                <a16:creationId xmlns:a16="http://schemas.microsoft.com/office/drawing/2014/main" id="{58393532-3B35-4B45-A4DC-E1386261BBF3}"/>
              </a:ext>
            </a:extLst>
          </p:cNvPr>
          <p:cNvPicPr>
            <a:picLocks noChangeAspect="1"/>
          </p:cNvPicPr>
          <p:nvPr/>
        </p:nvPicPr>
        <p:blipFill rotWithShape="1">
          <a:blip r:embed="rId4"/>
          <a:srcRect b="14540"/>
          <a:stretch/>
        </p:blipFill>
        <p:spPr>
          <a:xfrm>
            <a:off x="-1063260" y="1825264"/>
            <a:ext cx="2976753" cy="2543936"/>
          </a:xfrm>
          <a:prstGeom prst="rect">
            <a:avLst/>
          </a:prstGeom>
        </p:spPr>
      </p:pic>
      <p:sp>
        <p:nvSpPr>
          <p:cNvPr id="18" name="Oval 17">
            <a:extLst>
              <a:ext uri="{FF2B5EF4-FFF2-40B4-BE49-F238E27FC236}">
                <a16:creationId xmlns:a16="http://schemas.microsoft.com/office/drawing/2014/main" id="{D8165037-B4E7-674B-A44B-29C697F9BDA9}"/>
              </a:ext>
            </a:extLst>
          </p:cNvPr>
          <p:cNvSpPr/>
          <p:nvPr/>
        </p:nvSpPr>
        <p:spPr>
          <a:xfrm>
            <a:off x="3203882" y="9556006"/>
            <a:ext cx="311157" cy="2715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Modern Love Caps" pitchFamily="82" charset="0"/>
              </a:rPr>
              <a:t>3</a:t>
            </a:r>
          </a:p>
        </p:txBody>
      </p:sp>
      <p:sp>
        <p:nvSpPr>
          <p:cNvPr id="20" name="Rectangle 19">
            <a:extLst>
              <a:ext uri="{FF2B5EF4-FFF2-40B4-BE49-F238E27FC236}">
                <a16:creationId xmlns:a16="http://schemas.microsoft.com/office/drawing/2014/main" id="{A866A504-872B-B14A-9295-10C11377BB2F}"/>
              </a:ext>
            </a:extLst>
          </p:cNvPr>
          <p:cNvSpPr/>
          <p:nvPr/>
        </p:nvSpPr>
        <p:spPr>
          <a:xfrm>
            <a:off x="790926" y="7466557"/>
            <a:ext cx="5220000" cy="1785104"/>
          </a:xfrm>
          <a:prstGeom prst="rect">
            <a:avLst/>
          </a:prstGeom>
        </p:spPr>
        <p:txBody>
          <a:bodyPr wrap="square">
            <a:spAutoFit/>
          </a:bodyPr>
          <a:lstStyle/>
          <a:p>
            <a:pPr algn="just"/>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As you remember, multiple different objects may be involved in the same activity. When collecting the activities for each object instance, there will be some activities which will appear more than once for each object instance and are separately saved (this behavior is called convergence). As an example, I have two rental orders, and the store sends for both rentals the invoices at the same time. So both rentals are passing that activity together, but this information isn’t easily to access anymore in the end. Furthermore, if our rental involves multiple inventories, we can </a:t>
            </a:r>
            <a:r>
              <a:rPr lang="en-GB"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probably</a:t>
            </a: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 detect, that the inventories are returned one by one. The occurrence of the same activity instance within the same procedure is called divergence. If you have only a little knowledge about the procedures within a company, this might be confusing.</a:t>
            </a:r>
            <a:r>
              <a:rPr lang="en-DE" sz="1100" dirty="0">
                <a:latin typeface="DIN Alternate" panose="020B0500000000000000" pitchFamily="34" charset="77"/>
              </a:rPr>
              <a:t> </a:t>
            </a:r>
            <a:endParaRPr lang="en-US" sz="1100" dirty="0">
              <a:latin typeface="DIN Alternate" panose="020B0500000000000000" pitchFamily="34" charset="77"/>
            </a:endParaRPr>
          </a:p>
        </p:txBody>
      </p:sp>
      <p:grpSp>
        <p:nvGrpSpPr>
          <p:cNvPr id="16" name="Group 15">
            <a:extLst>
              <a:ext uri="{FF2B5EF4-FFF2-40B4-BE49-F238E27FC236}">
                <a16:creationId xmlns:a16="http://schemas.microsoft.com/office/drawing/2014/main" id="{0CC7AEC7-7CB9-8E48-A0D4-8914608D02B3}"/>
              </a:ext>
            </a:extLst>
          </p:cNvPr>
          <p:cNvGrpSpPr/>
          <p:nvPr/>
        </p:nvGrpSpPr>
        <p:grpSpPr>
          <a:xfrm>
            <a:off x="1641020" y="4536322"/>
            <a:ext cx="3429000" cy="1672783"/>
            <a:chOff x="1641020" y="5755348"/>
            <a:chExt cx="3429000" cy="1672783"/>
          </a:xfrm>
        </p:grpSpPr>
        <p:sp>
          <p:nvSpPr>
            <p:cNvPr id="19" name="Oval 18">
              <a:extLst>
                <a:ext uri="{FF2B5EF4-FFF2-40B4-BE49-F238E27FC236}">
                  <a16:creationId xmlns:a16="http://schemas.microsoft.com/office/drawing/2014/main" id="{301FA483-6D4B-1247-B427-D50B8872AB2F}"/>
                </a:ext>
              </a:extLst>
            </p:cNvPr>
            <p:cNvSpPr/>
            <p:nvPr/>
          </p:nvSpPr>
          <p:spPr>
            <a:xfrm>
              <a:off x="2780005" y="5755348"/>
              <a:ext cx="1242048" cy="127497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logo&#10;&#10;Description automatically generated">
              <a:extLst>
                <a:ext uri="{FF2B5EF4-FFF2-40B4-BE49-F238E27FC236}">
                  <a16:creationId xmlns:a16="http://schemas.microsoft.com/office/drawing/2014/main" id="{89AF65E9-6AB6-1A42-8AE6-433611755A14}"/>
                </a:ext>
              </a:extLst>
            </p:cNvPr>
            <p:cNvPicPr>
              <a:picLocks noChangeAspect="1"/>
            </p:cNvPicPr>
            <p:nvPr/>
          </p:nvPicPr>
          <p:blipFill rotWithShape="1">
            <a:blip r:embed="rId5"/>
            <a:srcRect b="15027"/>
            <a:stretch/>
          </p:blipFill>
          <p:spPr>
            <a:xfrm>
              <a:off x="2943278" y="6003866"/>
              <a:ext cx="915503" cy="777934"/>
            </a:xfrm>
            <a:prstGeom prst="rect">
              <a:avLst/>
            </a:prstGeom>
          </p:spPr>
        </p:pic>
        <p:sp>
          <p:nvSpPr>
            <p:cNvPr id="15" name="Rectangle 14">
              <a:extLst>
                <a:ext uri="{FF2B5EF4-FFF2-40B4-BE49-F238E27FC236}">
                  <a16:creationId xmlns:a16="http://schemas.microsoft.com/office/drawing/2014/main" id="{064C34D9-5D24-4A4F-B16F-D932A0EFD205}"/>
                </a:ext>
              </a:extLst>
            </p:cNvPr>
            <p:cNvSpPr/>
            <p:nvPr/>
          </p:nvSpPr>
          <p:spPr>
            <a:xfrm>
              <a:off x="1641020" y="6781800"/>
              <a:ext cx="3429000" cy="646331"/>
            </a:xfrm>
            <a:prstGeom prst="rect">
              <a:avLst/>
            </a:prstGeom>
          </p:spPr>
          <p:txBody>
            <a:bodyPr>
              <a:spAutoFit/>
            </a:bodyPr>
            <a:lstStyle/>
            <a:p>
              <a:pPr algn="ctr"/>
              <a:r>
                <a:rPr lang="en-DE" dirty="0">
                  <a:latin typeface="Modern Love Caps" pitchFamily="82" charset="0"/>
                  <a:ea typeface="Times New Roman" panose="02020603050405020304" pitchFamily="18" charset="0"/>
                  <a:cs typeface="Myanmar Text" panose="020B0502040204020203" pitchFamily="34" charset="0"/>
                </a:rPr>
                <a:t>So smart these ideas may appear,</a:t>
              </a:r>
            </a:p>
            <a:p>
              <a:pPr algn="ctr"/>
              <a:r>
                <a:rPr lang="en-DE" dirty="0">
                  <a:latin typeface="Modern Love Caps" pitchFamily="82" charset="0"/>
                  <a:ea typeface="Times New Roman" panose="02020603050405020304" pitchFamily="18" charset="0"/>
                  <a:cs typeface="Myanmar Text" panose="020B0502040204020203" pitchFamily="34" charset="0"/>
                </a:rPr>
                <a:t>they also bring problems with them. </a:t>
              </a:r>
            </a:p>
          </p:txBody>
        </p:sp>
      </p:grpSp>
    </p:spTree>
    <p:extLst>
      <p:ext uri="{BB962C8B-B14F-4D97-AF65-F5344CB8AC3E}">
        <p14:creationId xmlns:p14="http://schemas.microsoft.com/office/powerpoint/2010/main" val="219408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45CF0BEF-67F0-D344-A120-A06C9D2A3475}"/>
              </a:ext>
            </a:extLst>
          </p:cNvPr>
          <p:cNvSpPr/>
          <p:nvPr/>
        </p:nvSpPr>
        <p:spPr>
          <a:xfrm rot="5400000">
            <a:off x="2947239" y="4847861"/>
            <a:ext cx="864616" cy="311348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1AA3C6C-4597-AE42-804F-2F4923D2E319}"/>
              </a:ext>
            </a:extLst>
          </p:cNvPr>
          <p:cNvSpPr/>
          <p:nvPr/>
        </p:nvSpPr>
        <p:spPr>
          <a:xfrm>
            <a:off x="4034976" y="755210"/>
            <a:ext cx="928378" cy="153735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C0237D0-CFDB-A345-88CF-D5A9DB9F7A41}"/>
              </a:ext>
            </a:extLst>
          </p:cNvPr>
          <p:cNvSpPr/>
          <p:nvPr/>
        </p:nvSpPr>
        <p:spPr>
          <a:xfrm>
            <a:off x="3337484" y="1038718"/>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Rental</a:t>
            </a:r>
          </a:p>
        </p:txBody>
      </p:sp>
      <p:sp>
        <p:nvSpPr>
          <p:cNvPr id="11" name="Rounded Rectangle 10">
            <a:extLst>
              <a:ext uri="{FF2B5EF4-FFF2-40B4-BE49-F238E27FC236}">
                <a16:creationId xmlns:a16="http://schemas.microsoft.com/office/drawing/2014/main" id="{780169CD-AE1A-9F4D-9322-351D6328EC6F}"/>
              </a:ext>
            </a:extLst>
          </p:cNvPr>
          <p:cNvSpPr/>
          <p:nvPr/>
        </p:nvSpPr>
        <p:spPr>
          <a:xfrm>
            <a:off x="3337484" y="1628884"/>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Rental</a:t>
            </a:r>
          </a:p>
        </p:txBody>
      </p:sp>
      <p:sp>
        <p:nvSpPr>
          <p:cNvPr id="13" name="Rounded Rectangle 12">
            <a:extLst>
              <a:ext uri="{FF2B5EF4-FFF2-40B4-BE49-F238E27FC236}">
                <a16:creationId xmlns:a16="http://schemas.microsoft.com/office/drawing/2014/main" id="{6BFA34CF-F55B-814D-98E5-D2ABFCB1935E}"/>
              </a:ext>
            </a:extLst>
          </p:cNvPr>
          <p:cNvSpPr/>
          <p:nvPr/>
        </p:nvSpPr>
        <p:spPr>
          <a:xfrm>
            <a:off x="4186146" y="1038718"/>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Invoice</a:t>
            </a:r>
          </a:p>
        </p:txBody>
      </p:sp>
      <p:sp>
        <p:nvSpPr>
          <p:cNvPr id="14" name="Rounded Rectangle 13">
            <a:extLst>
              <a:ext uri="{FF2B5EF4-FFF2-40B4-BE49-F238E27FC236}">
                <a16:creationId xmlns:a16="http://schemas.microsoft.com/office/drawing/2014/main" id="{A7EF62DE-136C-5345-97AB-64DED94F5FB0}"/>
              </a:ext>
            </a:extLst>
          </p:cNvPr>
          <p:cNvSpPr/>
          <p:nvPr/>
        </p:nvSpPr>
        <p:spPr>
          <a:xfrm>
            <a:off x="4186146" y="1624125"/>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Create Invoice</a:t>
            </a:r>
          </a:p>
        </p:txBody>
      </p:sp>
      <p:sp>
        <p:nvSpPr>
          <p:cNvPr id="15" name="Rounded Rectangle 14">
            <a:extLst>
              <a:ext uri="{FF2B5EF4-FFF2-40B4-BE49-F238E27FC236}">
                <a16:creationId xmlns:a16="http://schemas.microsoft.com/office/drawing/2014/main" id="{28BECA36-D1C7-BE43-B8D9-158C95AA5012}"/>
              </a:ext>
            </a:extLst>
          </p:cNvPr>
          <p:cNvSpPr/>
          <p:nvPr/>
        </p:nvSpPr>
        <p:spPr>
          <a:xfrm>
            <a:off x="5034808" y="1038718"/>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Confirm Invoice</a:t>
            </a:r>
          </a:p>
        </p:txBody>
      </p:sp>
      <p:sp>
        <p:nvSpPr>
          <p:cNvPr id="16" name="Rounded Rectangle 15">
            <a:extLst>
              <a:ext uri="{FF2B5EF4-FFF2-40B4-BE49-F238E27FC236}">
                <a16:creationId xmlns:a16="http://schemas.microsoft.com/office/drawing/2014/main" id="{2ED51161-3802-5740-A432-0618C883E54A}"/>
              </a:ext>
            </a:extLst>
          </p:cNvPr>
          <p:cNvSpPr/>
          <p:nvPr/>
        </p:nvSpPr>
        <p:spPr>
          <a:xfrm>
            <a:off x="5034808" y="1632988"/>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Confirm Invoice</a:t>
            </a:r>
          </a:p>
        </p:txBody>
      </p:sp>
      <p:cxnSp>
        <p:nvCxnSpPr>
          <p:cNvPr id="17" name="Curved Connector 33">
            <a:extLst>
              <a:ext uri="{FF2B5EF4-FFF2-40B4-BE49-F238E27FC236}">
                <a16:creationId xmlns:a16="http://schemas.microsoft.com/office/drawing/2014/main" id="{92E08625-3D00-2543-A915-33769A2B82F0}"/>
              </a:ext>
            </a:extLst>
          </p:cNvPr>
          <p:cNvCxnSpPr>
            <a:cxnSpLocks/>
            <a:stCxn id="10" idx="3"/>
            <a:endCxn id="13" idx="1"/>
          </p:cNvCxnSpPr>
          <p:nvPr/>
        </p:nvCxnSpPr>
        <p:spPr>
          <a:xfrm>
            <a:off x="4003720" y="1232539"/>
            <a:ext cx="182426" cy="0"/>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Curved Connector 33">
            <a:extLst>
              <a:ext uri="{FF2B5EF4-FFF2-40B4-BE49-F238E27FC236}">
                <a16:creationId xmlns:a16="http://schemas.microsoft.com/office/drawing/2014/main" id="{DED438EF-32C5-544E-A39B-642BD650AACF}"/>
              </a:ext>
            </a:extLst>
          </p:cNvPr>
          <p:cNvCxnSpPr>
            <a:cxnSpLocks/>
            <a:stCxn id="11" idx="3"/>
            <a:endCxn id="14" idx="1"/>
          </p:cNvCxnSpPr>
          <p:nvPr/>
        </p:nvCxnSpPr>
        <p:spPr>
          <a:xfrm flipV="1">
            <a:off x="4003720" y="1817946"/>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Curved Connector 33">
            <a:extLst>
              <a:ext uri="{FF2B5EF4-FFF2-40B4-BE49-F238E27FC236}">
                <a16:creationId xmlns:a16="http://schemas.microsoft.com/office/drawing/2014/main" id="{7BEA3864-3E80-6F49-92B2-9458E8B7F605}"/>
              </a:ext>
            </a:extLst>
          </p:cNvPr>
          <p:cNvCxnSpPr>
            <a:cxnSpLocks/>
            <a:stCxn id="13" idx="3"/>
            <a:endCxn id="15" idx="1"/>
          </p:cNvCxnSpPr>
          <p:nvPr/>
        </p:nvCxnSpPr>
        <p:spPr>
          <a:xfrm>
            <a:off x="4852382" y="1232539"/>
            <a:ext cx="182426" cy="0"/>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urved Connector 33">
            <a:extLst>
              <a:ext uri="{FF2B5EF4-FFF2-40B4-BE49-F238E27FC236}">
                <a16:creationId xmlns:a16="http://schemas.microsoft.com/office/drawing/2014/main" id="{3126146E-6A81-A646-B563-B2F7534B496F}"/>
              </a:ext>
            </a:extLst>
          </p:cNvPr>
          <p:cNvCxnSpPr>
            <a:cxnSpLocks/>
            <a:stCxn id="14" idx="3"/>
            <a:endCxn id="16" idx="1"/>
          </p:cNvCxnSpPr>
          <p:nvPr/>
        </p:nvCxnSpPr>
        <p:spPr>
          <a:xfrm>
            <a:off x="4852382" y="1817946"/>
            <a:ext cx="182426" cy="8863"/>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45E31BD-53F3-BD48-ACFE-F1BAD005CFBD}"/>
              </a:ext>
            </a:extLst>
          </p:cNvPr>
          <p:cNvSpPr txBox="1"/>
          <p:nvPr/>
        </p:nvSpPr>
        <p:spPr>
          <a:xfrm>
            <a:off x="3337484" y="885347"/>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234</a:t>
            </a:r>
          </a:p>
        </p:txBody>
      </p:sp>
      <p:sp>
        <p:nvSpPr>
          <p:cNvPr id="34" name="TextBox 33">
            <a:extLst>
              <a:ext uri="{FF2B5EF4-FFF2-40B4-BE49-F238E27FC236}">
                <a16:creationId xmlns:a16="http://schemas.microsoft.com/office/drawing/2014/main" id="{91AAA57F-658F-3045-AFA9-8A69EC422DC0}"/>
              </a:ext>
            </a:extLst>
          </p:cNvPr>
          <p:cNvSpPr txBox="1"/>
          <p:nvPr/>
        </p:nvSpPr>
        <p:spPr>
          <a:xfrm>
            <a:off x="3337484" y="1983640"/>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238 </a:t>
            </a:r>
          </a:p>
        </p:txBody>
      </p:sp>
      <p:sp>
        <p:nvSpPr>
          <p:cNvPr id="35" name="TextBox 34">
            <a:extLst>
              <a:ext uri="{FF2B5EF4-FFF2-40B4-BE49-F238E27FC236}">
                <a16:creationId xmlns:a16="http://schemas.microsoft.com/office/drawing/2014/main" id="{4722B7B4-E6CC-6B49-BF5F-2F561540C6EE}"/>
              </a:ext>
            </a:extLst>
          </p:cNvPr>
          <p:cNvSpPr txBox="1"/>
          <p:nvPr/>
        </p:nvSpPr>
        <p:spPr>
          <a:xfrm>
            <a:off x="4161521" y="895008"/>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298</a:t>
            </a:r>
          </a:p>
        </p:txBody>
      </p:sp>
      <p:sp>
        <p:nvSpPr>
          <p:cNvPr id="36" name="TextBox 35">
            <a:extLst>
              <a:ext uri="{FF2B5EF4-FFF2-40B4-BE49-F238E27FC236}">
                <a16:creationId xmlns:a16="http://schemas.microsoft.com/office/drawing/2014/main" id="{DAD70666-2A0F-3647-B853-3D5F2077E391}"/>
              </a:ext>
            </a:extLst>
          </p:cNvPr>
          <p:cNvSpPr txBox="1"/>
          <p:nvPr/>
        </p:nvSpPr>
        <p:spPr>
          <a:xfrm>
            <a:off x="4186145" y="1977556"/>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298</a:t>
            </a:r>
          </a:p>
        </p:txBody>
      </p:sp>
      <p:sp>
        <p:nvSpPr>
          <p:cNvPr id="37" name="TextBox 36">
            <a:extLst>
              <a:ext uri="{FF2B5EF4-FFF2-40B4-BE49-F238E27FC236}">
                <a16:creationId xmlns:a16="http://schemas.microsoft.com/office/drawing/2014/main" id="{CFD79AA8-9DE6-E348-A55D-2B4A8C4195D9}"/>
              </a:ext>
            </a:extLst>
          </p:cNvPr>
          <p:cNvSpPr txBox="1"/>
          <p:nvPr/>
        </p:nvSpPr>
        <p:spPr>
          <a:xfrm>
            <a:off x="5034807" y="886079"/>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398</a:t>
            </a:r>
          </a:p>
        </p:txBody>
      </p:sp>
      <p:sp>
        <p:nvSpPr>
          <p:cNvPr id="38" name="TextBox 37">
            <a:extLst>
              <a:ext uri="{FF2B5EF4-FFF2-40B4-BE49-F238E27FC236}">
                <a16:creationId xmlns:a16="http://schemas.microsoft.com/office/drawing/2014/main" id="{017DCE9B-CE17-3E4A-A140-6C53949639E6}"/>
              </a:ext>
            </a:extLst>
          </p:cNvPr>
          <p:cNvSpPr txBox="1"/>
          <p:nvPr/>
        </p:nvSpPr>
        <p:spPr>
          <a:xfrm>
            <a:off x="5034807" y="1972963"/>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401</a:t>
            </a:r>
          </a:p>
        </p:txBody>
      </p:sp>
      <p:sp>
        <p:nvSpPr>
          <p:cNvPr id="40" name="Process 39">
            <a:extLst>
              <a:ext uri="{FF2B5EF4-FFF2-40B4-BE49-F238E27FC236}">
                <a16:creationId xmlns:a16="http://schemas.microsoft.com/office/drawing/2014/main" id="{B4F30288-0340-5948-909C-5ED6A5CEEF84}"/>
              </a:ext>
            </a:extLst>
          </p:cNvPr>
          <p:cNvSpPr/>
          <p:nvPr/>
        </p:nvSpPr>
        <p:spPr>
          <a:xfrm>
            <a:off x="852330" y="1080408"/>
            <a:ext cx="1964658" cy="900618"/>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dirty="0">
                <a:solidFill>
                  <a:schemeClr val="tx1"/>
                </a:solidFill>
                <a:latin typeface="Modern Love Caps" pitchFamily="82" charset="0"/>
              </a:rPr>
              <a:t>Convergence</a:t>
            </a:r>
            <a:br>
              <a:rPr lang="en-US" sz="1400" dirty="0">
                <a:solidFill>
                  <a:schemeClr val="tx1"/>
                </a:solidFill>
                <a:latin typeface="Modern Love Caps" pitchFamily="82" charset="0"/>
              </a:rPr>
            </a:br>
            <a:r>
              <a:rPr lang="en-US" sz="500" dirty="0">
                <a:solidFill>
                  <a:schemeClr val="tx1"/>
                </a:solidFill>
                <a:latin typeface="DIN Alternate" panose="020B0500000000000000" pitchFamily="34" charset="77"/>
              </a:rPr>
              <a:t>= </a:t>
            </a:r>
            <a:r>
              <a:rPr lang="en-US" sz="900" dirty="0">
                <a:solidFill>
                  <a:schemeClr val="tx1"/>
                </a:solidFill>
                <a:latin typeface="DIN Alternate" panose="020B0500000000000000" pitchFamily="34" charset="77"/>
              </a:rPr>
              <a:t>the same performed activity appears in different object type perspectives</a:t>
            </a:r>
            <a:endParaRPr lang="en-US" sz="1400" dirty="0">
              <a:solidFill>
                <a:schemeClr val="tx1"/>
              </a:solidFill>
              <a:latin typeface="DIN Alternate" panose="020B0500000000000000" pitchFamily="34" charset="77"/>
            </a:endParaRPr>
          </a:p>
        </p:txBody>
      </p:sp>
      <p:pic>
        <p:nvPicPr>
          <p:cNvPr id="42" name="Picture 41" descr="A close up of a logo&#10;&#10;Description automatically generated">
            <a:extLst>
              <a:ext uri="{FF2B5EF4-FFF2-40B4-BE49-F238E27FC236}">
                <a16:creationId xmlns:a16="http://schemas.microsoft.com/office/drawing/2014/main" id="{05F5F97C-25F7-6041-B52C-0B2C494EA218}"/>
              </a:ext>
            </a:extLst>
          </p:cNvPr>
          <p:cNvPicPr>
            <a:picLocks noChangeAspect="1"/>
          </p:cNvPicPr>
          <p:nvPr/>
        </p:nvPicPr>
        <p:blipFill rotWithShape="1">
          <a:blip r:embed="rId2"/>
          <a:srcRect l="7475" r="53587" b="56006"/>
          <a:stretch/>
        </p:blipFill>
        <p:spPr>
          <a:xfrm>
            <a:off x="645477" y="830571"/>
            <a:ext cx="526473" cy="594828"/>
          </a:xfrm>
          <a:prstGeom prst="rect">
            <a:avLst/>
          </a:prstGeom>
        </p:spPr>
      </p:pic>
      <p:sp>
        <p:nvSpPr>
          <p:cNvPr id="43" name="Oval 42">
            <a:extLst>
              <a:ext uri="{FF2B5EF4-FFF2-40B4-BE49-F238E27FC236}">
                <a16:creationId xmlns:a16="http://schemas.microsoft.com/office/drawing/2014/main" id="{CA3C58BD-70E8-F246-B28C-8D5B6AE09196}"/>
              </a:ext>
            </a:extLst>
          </p:cNvPr>
          <p:cNvSpPr/>
          <p:nvPr/>
        </p:nvSpPr>
        <p:spPr>
          <a:xfrm rot="5400000">
            <a:off x="4595193" y="2038121"/>
            <a:ext cx="864616" cy="169223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8884AF0D-9179-1844-A3EE-74B9A23967CA}"/>
              </a:ext>
            </a:extLst>
          </p:cNvPr>
          <p:cNvSpPr/>
          <p:nvPr/>
        </p:nvSpPr>
        <p:spPr>
          <a:xfrm>
            <a:off x="3425077" y="2688545"/>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Lend  Inventory</a:t>
            </a:r>
          </a:p>
        </p:txBody>
      </p:sp>
      <p:sp>
        <p:nvSpPr>
          <p:cNvPr id="47" name="Rounded Rectangle 46">
            <a:extLst>
              <a:ext uri="{FF2B5EF4-FFF2-40B4-BE49-F238E27FC236}">
                <a16:creationId xmlns:a16="http://schemas.microsoft.com/office/drawing/2014/main" id="{43F3EE4E-A1FD-424C-836B-16992A43EBBB}"/>
              </a:ext>
            </a:extLst>
          </p:cNvPr>
          <p:cNvSpPr/>
          <p:nvPr/>
        </p:nvSpPr>
        <p:spPr>
          <a:xfrm>
            <a:off x="4270099" y="2690418"/>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Return Inventory</a:t>
            </a:r>
          </a:p>
        </p:txBody>
      </p:sp>
      <p:sp>
        <p:nvSpPr>
          <p:cNvPr id="49" name="Rounded Rectangle 48">
            <a:extLst>
              <a:ext uri="{FF2B5EF4-FFF2-40B4-BE49-F238E27FC236}">
                <a16:creationId xmlns:a16="http://schemas.microsoft.com/office/drawing/2014/main" id="{59AFDA53-9FE2-FA4B-B190-6D22DD78CC02}"/>
              </a:ext>
            </a:extLst>
          </p:cNvPr>
          <p:cNvSpPr/>
          <p:nvPr/>
        </p:nvSpPr>
        <p:spPr>
          <a:xfrm>
            <a:off x="5120266" y="2695000"/>
            <a:ext cx="666236" cy="38764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atin typeface="Modern Love Caps" pitchFamily="82" charset="0"/>
                <a:cs typeface="Times New Roman" panose="02020603050405020304" pitchFamily="18" charset="0"/>
              </a:rPr>
              <a:t>Return Inventory</a:t>
            </a:r>
          </a:p>
        </p:txBody>
      </p:sp>
      <p:sp>
        <p:nvSpPr>
          <p:cNvPr id="57" name="TextBox 56">
            <a:extLst>
              <a:ext uri="{FF2B5EF4-FFF2-40B4-BE49-F238E27FC236}">
                <a16:creationId xmlns:a16="http://schemas.microsoft.com/office/drawing/2014/main" id="{65916C34-0237-1745-BD51-BDE47D531FB2}"/>
              </a:ext>
            </a:extLst>
          </p:cNvPr>
          <p:cNvSpPr txBox="1"/>
          <p:nvPr/>
        </p:nvSpPr>
        <p:spPr>
          <a:xfrm>
            <a:off x="3425077" y="3040775"/>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5500 </a:t>
            </a:r>
          </a:p>
        </p:txBody>
      </p:sp>
      <p:sp>
        <p:nvSpPr>
          <p:cNvPr id="59" name="TextBox 58">
            <a:extLst>
              <a:ext uri="{FF2B5EF4-FFF2-40B4-BE49-F238E27FC236}">
                <a16:creationId xmlns:a16="http://schemas.microsoft.com/office/drawing/2014/main" id="{10E7285D-4636-B84A-B9BB-7646DC9DA9B1}"/>
              </a:ext>
            </a:extLst>
          </p:cNvPr>
          <p:cNvSpPr txBox="1"/>
          <p:nvPr/>
        </p:nvSpPr>
        <p:spPr>
          <a:xfrm>
            <a:off x="4270053" y="3040775"/>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5548</a:t>
            </a:r>
          </a:p>
        </p:txBody>
      </p:sp>
      <p:sp>
        <p:nvSpPr>
          <p:cNvPr id="61" name="TextBox 60">
            <a:extLst>
              <a:ext uri="{FF2B5EF4-FFF2-40B4-BE49-F238E27FC236}">
                <a16:creationId xmlns:a16="http://schemas.microsoft.com/office/drawing/2014/main" id="{1966D29E-0D3F-9C44-A48C-5C40F62BD8A1}"/>
              </a:ext>
            </a:extLst>
          </p:cNvPr>
          <p:cNvSpPr txBox="1"/>
          <p:nvPr/>
        </p:nvSpPr>
        <p:spPr>
          <a:xfrm>
            <a:off x="5120266" y="3040775"/>
            <a:ext cx="666236" cy="184666"/>
          </a:xfrm>
          <a:prstGeom prst="rect">
            <a:avLst/>
          </a:prstGeom>
          <a:noFill/>
        </p:spPr>
        <p:txBody>
          <a:bodyPr wrap="square" rtlCol="0">
            <a:spAutoFit/>
          </a:bodyPr>
          <a:lstStyle/>
          <a:p>
            <a:pPr algn="ctr"/>
            <a:r>
              <a:rPr lang="en-US" sz="600" b="1" dirty="0">
                <a:latin typeface="DIN Alternate" panose="020B0500000000000000" pitchFamily="34" charset="77"/>
              </a:rPr>
              <a:t>Event ID 5586</a:t>
            </a:r>
          </a:p>
        </p:txBody>
      </p:sp>
      <p:sp>
        <p:nvSpPr>
          <p:cNvPr id="62" name="Process 61">
            <a:extLst>
              <a:ext uri="{FF2B5EF4-FFF2-40B4-BE49-F238E27FC236}">
                <a16:creationId xmlns:a16="http://schemas.microsoft.com/office/drawing/2014/main" id="{99F68345-A884-5B42-954B-8BF73DED99D1}"/>
              </a:ext>
            </a:extLst>
          </p:cNvPr>
          <p:cNvSpPr/>
          <p:nvPr/>
        </p:nvSpPr>
        <p:spPr>
          <a:xfrm>
            <a:off x="852329" y="2420036"/>
            <a:ext cx="1964658" cy="911561"/>
          </a:xfrm>
          <a:prstGeom prst="flowChartProcess">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dirty="0">
                <a:solidFill>
                  <a:schemeClr val="tx1"/>
                </a:solidFill>
                <a:latin typeface="Modern Love Caps" pitchFamily="82" charset="0"/>
              </a:rPr>
              <a:t>Divergence</a:t>
            </a:r>
            <a:br>
              <a:rPr lang="en-US" sz="1400" dirty="0">
                <a:solidFill>
                  <a:schemeClr val="tx1"/>
                </a:solidFill>
                <a:latin typeface="Modern Love Caps" pitchFamily="82" charset="0"/>
              </a:rPr>
            </a:br>
            <a:r>
              <a:rPr lang="en-US" sz="500" dirty="0">
                <a:solidFill>
                  <a:schemeClr val="tx1"/>
                </a:solidFill>
                <a:latin typeface="DIN Alternate" panose="020B0500000000000000" pitchFamily="34" charset="77"/>
              </a:rPr>
              <a:t>= </a:t>
            </a:r>
            <a:r>
              <a:rPr lang="en-US" sz="900" dirty="0">
                <a:solidFill>
                  <a:schemeClr val="tx1"/>
                </a:solidFill>
                <a:latin typeface="DIN Alternate" panose="020B0500000000000000" pitchFamily="34" charset="77"/>
              </a:rPr>
              <a:t>the same activity type appears multiple times in the same object type perspective</a:t>
            </a:r>
            <a:endParaRPr lang="en-US" sz="1400" dirty="0">
              <a:solidFill>
                <a:schemeClr val="tx1"/>
              </a:solidFill>
              <a:latin typeface="DIN Alternate" panose="020B0500000000000000" pitchFamily="34" charset="77"/>
            </a:endParaRPr>
          </a:p>
        </p:txBody>
      </p:sp>
      <p:pic>
        <p:nvPicPr>
          <p:cNvPr id="63" name="Picture 62" descr="A close up of a logo&#10;&#10;Description automatically generated">
            <a:extLst>
              <a:ext uri="{FF2B5EF4-FFF2-40B4-BE49-F238E27FC236}">
                <a16:creationId xmlns:a16="http://schemas.microsoft.com/office/drawing/2014/main" id="{ED629D71-8A82-1C4E-8786-5426D2F16C69}"/>
              </a:ext>
            </a:extLst>
          </p:cNvPr>
          <p:cNvPicPr>
            <a:picLocks noChangeAspect="1"/>
          </p:cNvPicPr>
          <p:nvPr/>
        </p:nvPicPr>
        <p:blipFill rotWithShape="1">
          <a:blip r:embed="rId2"/>
          <a:srcRect l="7475" r="53587" b="56006"/>
          <a:stretch/>
        </p:blipFill>
        <p:spPr>
          <a:xfrm>
            <a:off x="645477" y="2164732"/>
            <a:ext cx="526473" cy="594828"/>
          </a:xfrm>
          <a:prstGeom prst="rect">
            <a:avLst/>
          </a:prstGeom>
        </p:spPr>
      </p:pic>
      <p:sp>
        <p:nvSpPr>
          <p:cNvPr id="65" name="Oval 64">
            <a:extLst>
              <a:ext uri="{FF2B5EF4-FFF2-40B4-BE49-F238E27FC236}">
                <a16:creationId xmlns:a16="http://schemas.microsoft.com/office/drawing/2014/main" id="{16F982DF-4E67-4842-A631-F0A8DFD5DE36}"/>
              </a:ext>
            </a:extLst>
          </p:cNvPr>
          <p:cNvSpPr/>
          <p:nvPr/>
        </p:nvSpPr>
        <p:spPr>
          <a:xfrm>
            <a:off x="3203882" y="9556006"/>
            <a:ext cx="311157" cy="2715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Modern Love Caps" pitchFamily="82" charset="0"/>
              </a:rPr>
              <a:t>4</a:t>
            </a:r>
          </a:p>
        </p:txBody>
      </p:sp>
      <p:sp>
        <p:nvSpPr>
          <p:cNvPr id="66" name="TextBox 65">
            <a:extLst>
              <a:ext uri="{FF2B5EF4-FFF2-40B4-BE49-F238E27FC236}">
                <a16:creationId xmlns:a16="http://schemas.microsoft.com/office/drawing/2014/main" id="{D9A7345B-8AF6-4E43-9211-DC678CFE5BE4}"/>
              </a:ext>
            </a:extLst>
          </p:cNvPr>
          <p:cNvSpPr txBox="1"/>
          <p:nvPr/>
        </p:nvSpPr>
        <p:spPr>
          <a:xfrm rot="16200000">
            <a:off x="2947578" y="1091109"/>
            <a:ext cx="387642" cy="276999"/>
          </a:xfrm>
          <a:prstGeom prst="rect">
            <a:avLst/>
          </a:prstGeom>
          <a:noFill/>
          <a:ln w="12700">
            <a:solidFill>
              <a:schemeClr val="tx1"/>
            </a:solidFill>
          </a:ln>
        </p:spPr>
        <p:txBody>
          <a:bodyPr wrap="square" rtlCol="0">
            <a:spAutoFit/>
          </a:bodyPr>
          <a:lstStyle/>
          <a:p>
            <a:pPr algn="ctr"/>
            <a:r>
              <a:rPr lang="en-US" sz="600" b="1" dirty="0">
                <a:latin typeface="DIN Alternate" panose="020B0500000000000000" pitchFamily="34" charset="77"/>
              </a:rPr>
              <a:t>Rental 108</a:t>
            </a:r>
          </a:p>
        </p:txBody>
      </p:sp>
      <p:sp>
        <p:nvSpPr>
          <p:cNvPr id="67" name="TextBox 66">
            <a:extLst>
              <a:ext uri="{FF2B5EF4-FFF2-40B4-BE49-F238E27FC236}">
                <a16:creationId xmlns:a16="http://schemas.microsoft.com/office/drawing/2014/main" id="{971DA35F-86A0-AA40-8755-76B8023B62B2}"/>
              </a:ext>
            </a:extLst>
          </p:cNvPr>
          <p:cNvSpPr txBox="1"/>
          <p:nvPr/>
        </p:nvSpPr>
        <p:spPr>
          <a:xfrm rot="16200000">
            <a:off x="2947583" y="1687393"/>
            <a:ext cx="387630" cy="276999"/>
          </a:xfrm>
          <a:prstGeom prst="rect">
            <a:avLst/>
          </a:prstGeom>
          <a:noFill/>
          <a:ln w="12700">
            <a:solidFill>
              <a:schemeClr val="tx1"/>
            </a:solidFill>
          </a:ln>
        </p:spPr>
        <p:txBody>
          <a:bodyPr wrap="square" rtlCol="0">
            <a:spAutoFit/>
          </a:bodyPr>
          <a:lstStyle/>
          <a:p>
            <a:pPr algn="ctr"/>
            <a:r>
              <a:rPr lang="en-US" sz="600" b="1" dirty="0">
                <a:latin typeface="DIN Alternate" panose="020B0500000000000000" pitchFamily="34" charset="77"/>
              </a:rPr>
              <a:t>Rental 111</a:t>
            </a:r>
          </a:p>
        </p:txBody>
      </p:sp>
      <p:sp>
        <p:nvSpPr>
          <p:cNvPr id="68" name="TextBox 67">
            <a:extLst>
              <a:ext uri="{FF2B5EF4-FFF2-40B4-BE49-F238E27FC236}">
                <a16:creationId xmlns:a16="http://schemas.microsoft.com/office/drawing/2014/main" id="{E17BD357-3833-B641-83DF-05AAA33F03CF}"/>
              </a:ext>
            </a:extLst>
          </p:cNvPr>
          <p:cNvSpPr txBox="1"/>
          <p:nvPr/>
        </p:nvSpPr>
        <p:spPr>
          <a:xfrm rot="16200000">
            <a:off x="2867955" y="2744636"/>
            <a:ext cx="387618" cy="276999"/>
          </a:xfrm>
          <a:prstGeom prst="rect">
            <a:avLst/>
          </a:prstGeom>
          <a:noFill/>
          <a:ln w="12700">
            <a:solidFill>
              <a:schemeClr val="tx1"/>
            </a:solidFill>
          </a:ln>
        </p:spPr>
        <p:txBody>
          <a:bodyPr wrap="square" rtlCol="0">
            <a:spAutoFit/>
          </a:bodyPr>
          <a:lstStyle/>
          <a:p>
            <a:pPr algn="ctr"/>
            <a:r>
              <a:rPr lang="en-US" sz="600" b="1" dirty="0">
                <a:latin typeface="DIN Alternate" panose="020B0500000000000000" pitchFamily="34" charset="77"/>
              </a:rPr>
              <a:t>Rental 103</a:t>
            </a:r>
          </a:p>
        </p:txBody>
      </p:sp>
      <p:sp>
        <p:nvSpPr>
          <p:cNvPr id="77" name="Rectangle 76">
            <a:extLst>
              <a:ext uri="{FF2B5EF4-FFF2-40B4-BE49-F238E27FC236}">
                <a16:creationId xmlns:a16="http://schemas.microsoft.com/office/drawing/2014/main" id="{67F46BD4-8F10-ED43-A498-AB04EFA66019}"/>
              </a:ext>
            </a:extLst>
          </p:cNvPr>
          <p:cNvSpPr/>
          <p:nvPr/>
        </p:nvSpPr>
        <p:spPr>
          <a:xfrm>
            <a:off x="2878524" y="3915344"/>
            <a:ext cx="3142864" cy="1954381"/>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When you decide to visualize  the perspectives of the object types, you will never be able to recover the complete procedure as we have discussed earlier. The moment you choose a perspective (object type) you have already accepted, that you will lose information about the other involved objects which can’t be solved. That's why people are trying to create approaches to easily visualize such complex behavior of objects while to minimize convergence and divergence problems as much as possible. </a:t>
            </a:r>
            <a:endParaRPr lang="en-DE" sz="1100" b="1" dirty="0">
              <a:solidFill>
                <a:schemeClr val="accent2">
                  <a:lumMod val="75000"/>
                </a:schemeClr>
              </a:solidFill>
              <a:latin typeface="DIN Alternate" panose="020B0500000000000000" pitchFamily="34" charset="77"/>
              <a:ea typeface="Times New Roman" panose="02020603050405020304" pitchFamily="18" charset="0"/>
              <a:cs typeface="Times New Roman" panose="02020603050405020304" pitchFamily="18" charset="0"/>
            </a:endParaRPr>
          </a:p>
        </p:txBody>
      </p:sp>
      <p:pic>
        <p:nvPicPr>
          <p:cNvPr id="78" name="Picture 77" descr="A close up of a logo&#10;&#10;Description automatically generated">
            <a:extLst>
              <a:ext uri="{FF2B5EF4-FFF2-40B4-BE49-F238E27FC236}">
                <a16:creationId xmlns:a16="http://schemas.microsoft.com/office/drawing/2014/main" id="{4161E05B-A7BB-AE47-B087-6372F4586030}"/>
              </a:ext>
            </a:extLst>
          </p:cNvPr>
          <p:cNvPicPr>
            <a:picLocks noChangeAspect="1"/>
          </p:cNvPicPr>
          <p:nvPr/>
        </p:nvPicPr>
        <p:blipFill rotWithShape="1">
          <a:blip r:embed="rId3"/>
          <a:srcRect b="14584"/>
          <a:stretch/>
        </p:blipFill>
        <p:spPr>
          <a:xfrm>
            <a:off x="4148838" y="6874142"/>
            <a:ext cx="1621553" cy="1385060"/>
          </a:xfrm>
          <a:prstGeom prst="rect">
            <a:avLst/>
          </a:prstGeom>
        </p:spPr>
      </p:pic>
      <p:sp>
        <p:nvSpPr>
          <p:cNvPr id="79" name="Rectangle 78">
            <a:extLst>
              <a:ext uri="{FF2B5EF4-FFF2-40B4-BE49-F238E27FC236}">
                <a16:creationId xmlns:a16="http://schemas.microsoft.com/office/drawing/2014/main" id="{2FAF3D63-4CEF-F547-B184-C116C8677B1B}"/>
              </a:ext>
            </a:extLst>
          </p:cNvPr>
          <p:cNvSpPr/>
          <p:nvPr/>
        </p:nvSpPr>
        <p:spPr>
          <a:xfrm>
            <a:off x="800100" y="7018759"/>
            <a:ext cx="3277019" cy="769441"/>
          </a:xfrm>
          <a:prstGeom prst="rect">
            <a:avLst/>
          </a:prstGeom>
        </p:spPr>
        <p:txBody>
          <a:bodyPr wrap="square">
            <a:spAutoFit/>
          </a:bodyPr>
          <a:lstStyle/>
          <a:p>
            <a:pPr algn="just">
              <a:spcBef>
                <a:spcPts val="1000"/>
              </a:spcBef>
              <a:spcAft>
                <a:spcPts val="1000"/>
              </a:spcAft>
            </a:pPr>
            <a:r>
              <a:rPr lang="en-DE" sz="1100" dirty="0">
                <a:solidFill>
                  <a:srgbClr val="000000"/>
                </a:solidFill>
                <a:latin typeface="DIN Alternate" panose="020B0500000000000000" pitchFamily="34" charset="77"/>
                <a:ea typeface="Times New Roman" panose="02020603050405020304" pitchFamily="18" charset="0"/>
                <a:cs typeface="Myanmar Text" panose="020B0502040204020203" pitchFamily="34" charset="0"/>
              </a:rPr>
              <a:t>As you can see, the world of data is very deep and complex. But there are many ways to bring structure into it e.g by modelling and analyzing the renting procedures. Here, each object tells a different story.</a:t>
            </a:r>
          </a:p>
        </p:txBody>
      </p:sp>
      <p:pic>
        <p:nvPicPr>
          <p:cNvPr id="80" name="Picture 79" descr="A close up of a logo&#10;&#10;Description automatically generated">
            <a:extLst>
              <a:ext uri="{FF2B5EF4-FFF2-40B4-BE49-F238E27FC236}">
                <a16:creationId xmlns:a16="http://schemas.microsoft.com/office/drawing/2014/main" id="{EE10CACA-7363-8846-955D-00625CCCC2D4}"/>
              </a:ext>
            </a:extLst>
          </p:cNvPr>
          <p:cNvPicPr>
            <a:picLocks noChangeAspect="1"/>
          </p:cNvPicPr>
          <p:nvPr/>
        </p:nvPicPr>
        <p:blipFill rotWithShape="1">
          <a:blip r:embed="rId4"/>
          <a:srcRect b="12625"/>
          <a:stretch/>
        </p:blipFill>
        <p:spPr>
          <a:xfrm>
            <a:off x="800100" y="3909956"/>
            <a:ext cx="2173554" cy="1899139"/>
          </a:xfrm>
          <a:prstGeom prst="rect">
            <a:avLst/>
          </a:prstGeom>
        </p:spPr>
      </p:pic>
      <p:sp>
        <p:nvSpPr>
          <p:cNvPr id="81" name="Rectangle 80">
            <a:extLst>
              <a:ext uri="{FF2B5EF4-FFF2-40B4-BE49-F238E27FC236}">
                <a16:creationId xmlns:a16="http://schemas.microsoft.com/office/drawing/2014/main" id="{4CD7AE86-F1D0-8E44-B5CA-759A0EFE301C}"/>
              </a:ext>
            </a:extLst>
          </p:cNvPr>
          <p:cNvSpPr/>
          <p:nvPr/>
        </p:nvSpPr>
        <p:spPr>
          <a:xfrm>
            <a:off x="800100" y="8019568"/>
            <a:ext cx="737702" cy="523220"/>
          </a:xfrm>
          <a:prstGeom prst="rect">
            <a:avLst/>
          </a:prstGeom>
        </p:spPr>
        <p:txBody>
          <a:bodyPr wrap="none">
            <a:spAutoFit/>
          </a:bodyPr>
          <a:lstStyle/>
          <a:p>
            <a:pPr algn="just">
              <a:spcBef>
                <a:spcPts val="1000"/>
              </a:spcBef>
              <a:spcAft>
                <a:spcPts val="1000"/>
              </a:spcAft>
            </a:pPr>
            <a:r>
              <a:rPr lang="en-DE" sz="2800" dirty="0">
                <a:solidFill>
                  <a:srgbClr val="000000"/>
                </a:solidFill>
                <a:latin typeface="Modern Love Caps" pitchFamily="82" charset="0"/>
                <a:ea typeface="Times New Roman" panose="02020603050405020304" pitchFamily="18" charset="0"/>
                <a:cs typeface="Myanmar Text" panose="020B0502040204020203" pitchFamily="34" charset="0"/>
              </a:rPr>
              <a:t>End.</a:t>
            </a:r>
            <a:endParaRPr lang="en-DE" sz="2800" dirty="0">
              <a:latin typeface="Modern Love Caps" pitchFamily="82" charset="0"/>
              <a:ea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8A0E3197-D310-F647-99C3-181E345AB289}"/>
              </a:ext>
            </a:extLst>
          </p:cNvPr>
          <p:cNvSpPr/>
          <p:nvPr/>
        </p:nvSpPr>
        <p:spPr>
          <a:xfrm>
            <a:off x="1643063" y="6134374"/>
            <a:ext cx="3429000" cy="646331"/>
          </a:xfrm>
          <a:prstGeom prst="rect">
            <a:avLst/>
          </a:prstGeom>
        </p:spPr>
        <p:txBody>
          <a:bodyPr>
            <a:spAutoFit/>
          </a:bodyPr>
          <a:lstStyle/>
          <a:p>
            <a:pPr algn="ctr"/>
            <a:r>
              <a:rPr lang="en-DE" b="1" dirty="0">
                <a:latin typeface="Modern Love Caps" pitchFamily="82" charset="0"/>
                <a:ea typeface="Times New Roman" panose="02020603050405020304" pitchFamily="18" charset="0"/>
                <a:cs typeface="Myanmar Text" panose="020B0502040204020203" pitchFamily="34" charset="0"/>
              </a:rPr>
              <a:t>We are within a conflict between completeness and clearness. </a:t>
            </a:r>
            <a:endParaRPr lang="en-US" dirty="0">
              <a:latin typeface="Modern Love Caps" pitchFamily="82" charset="0"/>
            </a:endParaRPr>
          </a:p>
        </p:txBody>
      </p:sp>
      <p:pic>
        <p:nvPicPr>
          <p:cNvPr id="83" name="Picture 82">
            <a:extLst>
              <a:ext uri="{FF2B5EF4-FFF2-40B4-BE49-F238E27FC236}">
                <a16:creationId xmlns:a16="http://schemas.microsoft.com/office/drawing/2014/main" id="{3958DCCD-DAA5-2644-B3A9-00D636CCAF1D}"/>
              </a:ext>
            </a:extLst>
          </p:cNvPr>
          <p:cNvPicPr>
            <a:picLocks noChangeAspect="1"/>
          </p:cNvPicPr>
          <p:nvPr/>
        </p:nvPicPr>
        <p:blipFill>
          <a:blip r:embed="rId5"/>
          <a:stretch>
            <a:fillRect/>
          </a:stretch>
        </p:blipFill>
        <p:spPr>
          <a:xfrm>
            <a:off x="120375" y="9718615"/>
            <a:ext cx="330650" cy="135968"/>
          </a:xfrm>
          <a:prstGeom prst="rect">
            <a:avLst/>
          </a:prstGeom>
        </p:spPr>
      </p:pic>
      <p:sp>
        <p:nvSpPr>
          <p:cNvPr id="84" name="TextBox 83">
            <a:extLst>
              <a:ext uri="{FF2B5EF4-FFF2-40B4-BE49-F238E27FC236}">
                <a16:creationId xmlns:a16="http://schemas.microsoft.com/office/drawing/2014/main" id="{5F652EC0-79AC-7743-B39C-02A2EB030B3F}"/>
              </a:ext>
            </a:extLst>
          </p:cNvPr>
          <p:cNvSpPr txBox="1"/>
          <p:nvPr/>
        </p:nvSpPr>
        <p:spPr>
          <a:xfrm>
            <a:off x="386042" y="9704734"/>
            <a:ext cx="2173554" cy="169277"/>
          </a:xfrm>
          <a:prstGeom prst="rect">
            <a:avLst/>
          </a:prstGeom>
          <a:noFill/>
        </p:spPr>
        <p:txBody>
          <a:bodyPr wrap="square" rtlCol="0">
            <a:spAutoFit/>
          </a:bodyPr>
          <a:lstStyle/>
          <a:p>
            <a:r>
              <a:rPr lang="en-US" sz="500" dirty="0">
                <a:latin typeface="DIN Alternate" panose="020B0500000000000000" pitchFamily="34" charset="77"/>
              </a:rPr>
              <a:t>All icons are from </a:t>
            </a:r>
            <a:r>
              <a:rPr lang="en-GB" sz="500" dirty="0">
                <a:latin typeface="DIN Alternate" panose="020B0500000000000000" pitchFamily="34" charset="77"/>
                <a:hlinkClick r:id="rId6">
                  <a:extLst>
                    <a:ext uri="{A12FA001-AC4F-418D-AE19-62706E023703}">
                      <ahyp:hlinkClr xmlns:ahyp="http://schemas.microsoft.com/office/drawing/2018/hyperlinkcolor" val="tx"/>
                    </a:ext>
                  </a:extLst>
                </a:hlinkClick>
              </a:rPr>
              <a:t>https://thenounproject.com/</a:t>
            </a:r>
            <a:endParaRPr lang="en-US" sz="500" dirty="0">
              <a:latin typeface="DIN Alternate" panose="020B0500000000000000" pitchFamily="34" charset="77"/>
            </a:endParaRPr>
          </a:p>
        </p:txBody>
      </p:sp>
      <p:cxnSp>
        <p:nvCxnSpPr>
          <p:cNvPr id="99" name="Curved Connector 33">
            <a:extLst>
              <a:ext uri="{FF2B5EF4-FFF2-40B4-BE49-F238E27FC236}">
                <a16:creationId xmlns:a16="http://schemas.microsoft.com/office/drawing/2014/main" id="{9DD17EB9-3929-CC44-AA5F-0DF33A50E486}"/>
              </a:ext>
            </a:extLst>
          </p:cNvPr>
          <p:cNvCxnSpPr>
            <a:cxnSpLocks/>
          </p:cNvCxnSpPr>
          <p:nvPr/>
        </p:nvCxnSpPr>
        <p:spPr>
          <a:xfrm flipV="1">
            <a:off x="3239605" y="2882365"/>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Curved Connector 33">
            <a:extLst>
              <a:ext uri="{FF2B5EF4-FFF2-40B4-BE49-F238E27FC236}">
                <a16:creationId xmlns:a16="http://schemas.microsoft.com/office/drawing/2014/main" id="{0176D7DB-15E6-374D-ACF6-9BAEA99A687D}"/>
              </a:ext>
            </a:extLst>
          </p:cNvPr>
          <p:cNvCxnSpPr>
            <a:cxnSpLocks/>
          </p:cNvCxnSpPr>
          <p:nvPr/>
        </p:nvCxnSpPr>
        <p:spPr>
          <a:xfrm flipV="1">
            <a:off x="5701043" y="1227208"/>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Curved Connector 33">
            <a:extLst>
              <a:ext uri="{FF2B5EF4-FFF2-40B4-BE49-F238E27FC236}">
                <a16:creationId xmlns:a16="http://schemas.microsoft.com/office/drawing/2014/main" id="{228E157A-F584-AA4E-B6EE-FBB6E0AB1D4A}"/>
              </a:ext>
            </a:extLst>
          </p:cNvPr>
          <p:cNvCxnSpPr>
            <a:cxnSpLocks/>
          </p:cNvCxnSpPr>
          <p:nvPr/>
        </p:nvCxnSpPr>
        <p:spPr>
          <a:xfrm flipV="1">
            <a:off x="5701043" y="1815565"/>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Curved Connector 33">
            <a:extLst>
              <a:ext uri="{FF2B5EF4-FFF2-40B4-BE49-F238E27FC236}">
                <a16:creationId xmlns:a16="http://schemas.microsoft.com/office/drawing/2014/main" id="{64290C66-1880-3E42-90EF-2924732BF132}"/>
              </a:ext>
            </a:extLst>
          </p:cNvPr>
          <p:cNvCxnSpPr>
            <a:cxnSpLocks/>
          </p:cNvCxnSpPr>
          <p:nvPr/>
        </p:nvCxnSpPr>
        <p:spPr>
          <a:xfrm flipV="1">
            <a:off x="4092098" y="2872798"/>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5" name="Curved Connector 33">
            <a:extLst>
              <a:ext uri="{FF2B5EF4-FFF2-40B4-BE49-F238E27FC236}">
                <a16:creationId xmlns:a16="http://schemas.microsoft.com/office/drawing/2014/main" id="{F745612F-FAE1-6346-A899-3FAF4236E98C}"/>
              </a:ext>
            </a:extLst>
          </p:cNvPr>
          <p:cNvCxnSpPr>
            <a:cxnSpLocks/>
          </p:cNvCxnSpPr>
          <p:nvPr/>
        </p:nvCxnSpPr>
        <p:spPr>
          <a:xfrm flipV="1">
            <a:off x="4936289" y="2872798"/>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Curved Connector 33">
            <a:extLst>
              <a:ext uri="{FF2B5EF4-FFF2-40B4-BE49-F238E27FC236}">
                <a16:creationId xmlns:a16="http://schemas.microsoft.com/office/drawing/2014/main" id="{C5E3C8E8-0747-E640-9213-BDF2784D4DE8}"/>
              </a:ext>
            </a:extLst>
          </p:cNvPr>
          <p:cNvCxnSpPr>
            <a:cxnSpLocks/>
          </p:cNvCxnSpPr>
          <p:nvPr/>
        </p:nvCxnSpPr>
        <p:spPr>
          <a:xfrm flipV="1">
            <a:off x="5780214" y="2877606"/>
            <a:ext cx="182426" cy="4759"/>
          </a:xfrm>
          <a:prstGeom prst="straightConnector1">
            <a:avLst/>
          </a:prstGeom>
          <a:ln w="19050">
            <a:solidFill>
              <a:schemeClr val="accent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157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34750</TotalTime>
  <Words>1526</Words>
  <Application>Microsoft Macintosh PowerPoint</Application>
  <PresentationFormat>A4 Paper (210x297 mm)</PresentationFormat>
  <Paragraphs>89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DIN Alternate</vt:lpstr>
      <vt:lpstr>Modern Love Caps</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TU-Pseudonym 9312314678363424</dc:creator>
  <cp:lastModifiedBy>TU-Pseudonym 9312314678363424</cp:lastModifiedBy>
  <cp:revision>55</cp:revision>
  <cp:lastPrinted>2020-08-28T17:11:42Z</cp:lastPrinted>
  <dcterms:created xsi:type="dcterms:W3CDTF">2020-08-06T09:24:17Z</dcterms:created>
  <dcterms:modified xsi:type="dcterms:W3CDTF">2020-08-30T13:00:03Z</dcterms:modified>
</cp:coreProperties>
</file>