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73" r:id="rId6"/>
    <p:sldId id="267" r:id="rId7"/>
    <p:sldId id="282" r:id="rId8"/>
    <p:sldId id="283" r:id="rId9"/>
    <p:sldId id="274" r:id="rId10"/>
    <p:sldId id="284" r:id="rId11"/>
    <p:sldId id="275" r:id="rId12"/>
    <p:sldId id="276" r:id="rId13"/>
    <p:sldId id="285" r:id="rId14"/>
    <p:sldId id="287" r:id="rId15"/>
    <p:sldId id="260" r:id="rId16"/>
    <p:sldId id="278" r:id="rId17"/>
    <p:sldId id="280" r:id="rId18"/>
    <p:sldId id="288" r:id="rId19"/>
    <p:sldId id="289" r:id="rId20"/>
    <p:sldId id="277" r:id="rId21"/>
    <p:sldId id="279" r:id="rId22"/>
    <p:sldId id="269" r:id="rId23"/>
    <p:sldId id="292" r:id="rId24"/>
    <p:sldId id="290" r:id="rId25"/>
    <p:sldId id="263" r:id="rId26"/>
    <p:sldId id="293" r:id="rId27"/>
    <p:sldId id="270" r:id="rId28"/>
    <p:sldId id="264" r:id="rId29"/>
    <p:sldId id="271" r:id="rId30"/>
    <p:sldId id="265" r:id="rId31"/>
    <p:sldId id="272" r:id="rId32"/>
    <p:sldId id="266"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125" d="100"/>
          <a:sy n="125" d="100"/>
        </p:scale>
        <p:origin x="-78" y="360"/>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pPr/>
              <a:t>7/24/2016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pPr/>
              <a:t>7/24/2016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7/24/2016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7/24/2016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7/24/2016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pPr/>
              <a:t>7/24/2016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7/24/2016</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Spring Cloud </a:t>
            </a:r>
            <a:endParaRPr lang="en-US" dirty="0"/>
          </a:p>
        </p:txBody>
      </p:sp>
      <p:sp>
        <p:nvSpPr>
          <p:cNvPr id="3" name="Subtitle 2"/>
          <p:cNvSpPr>
            <a:spLocks noGrp="1"/>
          </p:cNvSpPr>
          <p:nvPr>
            <p:ph type="subTitle" idx="1"/>
          </p:nvPr>
        </p:nvSpPr>
        <p:spPr/>
        <p:txBody>
          <a:bodyPr/>
          <a:lstStyle/>
          <a:p>
            <a:r>
              <a:rPr lang="en-US" dirty="0" smtClean="0"/>
              <a:t>introduction</a:t>
            </a:r>
            <a:endParaRPr lang="en-US" dirty="0"/>
          </a:p>
        </p:txBody>
      </p:sp>
    </p:spTree>
    <p:extLst>
      <p:ext uri="{BB962C8B-B14F-4D97-AF65-F5344CB8AC3E}">
        <p14:creationId xmlns:p14="http://schemas.microsoft.com/office/powerpoint/2010/main" xmlns="" val="31709851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Cloud </a:t>
            </a:r>
            <a:r>
              <a:rPr lang="en-US" dirty="0" err="1" smtClean="0"/>
              <a:t>Config</a:t>
            </a:r>
            <a:r>
              <a:rPr lang="en-US" dirty="0" smtClean="0"/>
              <a:t> Server Client</a:t>
            </a:r>
            <a:endParaRPr lang="en-US" dirty="0"/>
          </a:p>
        </p:txBody>
      </p:sp>
      <p:sp>
        <p:nvSpPr>
          <p:cNvPr id="3" name="Content Placeholder 2"/>
          <p:cNvSpPr>
            <a:spLocks noGrp="1"/>
          </p:cNvSpPr>
          <p:nvPr>
            <p:ph idx="1"/>
          </p:nvPr>
        </p:nvSpPr>
        <p:spPr/>
        <p:txBody>
          <a:bodyPr/>
          <a:lstStyle/>
          <a:p>
            <a:r>
              <a:rPr lang="en-US" dirty="0" smtClean="0"/>
              <a:t>Refresh </a:t>
            </a:r>
            <a:r>
              <a:rPr lang="en-US" dirty="0" smtClean="0"/>
              <a:t>Configuration : single Service</a:t>
            </a:r>
            <a:endParaRPr lang="en-US" dirty="0"/>
          </a:p>
          <a:p>
            <a:endParaRPr lang="en-US" dirty="0"/>
          </a:p>
        </p:txBody>
      </p:sp>
      <p:grpSp>
        <p:nvGrpSpPr>
          <p:cNvPr id="7" name="Группа 6"/>
          <p:cNvGrpSpPr/>
          <p:nvPr/>
        </p:nvGrpSpPr>
        <p:grpSpPr>
          <a:xfrm>
            <a:off x="1913380" y="3133898"/>
            <a:ext cx="6124575" cy="3042458"/>
            <a:chOff x="1913380" y="3133898"/>
            <a:chExt cx="6124575" cy="3042458"/>
          </a:xfrm>
        </p:grpSpPr>
        <p:pic>
          <p:nvPicPr>
            <p:cNvPr id="6" name="Picture 5"/>
            <p:cNvPicPr>
              <a:picLocks noChangeAspect="1"/>
            </p:cNvPicPr>
            <p:nvPr/>
          </p:nvPicPr>
          <p:blipFill rotWithShape="1">
            <a:blip r:embed="rId2"/>
            <a:srcRect t="5669" b="9604"/>
            <a:stretch/>
          </p:blipFill>
          <p:spPr>
            <a:xfrm>
              <a:off x="1913380" y="3133898"/>
              <a:ext cx="6124575" cy="3042458"/>
            </a:xfrm>
            <a:prstGeom prst="rect">
              <a:avLst/>
            </a:prstGeom>
          </p:spPr>
        </p:pic>
        <p:sp>
          <p:nvSpPr>
            <p:cNvPr id="5" name="Прямоугольник 4"/>
            <p:cNvSpPr/>
            <p:nvPr/>
          </p:nvSpPr>
          <p:spPr>
            <a:xfrm>
              <a:off x="4152900" y="5250180"/>
              <a:ext cx="3459480" cy="8991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Tree>
    <p:extLst>
      <p:ext uri="{BB962C8B-B14F-4D97-AF65-F5344CB8AC3E}">
        <p14:creationId xmlns:p14="http://schemas.microsoft.com/office/powerpoint/2010/main" xmlns="" val="3786789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Cloud </a:t>
            </a:r>
            <a:r>
              <a:rPr lang="en-US" dirty="0" err="1" smtClean="0"/>
              <a:t>Config</a:t>
            </a:r>
            <a:r>
              <a:rPr lang="en-US" dirty="0" smtClean="0"/>
              <a:t> Server Client</a:t>
            </a:r>
            <a:endParaRPr lang="en-US" dirty="0"/>
          </a:p>
        </p:txBody>
      </p:sp>
      <p:sp>
        <p:nvSpPr>
          <p:cNvPr id="3" name="Content Placeholder 2"/>
          <p:cNvSpPr>
            <a:spLocks noGrp="1"/>
          </p:cNvSpPr>
          <p:nvPr>
            <p:ph idx="1"/>
          </p:nvPr>
        </p:nvSpPr>
        <p:spPr/>
        <p:txBody>
          <a:bodyPr/>
          <a:lstStyle/>
          <a:p>
            <a:r>
              <a:rPr lang="en-US" dirty="0" smtClean="0"/>
              <a:t>Refresh </a:t>
            </a:r>
            <a:r>
              <a:rPr lang="en-US" dirty="0" smtClean="0"/>
              <a:t>Configuration: all services</a:t>
            </a:r>
            <a:endParaRPr lang="en-US" dirty="0"/>
          </a:p>
          <a:p>
            <a:endParaRPr lang="en-US" dirty="0"/>
          </a:p>
        </p:txBody>
      </p:sp>
      <p:pic>
        <p:nvPicPr>
          <p:cNvPr id="6" name="Picture 5"/>
          <p:cNvPicPr>
            <a:picLocks noChangeAspect="1"/>
          </p:cNvPicPr>
          <p:nvPr/>
        </p:nvPicPr>
        <p:blipFill rotWithShape="1">
          <a:blip r:embed="rId2"/>
          <a:srcRect t="5669" b="9604"/>
          <a:stretch/>
        </p:blipFill>
        <p:spPr>
          <a:xfrm>
            <a:off x="1913380" y="3133898"/>
            <a:ext cx="6124575" cy="3042458"/>
          </a:xfrm>
          <a:prstGeom prst="rect">
            <a:avLst/>
          </a:prstGeom>
        </p:spPr>
      </p:pic>
    </p:spTree>
    <p:extLst>
      <p:ext uri="{BB962C8B-B14F-4D97-AF65-F5344CB8AC3E}">
        <p14:creationId xmlns:p14="http://schemas.microsoft.com/office/powerpoint/2010/main" xmlns="" val="3786789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Cloud </a:t>
            </a:r>
            <a:r>
              <a:rPr lang="en-US" dirty="0" err="1" smtClean="0"/>
              <a:t>Config</a:t>
            </a:r>
            <a:r>
              <a:rPr lang="en-US" dirty="0" smtClean="0"/>
              <a:t> Server Client</a:t>
            </a:r>
            <a:endParaRPr lang="en-US" dirty="0"/>
          </a:p>
        </p:txBody>
      </p:sp>
      <p:sp>
        <p:nvSpPr>
          <p:cNvPr id="3" name="Content Placeholder 2"/>
          <p:cNvSpPr>
            <a:spLocks noGrp="1"/>
          </p:cNvSpPr>
          <p:nvPr>
            <p:ph idx="1"/>
          </p:nvPr>
        </p:nvSpPr>
        <p:spPr/>
        <p:txBody>
          <a:bodyPr/>
          <a:lstStyle/>
          <a:p>
            <a:r>
              <a:rPr lang="en-US" dirty="0" smtClean="0"/>
              <a:t>Sample code</a:t>
            </a:r>
          </a:p>
          <a:p>
            <a:endParaRPr lang="en-US" dirty="0" smtClean="0"/>
          </a:p>
          <a:p>
            <a:r>
              <a:rPr lang="en-US" dirty="0" smtClean="0"/>
              <a:t>1. </a:t>
            </a:r>
            <a:r>
              <a:rPr lang="en-US" dirty="0" err="1" smtClean="0"/>
              <a:t>Config</a:t>
            </a:r>
            <a:r>
              <a:rPr lang="en-US" dirty="0" smtClean="0"/>
              <a:t> server client</a:t>
            </a:r>
          </a:p>
          <a:p>
            <a:r>
              <a:rPr lang="en-US" dirty="0" smtClean="0"/>
              <a:t>2. Refresh </a:t>
            </a:r>
            <a:r>
              <a:rPr lang="en-US" dirty="0" smtClean="0"/>
              <a:t>configuration</a:t>
            </a:r>
          </a:p>
          <a:p>
            <a:pPr lvl="1"/>
            <a:r>
              <a:rPr lang="en-US" dirty="0" smtClean="0"/>
              <a:t>POST: /refresh</a:t>
            </a:r>
            <a:endParaRPr lang="en-US" dirty="0" smtClean="0"/>
          </a:p>
          <a:p>
            <a:r>
              <a:rPr lang="en-US" dirty="0" smtClean="0"/>
              <a:t>3. </a:t>
            </a:r>
            <a:r>
              <a:rPr lang="en-US" dirty="0" err="1" smtClean="0"/>
              <a:t>Git</a:t>
            </a:r>
            <a:r>
              <a:rPr lang="en-US" dirty="0" smtClean="0"/>
              <a:t> versioning</a:t>
            </a:r>
            <a:endParaRPr lang="en-US" dirty="0"/>
          </a:p>
          <a:p>
            <a:endParaRPr lang="en-US" dirty="0"/>
          </a:p>
        </p:txBody>
      </p:sp>
    </p:spTree>
    <p:extLst>
      <p:ext uri="{BB962C8B-B14F-4D97-AF65-F5344CB8AC3E}">
        <p14:creationId xmlns:p14="http://schemas.microsoft.com/office/powerpoint/2010/main" xmlns="" val="42627074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Amazing </a:t>
            </a:r>
            <a:r>
              <a:rPr lang="en-US" dirty="0" smtClean="0"/>
              <a:t>Netflix </a:t>
            </a:r>
            <a:r>
              <a:rPr lang="en-US" dirty="0" smtClean="0"/>
              <a:t>Statistics and Facts</a:t>
            </a:r>
            <a:endParaRPr lang="en-US" dirty="0"/>
          </a:p>
        </p:txBody>
      </p:sp>
      <p:sp>
        <p:nvSpPr>
          <p:cNvPr id="3" name="Content Placeholder 2"/>
          <p:cNvSpPr>
            <a:spLocks noGrp="1"/>
          </p:cNvSpPr>
          <p:nvPr>
            <p:ph idx="1"/>
          </p:nvPr>
        </p:nvSpPr>
        <p:spPr/>
        <p:txBody>
          <a:bodyPr/>
          <a:lstStyle/>
          <a:p>
            <a:pPr>
              <a:buNone/>
            </a:pPr>
            <a:endParaRPr lang="en-US" dirty="0" smtClean="0"/>
          </a:p>
          <a:p>
            <a:pPr algn="ctr">
              <a:buNone/>
            </a:pPr>
            <a:r>
              <a:rPr lang="en-US" sz="2800" dirty="0" smtClean="0"/>
              <a:t>Number of hours per day that users spend </a:t>
            </a:r>
            <a:r>
              <a:rPr lang="en-US" sz="2800" dirty="0" smtClean="0"/>
              <a:t>watching:</a:t>
            </a:r>
          </a:p>
          <a:p>
            <a:pPr algn="ctr">
              <a:buNone/>
            </a:pPr>
            <a:r>
              <a:rPr lang="en-US" sz="2800" dirty="0" smtClean="0"/>
              <a:t> </a:t>
            </a:r>
          </a:p>
          <a:p>
            <a:pPr algn="ctr">
              <a:buNone/>
            </a:pPr>
            <a:endParaRPr lang="en-US" sz="2800" dirty="0" smtClean="0"/>
          </a:p>
          <a:p>
            <a:pPr algn="ctr">
              <a:buNone/>
            </a:pPr>
            <a:endParaRPr lang="en-US" sz="2800" dirty="0" smtClean="0"/>
          </a:p>
          <a:p>
            <a:pPr algn="ctr">
              <a:buNone/>
            </a:pPr>
            <a:r>
              <a:rPr lang="en-US" sz="2800" dirty="0" smtClean="0"/>
              <a:t>Last </a:t>
            </a:r>
            <a:r>
              <a:rPr lang="en-US" sz="2800" dirty="0" smtClean="0"/>
              <a:t>updated </a:t>
            </a:r>
            <a:r>
              <a:rPr lang="en-US" sz="2800" dirty="0" smtClean="0"/>
              <a:t>15/ 04/ 2015</a:t>
            </a:r>
            <a:endParaRPr lang="en-US" sz="2800" dirty="0"/>
          </a:p>
        </p:txBody>
      </p:sp>
    </p:spTree>
    <p:extLst>
      <p:ext uri="{BB962C8B-B14F-4D97-AF65-F5344CB8AC3E}">
        <p14:creationId xmlns:p14="http://schemas.microsoft.com/office/powerpoint/2010/main" xmlns="" val="2627308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Amazing </a:t>
            </a:r>
            <a:r>
              <a:rPr lang="en-US" dirty="0" smtClean="0"/>
              <a:t>Netflix </a:t>
            </a:r>
            <a:r>
              <a:rPr lang="en-US" dirty="0" smtClean="0"/>
              <a:t>Statistics and Facts</a:t>
            </a:r>
            <a:endParaRPr lang="en-US" dirty="0"/>
          </a:p>
        </p:txBody>
      </p:sp>
      <p:sp>
        <p:nvSpPr>
          <p:cNvPr id="3" name="Content Placeholder 2"/>
          <p:cNvSpPr>
            <a:spLocks noGrp="1"/>
          </p:cNvSpPr>
          <p:nvPr>
            <p:ph idx="1"/>
          </p:nvPr>
        </p:nvSpPr>
        <p:spPr/>
        <p:txBody>
          <a:bodyPr/>
          <a:lstStyle/>
          <a:p>
            <a:pPr>
              <a:buNone/>
            </a:pPr>
            <a:endParaRPr lang="en-US" dirty="0" smtClean="0"/>
          </a:p>
          <a:p>
            <a:pPr algn="ctr">
              <a:buNone/>
            </a:pPr>
            <a:r>
              <a:rPr lang="en-US" sz="2800" dirty="0" smtClean="0"/>
              <a:t>Number of hours per day that users spend </a:t>
            </a:r>
            <a:r>
              <a:rPr lang="en-US" sz="2800" dirty="0" smtClean="0"/>
              <a:t>watching:</a:t>
            </a:r>
          </a:p>
          <a:p>
            <a:pPr algn="ctr">
              <a:buNone/>
            </a:pPr>
            <a:r>
              <a:rPr lang="en-US" sz="2800" dirty="0" smtClean="0"/>
              <a:t> </a:t>
            </a:r>
          </a:p>
          <a:p>
            <a:pPr algn="ctr">
              <a:buNone/>
            </a:pPr>
            <a:r>
              <a:rPr lang="en-US" sz="2800" dirty="0" smtClean="0"/>
              <a:t>100 </a:t>
            </a:r>
            <a:r>
              <a:rPr lang="en-US" sz="2800" dirty="0" smtClean="0"/>
              <a:t>million </a:t>
            </a:r>
            <a:r>
              <a:rPr lang="en-US" sz="2800" dirty="0" smtClean="0"/>
              <a:t>hours</a:t>
            </a:r>
          </a:p>
          <a:p>
            <a:pPr algn="ctr">
              <a:buNone/>
            </a:pPr>
            <a:endParaRPr lang="en-US" sz="2800" dirty="0" smtClean="0"/>
          </a:p>
          <a:p>
            <a:pPr algn="ctr">
              <a:buNone/>
            </a:pPr>
            <a:r>
              <a:rPr lang="en-US" sz="2800" dirty="0" smtClean="0"/>
              <a:t>Last updated 15/ 04/ 2015</a:t>
            </a:r>
            <a:endParaRPr lang="en-US" sz="2800" dirty="0"/>
          </a:p>
        </p:txBody>
      </p:sp>
    </p:spTree>
    <p:extLst>
      <p:ext uri="{BB962C8B-B14F-4D97-AF65-F5344CB8AC3E}">
        <p14:creationId xmlns:p14="http://schemas.microsoft.com/office/powerpoint/2010/main" xmlns="" val="26273086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Cloud Service Discovery Server</a:t>
            </a:r>
            <a:endParaRPr lang="en-US" dirty="0"/>
          </a:p>
        </p:txBody>
      </p:sp>
      <p:sp>
        <p:nvSpPr>
          <p:cNvPr id="3" name="Content Placeholder 2"/>
          <p:cNvSpPr>
            <a:spLocks noGrp="1"/>
          </p:cNvSpPr>
          <p:nvPr>
            <p:ph idx="1"/>
          </p:nvPr>
        </p:nvSpPr>
        <p:spPr/>
        <p:txBody>
          <a:bodyPr/>
          <a:lstStyle/>
          <a:p>
            <a:r>
              <a:rPr lang="en-US" dirty="0" smtClean="0"/>
              <a:t>EUREKA</a:t>
            </a:r>
            <a:endParaRPr lang="en-US" dirty="0"/>
          </a:p>
        </p:txBody>
      </p:sp>
      <p:pic>
        <p:nvPicPr>
          <p:cNvPr id="4" name="Picture 3"/>
          <p:cNvPicPr>
            <a:picLocks noChangeAspect="1"/>
          </p:cNvPicPr>
          <p:nvPr/>
        </p:nvPicPr>
        <p:blipFill rotWithShape="1">
          <a:blip r:embed="rId2"/>
          <a:srcRect b="2933"/>
          <a:stretch/>
        </p:blipFill>
        <p:spPr>
          <a:xfrm>
            <a:off x="1068080" y="4120097"/>
            <a:ext cx="7781925" cy="2117234"/>
          </a:xfrm>
          <a:prstGeom prst="rect">
            <a:avLst/>
          </a:prstGeom>
        </p:spPr>
      </p:pic>
      <p:pic>
        <p:nvPicPr>
          <p:cNvPr id="5" name="Picture 4"/>
          <p:cNvPicPr>
            <a:picLocks noChangeAspect="1"/>
          </p:cNvPicPr>
          <p:nvPr/>
        </p:nvPicPr>
        <p:blipFill rotWithShape="1">
          <a:blip r:embed="rId3"/>
          <a:srcRect t="3551"/>
          <a:stretch/>
        </p:blipFill>
        <p:spPr>
          <a:xfrm>
            <a:off x="2173517" y="2419004"/>
            <a:ext cx="5921853" cy="1695795"/>
          </a:xfrm>
          <a:prstGeom prst="rect">
            <a:avLst/>
          </a:prstGeom>
        </p:spPr>
      </p:pic>
    </p:spTree>
    <p:extLst>
      <p:ext uri="{BB962C8B-B14F-4D97-AF65-F5344CB8AC3E}">
        <p14:creationId xmlns:p14="http://schemas.microsoft.com/office/powerpoint/2010/main" xmlns="" val="2514318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Cloud Service Discovery Server</a:t>
            </a:r>
            <a:endParaRPr lang="en-US" dirty="0"/>
          </a:p>
        </p:txBody>
      </p:sp>
      <p:sp>
        <p:nvSpPr>
          <p:cNvPr id="3" name="Content Placeholder 2"/>
          <p:cNvSpPr>
            <a:spLocks noGrp="1"/>
          </p:cNvSpPr>
          <p:nvPr>
            <p:ph idx="1"/>
          </p:nvPr>
        </p:nvSpPr>
        <p:spPr/>
        <p:txBody>
          <a:bodyPr/>
          <a:lstStyle/>
          <a:p>
            <a:r>
              <a:rPr lang="en-US" dirty="0" smtClean="0"/>
              <a:t>EUREKA Dashboard</a:t>
            </a:r>
            <a:endParaRPr lang="en-US" dirty="0"/>
          </a:p>
        </p:txBody>
      </p:sp>
      <p:pic>
        <p:nvPicPr>
          <p:cNvPr id="6" name="Picture 5"/>
          <p:cNvPicPr>
            <a:picLocks noChangeAspect="1"/>
          </p:cNvPicPr>
          <p:nvPr/>
        </p:nvPicPr>
        <p:blipFill>
          <a:blip r:embed="rId2"/>
          <a:stretch>
            <a:fillRect/>
          </a:stretch>
        </p:blipFill>
        <p:spPr>
          <a:xfrm>
            <a:off x="1446656" y="2620300"/>
            <a:ext cx="7058024" cy="3421062"/>
          </a:xfrm>
          <a:prstGeom prst="rect">
            <a:avLst/>
          </a:prstGeom>
        </p:spPr>
      </p:pic>
    </p:spTree>
    <p:extLst>
      <p:ext uri="{BB962C8B-B14F-4D97-AF65-F5344CB8AC3E}">
        <p14:creationId xmlns:p14="http://schemas.microsoft.com/office/powerpoint/2010/main" xmlns="" val="7082783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Cloud Service Discovery Server</a:t>
            </a:r>
            <a:endParaRPr lang="en-US" dirty="0"/>
          </a:p>
        </p:txBody>
      </p:sp>
      <p:sp>
        <p:nvSpPr>
          <p:cNvPr id="3" name="Content Placeholder 2"/>
          <p:cNvSpPr>
            <a:spLocks noGrp="1"/>
          </p:cNvSpPr>
          <p:nvPr>
            <p:ph idx="1"/>
          </p:nvPr>
        </p:nvSpPr>
        <p:spPr/>
        <p:txBody>
          <a:bodyPr/>
          <a:lstStyle/>
          <a:p>
            <a:r>
              <a:rPr lang="en-US" dirty="0"/>
              <a:t>Sample </a:t>
            </a:r>
            <a:r>
              <a:rPr lang="en-US" dirty="0" smtClean="0"/>
              <a:t>code</a:t>
            </a:r>
          </a:p>
          <a:p>
            <a:pPr marL="0" indent="0">
              <a:buNone/>
            </a:pPr>
            <a:endParaRPr lang="en-US" dirty="0" smtClean="0"/>
          </a:p>
          <a:p>
            <a:pPr>
              <a:buAutoNum type="arabicPeriod"/>
            </a:pPr>
            <a:r>
              <a:rPr lang="en-US" dirty="0" smtClean="0"/>
              <a:t>Dashboard</a:t>
            </a:r>
          </a:p>
          <a:p>
            <a:pPr marL="0" indent="0">
              <a:buNone/>
            </a:pPr>
            <a:endParaRPr lang="en-US" dirty="0"/>
          </a:p>
        </p:txBody>
      </p:sp>
    </p:spTree>
    <p:extLst>
      <p:ext uri="{BB962C8B-B14F-4D97-AF65-F5344CB8AC3E}">
        <p14:creationId xmlns:p14="http://schemas.microsoft.com/office/powerpoint/2010/main" xmlns="" val="28429365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Amazing </a:t>
            </a:r>
            <a:r>
              <a:rPr lang="en-US" dirty="0" smtClean="0"/>
              <a:t>Netflix </a:t>
            </a:r>
            <a:r>
              <a:rPr lang="en-US" dirty="0" smtClean="0"/>
              <a:t>Statistics and Facts</a:t>
            </a:r>
            <a:endParaRPr lang="en-US" dirty="0"/>
          </a:p>
        </p:txBody>
      </p:sp>
      <p:sp>
        <p:nvSpPr>
          <p:cNvPr id="3" name="Content Placeholder 2"/>
          <p:cNvSpPr>
            <a:spLocks noGrp="1"/>
          </p:cNvSpPr>
          <p:nvPr>
            <p:ph idx="1"/>
          </p:nvPr>
        </p:nvSpPr>
        <p:spPr/>
        <p:txBody>
          <a:bodyPr/>
          <a:lstStyle/>
          <a:p>
            <a:pPr>
              <a:buNone/>
            </a:pPr>
            <a:endParaRPr lang="en-US" dirty="0" smtClean="0"/>
          </a:p>
          <a:p>
            <a:pPr algn="ctr">
              <a:buNone/>
            </a:pPr>
            <a:r>
              <a:rPr lang="en-US" sz="2800" dirty="0" smtClean="0"/>
              <a:t>Number of database servers </a:t>
            </a:r>
            <a:r>
              <a:rPr lang="en-US" sz="2800" dirty="0" smtClean="0"/>
              <a:t>Netflix </a:t>
            </a:r>
            <a:r>
              <a:rPr lang="en-US" sz="2800" dirty="0" smtClean="0"/>
              <a:t>lost when AWS rebooted (and it still stayed online): </a:t>
            </a:r>
            <a:endParaRPr lang="en-US" sz="2800" dirty="0" smtClean="0"/>
          </a:p>
          <a:p>
            <a:pPr algn="ctr">
              <a:buNone/>
            </a:pPr>
            <a:r>
              <a:rPr lang="en-US" sz="2800" dirty="0" smtClean="0"/>
              <a:t>  </a:t>
            </a:r>
          </a:p>
          <a:p>
            <a:pPr algn="ctr">
              <a:buNone/>
            </a:pPr>
            <a:endParaRPr lang="en-US" sz="2800" dirty="0" smtClean="0"/>
          </a:p>
        </p:txBody>
      </p:sp>
    </p:spTree>
    <p:extLst>
      <p:ext uri="{BB962C8B-B14F-4D97-AF65-F5344CB8AC3E}">
        <p14:creationId xmlns:p14="http://schemas.microsoft.com/office/powerpoint/2010/main" xmlns="" val="26273086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Amazing </a:t>
            </a:r>
            <a:r>
              <a:rPr lang="en-US" dirty="0" smtClean="0"/>
              <a:t>Netflix </a:t>
            </a:r>
            <a:r>
              <a:rPr lang="en-US" dirty="0" smtClean="0"/>
              <a:t>Statistics and Facts</a:t>
            </a:r>
            <a:endParaRPr lang="en-US" dirty="0"/>
          </a:p>
        </p:txBody>
      </p:sp>
      <p:sp>
        <p:nvSpPr>
          <p:cNvPr id="3" name="Content Placeholder 2"/>
          <p:cNvSpPr>
            <a:spLocks noGrp="1"/>
          </p:cNvSpPr>
          <p:nvPr>
            <p:ph idx="1"/>
          </p:nvPr>
        </p:nvSpPr>
        <p:spPr/>
        <p:txBody>
          <a:bodyPr/>
          <a:lstStyle/>
          <a:p>
            <a:pPr>
              <a:buNone/>
            </a:pPr>
            <a:endParaRPr lang="en-US" dirty="0" smtClean="0"/>
          </a:p>
          <a:p>
            <a:pPr algn="ctr">
              <a:buNone/>
            </a:pPr>
            <a:r>
              <a:rPr lang="en-US" sz="2800" dirty="0" smtClean="0"/>
              <a:t>218 were rebooted. 22 Cassandra nodes were on hardware that did not reboot successfully. This led to those Cassandra nodes not coming back online. Our automation detected the failed nodes and replaced them all, with minimal human intervention. </a:t>
            </a:r>
            <a:endParaRPr lang="en-US" sz="2800" dirty="0"/>
          </a:p>
        </p:txBody>
      </p:sp>
    </p:spTree>
    <p:extLst>
      <p:ext uri="{BB962C8B-B14F-4D97-AF65-F5344CB8AC3E}">
        <p14:creationId xmlns:p14="http://schemas.microsoft.com/office/powerpoint/2010/main" xmlns="" val="2627308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a:t>microservices</a:t>
            </a:r>
            <a:r>
              <a:rPr lang="en-US" dirty="0"/>
              <a:t> </a:t>
            </a:r>
            <a:r>
              <a:rPr lang="en-US" dirty="0" smtClean="0"/>
              <a:t>?</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xmlns="" val="912985957"/>
              </p:ext>
            </p:extLst>
          </p:nvPr>
        </p:nvGraphicFramePr>
        <p:xfrm>
          <a:off x="677863" y="2160588"/>
          <a:ext cx="8596312" cy="4160520"/>
        </p:xfrm>
        <a:graphic>
          <a:graphicData uri="http://schemas.openxmlformats.org/drawingml/2006/table">
            <a:tbl>
              <a:tblPr firstRow="1" bandRow="1">
                <a:tableStyleId>{5C22544A-7EE6-4342-B048-85BDC9FD1C3A}</a:tableStyleId>
              </a:tblPr>
              <a:tblGrid>
                <a:gridCol w="4298156">
                  <a:extLst>
                    <a:ext uri="{9D8B030D-6E8A-4147-A177-3AD203B41FA5}">
                      <a16:colId xmlns:a16="http://schemas.microsoft.com/office/drawing/2014/main" xmlns="" val="2491954419"/>
                    </a:ext>
                  </a:extLst>
                </a:gridCol>
                <a:gridCol w="4298156">
                  <a:extLst>
                    <a:ext uri="{9D8B030D-6E8A-4147-A177-3AD203B41FA5}">
                      <a16:colId xmlns:a16="http://schemas.microsoft.com/office/drawing/2014/main" xmlns="" val="27409562"/>
                    </a:ext>
                  </a:extLst>
                </a:gridCol>
              </a:tblGrid>
              <a:tr h="399732">
                <a:tc>
                  <a:txBody>
                    <a:bodyPr/>
                    <a:lstStyle/>
                    <a:p>
                      <a:r>
                        <a:rPr lang="en-US" dirty="0" smtClean="0"/>
                        <a:t>Advantage</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Disadvantage</a:t>
                      </a:r>
                    </a:p>
                    <a:p>
                      <a:endParaRPr lang="en-US" dirty="0"/>
                    </a:p>
                  </a:txBody>
                  <a:tcPr/>
                </a:tc>
                <a:extLst>
                  <a:ext uri="{0D108BD9-81ED-4DB2-BD59-A6C34878D82A}">
                    <a16:rowId xmlns:a16="http://schemas.microsoft.com/office/drawing/2014/main" xmlns="" val="3418630197"/>
                  </a:ext>
                </a:extLst>
              </a:tr>
              <a:tr h="1342866">
                <a:tc>
                  <a:txBody>
                    <a:bodyPr/>
                    <a:lstStyle/>
                    <a:p>
                      <a:pPr fontAlgn="base"/>
                      <a:r>
                        <a:rPr lang="en-US" sz="1800" b="1" i="0" kern="1200" dirty="0" smtClean="0">
                          <a:solidFill>
                            <a:schemeClr val="dk1"/>
                          </a:solidFill>
                          <a:effectLst/>
                          <a:latin typeface="+mn-lt"/>
                          <a:ea typeface="+mn-ea"/>
                          <a:cs typeface="+mn-cs"/>
                        </a:rPr>
                        <a:t>1.</a:t>
                      </a:r>
                      <a:r>
                        <a:rPr lang="ru-RU" sz="1800" b="1" i="0" kern="1200" dirty="0" smtClean="0">
                          <a:solidFill>
                            <a:schemeClr val="dk1"/>
                          </a:solidFill>
                          <a:effectLst/>
                          <a:latin typeface="+mn-lt"/>
                          <a:ea typeface="+mn-ea"/>
                          <a:cs typeface="+mn-cs"/>
                        </a:rPr>
                        <a:t>Четкое модульное деление. </a:t>
                      </a:r>
                      <a:endParaRPr lang="en-US" sz="1800" b="1" i="0" kern="1200" dirty="0" smtClean="0">
                        <a:solidFill>
                          <a:schemeClr val="dk1"/>
                        </a:solidFill>
                        <a:effectLst/>
                        <a:latin typeface="+mn-lt"/>
                        <a:ea typeface="+mn-ea"/>
                        <a:cs typeface="+mn-cs"/>
                      </a:endParaRPr>
                    </a:p>
                    <a:p>
                      <a:pPr fontAlgn="base"/>
                      <a:r>
                        <a:rPr lang="ru-RU" sz="900" b="0" i="0" kern="1200" dirty="0" smtClean="0">
                          <a:solidFill>
                            <a:schemeClr val="dk1"/>
                          </a:solidFill>
                          <a:effectLst/>
                          <a:latin typeface="+mn-lt"/>
                          <a:ea typeface="+mn-ea"/>
                          <a:cs typeface="+mn-cs"/>
                        </a:rPr>
                        <a:t>Позволит усилить модульную структуру — в вашей команде будут люди, которые прекрасно знают, как работает та или иная часть кода. Это особенно важно для больших команд разработчиков.</a:t>
                      </a:r>
                    </a:p>
                    <a:p>
                      <a:pPr fontAlgn="base"/>
                      <a:r>
                        <a:rPr lang="en-US" sz="1800" b="1" i="0" kern="1200" dirty="0" smtClean="0">
                          <a:solidFill>
                            <a:schemeClr val="dk1"/>
                          </a:solidFill>
                          <a:effectLst/>
                          <a:latin typeface="+mn-lt"/>
                          <a:ea typeface="+mn-ea"/>
                          <a:cs typeface="+mn-cs"/>
                        </a:rPr>
                        <a:t>2.</a:t>
                      </a:r>
                      <a:r>
                        <a:rPr lang="ru-RU" sz="1800" b="1" i="0" kern="1200" dirty="0" smtClean="0">
                          <a:solidFill>
                            <a:schemeClr val="dk1"/>
                          </a:solidFill>
                          <a:effectLst/>
                          <a:latin typeface="+mn-lt"/>
                          <a:ea typeface="+mn-ea"/>
                          <a:cs typeface="+mn-cs"/>
                        </a:rPr>
                        <a:t>Высокая доступность. </a:t>
                      </a:r>
                      <a:endParaRPr lang="en-US" sz="1800" b="1" i="0" kern="1200" dirty="0" smtClean="0">
                        <a:solidFill>
                          <a:schemeClr val="dk1"/>
                        </a:solidFill>
                        <a:effectLst/>
                        <a:latin typeface="+mn-lt"/>
                        <a:ea typeface="+mn-ea"/>
                        <a:cs typeface="+mn-cs"/>
                      </a:endParaRPr>
                    </a:p>
                    <a:p>
                      <a:pPr fontAlgn="base"/>
                      <a:r>
                        <a:rPr lang="ru-RU" sz="900" b="0" i="0" kern="1200" dirty="0" smtClean="0">
                          <a:solidFill>
                            <a:schemeClr val="dk1"/>
                          </a:solidFill>
                          <a:effectLst/>
                          <a:latin typeface="+mn-lt"/>
                          <a:ea typeface="+mn-ea"/>
                          <a:cs typeface="+mn-cs"/>
                        </a:rPr>
                        <a:t>Сервисы могут работать не все — при этом все остальное будет работать.</a:t>
                      </a:r>
                    </a:p>
                    <a:p>
                      <a:pPr fontAlgn="base"/>
                      <a:r>
                        <a:rPr lang="en-US" sz="1800" b="1" i="0" kern="1200" dirty="0" smtClean="0">
                          <a:solidFill>
                            <a:schemeClr val="dk1"/>
                          </a:solidFill>
                          <a:effectLst/>
                          <a:latin typeface="+mn-lt"/>
                          <a:ea typeface="+mn-ea"/>
                          <a:cs typeface="+mn-cs"/>
                        </a:rPr>
                        <a:t>3.</a:t>
                      </a:r>
                      <a:r>
                        <a:rPr lang="ru-RU" sz="1800" b="1" i="0" kern="1200" dirty="0" smtClean="0">
                          <a:solidFill>
                            <a:schemeClr val="dk1"/>
                          </a:solidFill>
                          <a:effectLst/>
                          <a:latin typeface="+mn-lt"/>
                          <a:ea typeface="+mn-ea"/>
                          <a:cs typeface="+mn-cs"/>
                        </a:rPr>
                        <a:t>Разнообразие технологий, или возможность использовать правильный инструмент. </a:t>
                      </a:r>
                      <a:endParaRPr lang="en-US" sz="1800" b="1" i="0" kern="1200" dirty="0" smtClean="0">
                        <a:solidFill>
                          <a:schemeClr val="dk1"/>
                        </a:solidFill>
                        <a:effectLst/>
                        <a:latin typeface="+mn-lt"/>
                        <a:ea typeface="+mn-ea"/>
                        <a:cs typeface="+mn-cs"/>
                      </a:endParaRPr>
                    </a:p>
                    <a:p>
                      <a:pPr fontAlgn="base"/>
                      <a:r>
                        <a:rPr lang="ru-RU" sz="900" b="0" i="0" kern="1200" dirty="0" smtClean="0">
                          <a:solidFill>
                            <a:schemeClr val="dk1"/>
                          </a:solidFill>
                          <a:effectLst/>
                          <a:latin typeface="+mn-lt"/>
                          <a:ea typeface="+mn-ea"/>
                          <a:cs typeface="+mn-cs"/>
                        </a:rPr>
                        <a:t>Например, если нужно построить хранилище данных, вы подберете тот инструмент, который действительно умеет хранить большие объемы данных и быстро их выбирать. Микросервисы позволяют даже просто опробовать технологию на каком-нибудь сервисе, и это не повлияет на другие сервисы, т. к. контракт изолирован через сетевое взаимодействие.</a:t>
                      </a:r>
                    </a:p>
                    <a:p>
                      <a:pPr fontAlgn="base"/>
                      <a:r>
                        <a:rPr lang="en-US" sz="1800" b="1" i="0" kern="1200" dirty="0" smtClean="0">
                          <a:solidFill>
                            <a:schemeClr val="dk1"/>
                          </a:solidFill>
                          <a:effectLst/>
                          <a:latin typeface="+mn-lt"/>
                          <a:ea typeface="+mn-ea"/>
                          <a:cs typeface="+mn-cs"/>
                        </a:rPr>
                        <a:t>4.</a:t>
                      </a:r>
                      <a:r>
                        <a:rPr lang="ru-RU" sz="1800" b="1" i="0" kern="1200" dirty="0" smtClean="0">
                          <a:solidFill>
                            <a:schemeClr val="dk1"/>
                          </a:solidFill>
                          <a:effectLst/>
                          <a:latin typeface="+mn-lt"/>
                          <a:ea typeface="+mn-ea"/>
                          <a:cs typeface="+mn-cs"/>
                        </a:rPr>
                        <a:t>Независимое развертывание </a:t>
                      </a:r>
                      <a:endParaRPr lang="en-US" sz="1800" b="1" i="0" kern="1200" dirty="0" smtClean="0">
                        <a:solidFill>
                          <a:schemeClr val="dk1"/>
                        </a:solidFill>
                        <a:effectLst/>
                        <a:latin typeface="+mn-lt"/>
                        <a:ea typeface="+mn-ea"/>
                        <a:cs typeface="+mn-cs"/>
                      </a:endParaRPr>
                    </a:p>
                    <a:p>
                      <a:pPr fontAlgn="base"/>
                      <a:r>
                        <a:rPr lang="ru-RU" sz="900" b="0" i="0" kern="1200" dirty="0" smtClean="0">
                          <a:solidFill>
                            <a:schemeClr val="dk1"/>
                          </a:solidFill>
                          <a:effectLst/>
                          <a:latin typeface="+mn-lt"/>
                          <a:ea typeface="+mn-ea"/>
                          <a:cs typeface="+mn-cs"/>
                        </a:rPr>
                        <a:t>из-за слабой связанности сервисов: простые сервисы проще разворачивать, и меньше вероятность отказа системы.</a:t>
                      </a:r>
                    </a:p>
                    <a:p>
                      <a:endParaRPr lang="en-US" dirty="0"/>
                    </a:p>
                  </a:txBody>
                  <a:tcPr/>
                </a:tc>
                <a:tc>
                  <a:txBody>
                    <a:bodyPr/>
                    <a:lstStyle/>
                    <a:p>
                      <a:pPr fontAlgn="base"/>
                      <a:r>
                        <a:rPr lang="en-US" sz="1800" b="1" i="0" kern="1200" dirty="0" smtClean="0">
                          <a:solidFill>
                            <a:schemeClr val="dk1"/>
                          </a:solidFill>
                          <a:effectLst/>
                          <a:latin typeface="+mn-lt"/>
                          <a:ea typeface="+mn-ea"/>
                          <a:cs typeface="+mn-cs"/>
                        </a:rPr>
                        <a:t>1.</a:t>
                      </a:r>
                      <a:r>
                        <a:rPr lang="ru-RU" sz="1800" b="1" i="0" kern="1200" dirty="0" smtClean="0">
                          <a:solidFill>
                            <a:schemeClr val="dk1"/>
                          </a:solidFill>
                          <a:effectLst/>
                          <a:latin typeface="+mn-lt"/>
                          <a:ea typeface="+mn-ea"/>
                          <a:cs typeface="+mn-cs"/>
                        </a:rPr>
                        <a:t>Сложность разработки.</a:t>
                      </a:r>
                      <a:endParaRPr lang="ru-RU" sz="1800" b="0" i="0" kern="1200" dirty="0" smtClean="0">
                        <a:solidFill>
                          <a:schemeClr val="dk1"/>
                        </a:solidFill>
                        <a:effectLst/>
                        <a:latin typeface="+mn-lt"/>
                        <a:ea typeface="+mn-ea"/>
                        <a:cs typeface="+mn-cs"/>
                      </a:endParaRPr>
                    </a:p>
                    <a:p>
                      <a:pPr fontAlgn="base"/>
                      <a:r>
                        <a:rPr lang="en-US" sz="1800" b="1" i="0" kern="1200" dirty="0" smtClean="0">
                          <a:solidFill>
                            <a:schemeClr val="dk1"/>
                          </a:solidFill>
                          <a:effectLst/>
                          <a:latin typeface="+mn-lt"/>
                          <a:ea typeface="+mn-ea"/>
                          <a:cs typeface="+mn-cs"/>
                        </a:rPr>
                        <a:t>2.</a:t>
                      </a:r>
                      <a:r>
                        <a:rPr lang="ru-RU" sz="1800" b="1" i="0" kern="1200" dirty="0" smtClean="0">
                          <a:solidFill>
                            <a:schemeClr val="dk1"/>
                          </a:solidFill>
                          <a:effectLst/>
                          <a:latin typeface="+mn-lt"/>
                          <a:ea typeface="+mn-ea"/>
                          <a:cs typeface="+mn-cs"/>
                        </a:rPr>
                        <a:t>Конечная согласованность</a:t>
                      </a:r>
                      <a:r>
                        <a:rPr lang="ru-RU" sz="900" b="1" i="0" kern="1200" dirty="0" smtClean="0">
                          <a:solidFill>
                            <a:schemeClr val="dk1"/>
                          </a:solidFill>
                          <a:effectLst/>
                          <a:latin typeface="+mn-lt"/>
                          <a:ea typeface="+mn-ea"/>
                          <a:cs typeface="+mn-cs"/>
                        </a:rPr>
                        <a:t> </a:t>
                      </a:r>
                      <a:r>
                        <a:rPr lang="ru-RU" sz="900" b="0" i="0" kern="1200" dirty="0" smtClean="0">
                          <a:solidFill>
                            <a:schemeClr val="dk1"/>
                          </a:solidFill>
                          <a:effectLst/>
                          <a:latin typeface="+mn-lt"/>
                          <a:ea typeface="+mn-ea"/>
                          <a:cs typeface="+mn-cs"/>
                        </a:rPr>
                        <a:t>— бизнес вашего заказчика должен позволять работать с отложенными данными. Этим придется платить за высокую доступность. Классический пример конечной согласованности — банковские карты, транзакции между которыми могут занимать дня три. Из-за этого есть вероятность превышения кредитного лимита, и тогда начинает действовать простейший механизм компенсации — вам звонят из банка с просьбой погасить превышение.</a:t>
                      </a:r>
                    </a:p>
                    <a:p>
                      <a:pPr fontAlgn="base"/>
                      <a:r>
                        <a:rPr lang="en-US" sz="1800" b="1" i="0" kern="1200" dirty="0" smtClean="0">
                          <a:solidFill>
                            <a:schemeClr val="dk1"/>
                          </a:solidFill>
                          <a:effectLst/>
                          <a:latin typeface="+mn-lt"/>
                          <a:ea typeface="+mn-ea"/>
                          <a:cs typeface="+mn-cs"/>
                        </a:rPr>
                        <a:t>3.</a:t>
                      </a:r>
                      <a:r>
                        <a:rPr lang="ru-RU" sz="1800" b="1" i="0" kern="1200" dirty="0" smtClean="0">
                          <a:solidFill>
                            <a:schemeClr val="dk1"/>
                          </a:solidFill>
                          <a:effectLst/>
                          <a:latin typeface="+mn-lt"/>
                          <a:ea typeface="+mn-ea"/>
                          <a:cs typeface="+mn-cs"/>
                        </a:rPr>
                        <a:t>Сложность операционной поддержки </a:t>
                      </a:r>
                      <a:endParaRPr lang="en-US" sz="1800" b="1" i="0" kern="1200" dirty="0" smtClean="0">
                        <a:solidFill>
                          <a:schemeClr val="dk1"/>
                        </a:solidFill>
                        <a:effectLst/>
                        <a:latin typeface="+mn-lt"/>
                        <a:ea typeface="+mn-ea"/>
                        <a:cs typeface="+mn-cs"/>
                      </a:endParaRPr>
                    </a:p>
                    <a:p>
                      <a:pPr fontAlgn="base"/>
                      <a:r>
                        <a:rPr lang="ru-RU" sz="900" b="0" i="0" kern="1200" dirty="0" smtClean="0">
                          <a:solidFill>
                            <a:schemeClr val="dk1"/>
                          </a:solidFill>
                          <a:effectLst/>
                          <a:latin typeface="+mn-lt"/>
                          <a:ea typeface="+mn-ea"/>
                          <a:cs typeface="+mn-cs"/>
                        </a:rPr>
                        <a:t>нужны грамотные DevOps-инженеры, непрерывное развертывание и автоматический мониторинг. Без всего этого микросервисы использовать не следует.</a:t>
                      </a:r>
                    </a:p>
                    <a:p>
                      <a:endParaRPr lang="en-US" dirty="0"/>
                    </a:p>
                  </a:txBody>
                  <a:tcPr/>
                </a:tc>
                <a:extLst>
                  <a:ext uri="{0D108BD9-81ED-4DB2-BD59-A6C34878D82A}">
                    <a16:rowId xmlns:a16="http://schemas.microsoft.com/office/drawing/2014/main" xmlns="" val="1038767860"/>
                  </a:ext>
                </a:extLst>
              </a:tr>
            </a:tbl>
          </a:graphicData>
        </a:graphic>
      </p:graphicFrame>
    </p:spTree>
    <p:extLst>
      <p:ext uri="{BB962C8B-B14F-4D97-AF65-F5344CB8AC3E}">
        <p14:creationId xmlns:p14="http://schemas.microsoft.com/office/powerpoint/2010/main" xmlns="" val="794592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Cloud Service Discovery Client</a:t>
            </a:r>
            <a:endParaRPr lang="en-US" dirty="0"/>
          </a:p>
        </p:txBody>
      </p:sp>
      <p:sp>
        <p:nvSpPr>
          <p:cNvPr id="3" name="Content Placeholder 2"/>
          <p:cNvSpPr>
            <a:spLocks noGrp="1"/>
          </p:cNvSpPr>
          <p:nvPr>
            <p:ph idx="1"/>
          </p:nvPr>
        </p:nvSpPr>
        <p:spPr/>
        <p:txBody>
          <a:bodyPr/>
          <a:lstStyle/>
          <a:p>
            <a:endParaRPr lang="en-US" dirty="0"/>
          </a:p>
        </p:txBody>
      </p:sp>
      <p:pic>
        <p:nvPicPr>
          <p:cNvPr id="6" name="Picture 5"/>
          <p:cNvPicPr>
            <a:picLocks noChangeAspect="1"/>
          </p:cNvPicPr>
          <p:nvPr/>
        </p:nvPicPr>
        <p:blipFill>
          <a:blip r:embed="rId2"/>
          <a:stretch>
            <a:fillRect/>
          </a:stretch>
        </p:blipFill>
        <p:spPr>
          <a:xfrm>
            <a:off x="1261697" y="2686496"/>
            <a:ext cx="7394689" cy="907695"/>
          </a:xfrm>
          <a:prstGeom prst="rect">
            <a:avLst/>
          </a:prstGeom>
        </p:spPr>
      </p:pic>
      <p:pic>
        <p:nvPicPr>
          <p:cNvPr id="7" name="Picture 6"/>
          <p:cNvPicPr>
            <a:picLocks noChangeAspect="1"/>
          </p:cNvPicPr>
          <p:nvPr/>
        </p:nvPicPr>
        <p:blipFill rotWithShape="1">
          <a:blip r:embed="rId3"/>
          <a:srcRect l="402"/>
          <a:stretch/>
        </p:blipFill>
        <p:spPr>
          <a:xfrm>
            <a:off x="964275" y="3824380"/>
            <a:ext cx="8055291" cy="1442673"/>
          </a:xfrm>
          <a:prstGeom prst="rect">
            <a:avLst/>
          </a:prstGeom>
        </p:spPr>
      </p:pic>
    </p:spTree>
    <p:extLst>
      <p:ext uri="{BB962C8B-B14F-4D97-AF65-F5344CB8AC3E}">
        <p14:creationId xmlns:p14="http://schemas.microsoft.com/office/powerpoint/2010/main" xmlns="" val="38491400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Cloud Service Discovery Client</a:t>
            </a:r>
            <a:endParaRPr lang="en-US" dirty="0"/>
          </a:p>
        </p:txBody>
      </p:sp>
      <p:sp>
        <p:nvSpPr>
          <p:cNvPr id="3" name="Content Placeholder 2"/>
          <p:cNvSpPr>
            <a:spLocks noGrp="1"/>
          </p:cNvSpPr>
          <p:nvPr>
            <p:ph idx="1"/>
          </p:nvPr>
        </p:nvSpPr>
        <p:spPr/>
        <p:txBody>
          <a:bodyPr/>
          <a:lstStyle/>
          <a:p>
            <a:r>
              <a:rPr lang="en-US" dirty="0" err="1" smtClean="0"/>
              <a:t>Config</a:t>
            </a:r>
            <a:r>
              <a:rPr lang="en-US" dirty="0" smtClean="0"/>
              <a:t> properties</a:t>
            </a:r>
            <a:endParaRPr lang="en-US" dirty="0"/>
          </a:p>
        </p:txBody>
      </p:sp>
      <p:pic>
        <p:nvPicPr>
          <p:cNvPr id="4" name="Picture 3"/>
          <p:cNvPicPr>
            <a:picLocks noChangeAspect="1"/>
          </p:cNvPicPr>
          <p:nvPr/>
        </p:nvPicPr>
        <p:blipFill>
          <a:blip r:embed="rId2"/>
          <a:stretch>
            <a:fillRect/>
          </a:stretch>
        </p:blipFill>
        <p:spPr>
          <a:xfrm>
            <a:off x="1437203" y="2722850"/>
            <a:ext cx="7076929" cy="3071120"/>
          </a:xfrm>
          <a:prstGeom prst="rect">
            <a:avLst/>
          </a:prstGeom>
        </p:spPr>
      </p:pic>
    </p:spTree>
    <p:extLst>
      <p:ext uri="{BB962C8B-B14F-4D97-AF65-F5344CB8AC3E}">
        <p14:creationId xmlns:p14="http://schemas.microsoft.com/office/powerpoint/2010/main" xmlns="" val="30172306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Cloud Service Discovery Client</a:t>
            </a:r>
          </a:p>
        </p:txBody>
      </p:sp>
      <p:sp>
        <p:nvSpPr>
          <p:cNvPr id="3" name="Content Placeholder 2"/>
          <p:cNvSpPr>
            <a:spLocks noGrp="1"/>
          </p:cNvSpPr>
          <p:nvPr>
            <p:ph idx="1"/>
          </p:nvPr>
        </p:nvSpPr>
        <p:spPr/>
        <p:txBody>
          <a:bodyPr/>
          <a:lstStyle/>
          <a:p>
            <a:r>
              <a:rPr lang="en-US" dirty="0" smtClean="0"/>
              <a:t>Sample code</a:t>
            </a:r>
          </a:p>
          <a:p>
            <a:endParaRPr lang="en-US" dirty="0" smtClean="0"/>
          </a:p>
          <a:p>
            <a:r>
              <a:rPr lang="en-US" dirty="0" smtClean="0"/>
              <a:t>1. Register on </a:t>
            </a:r>
            <a:r>
              <a:rPr lang="en-US" dirty="0" smtClean="0"/>
              <a:t>dashboard</a:t>
            </a:r>
          </a:p>
        </p:txBody>
      </p:sp>
    </p:spTree>
    <p:extLst>
      <p:ext uri="{BB962C8B-B14F-4D97-AF65-F5344CB8AC3E}">
        <p14:creationId xmlns:p14="http://schemas.microsoft.com/office/powerpoint/2010/main" xmlns="" val="12056868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Cloud Service Discovery Client</a:t>
            </a:r>
          </a:p>
        </p:txBody>
      </p:sp>
      <p:sp>
        <p:nvSpPr>
          <p:cNvPr id="3" name="Content Placeholder 2"/>
          <p:cNvSpPr>
            <a:spLocks noGrp="1"/>
          </p:cNvSpPr>
          <p:nvPr>
            <p:ph idx="1"/>
          </p:nvPr>
        </p:nvSpPr>
        <p:spPr/>
        <p:txBody>
          <a:bodyPr/>
          <a:lstStyle/>
          <a:p>
            <a:endParaRPr lang="en-US" dirty="0" smtClean="0"/>
          </a:p>
          <a:p>
            <a:endParaRPr lang="en-US" dirty="0" smtClean="0"/>
          </a:p>
          <a:p>
            <a:endParaRPr lang="en-US" dirty="0" smtClean="0"/>
          </a:p>
          <a:p>
            <a:pPr algn="ctr"/>
            <a:r>
              <a:rPr lang="en-US" sz="3600" dirty="0" smtClean="0"/>
              <a:t>How to find the  URL address.</a:t>
            </a:r>
            <a:endParaRPr lang="en-US" sz="3600" dirty="0" smtClean="0"/>
          </a:p>
        </p:txBody>
      </p:sp>
    </p:spTree>
    <p:extLst>
      <p:ext uri="{BB962C8B-B14F-4D97-AF65-F5344CB8AC3E}">
        <p14:creationId xmlns:p14="http://schemas.microsoft.com/office/powerpoint/2010/main" xmlns="" val="12056868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Cloud Service </a:t>
            </a:r>
            <a:r>
              <a:rPr lang="en-US" dirty="0" smtClean="0"/>
              <a:t>Discovery Client</a:t>
            </a:r>
            <a:endParaRPr lang="en-US" dirty="0"/>
          </a:p>
        </p:txBody>
      </p:sp>
      <p:sp>
        <p:nvSpPr>
          <p:cNvPr id="5" name="Содержимое 4"/>
          <p:cNvSpPr>
            <a:spLocks noGrp="1"/>
          </p:cNvSpPr>
          <p:nvPr>
            <p:ph idx="1"/>
          </p:nvPr>
        </p:nvSpPr>
        <p:spPr/>
        <p:txBody>
          <a:bodyPr/>
          <a:lstStyle/>
          <a:p>
            <a:r>
              <a:rPr lang="en-US" dirty="0" smtClean="0"/>
              <a:t>Spring implementation</a:t>
            </a:r>
          </a:p>
          <a:p>
            <a:endParaRPr lang="en-US" dirty="0" smtClean="0"/>
          </a:p>
          <a:p>
            <a:endParaRPr lang="ru-RU" dirty="0"/>
          </a:p>
        </p:txBody>
      </p:sp>
      <p:pic>
        <p:nvPicPr>
          <p:cNvPr id="2050" name="Picture 2"/>
          <p:cNvPicPr>
            <a:picLocks noChangeAspect="1" noChangeArrowheads="1"/>
          </p:cNvPicPr>
          <p:nvPr/>
        </p:nvPicPr>
        <p:blipFill>
          <a:blip r:embed="rId2"/>
          <a:srcRect/>
          <a:stretch>
            <a:fillRect/>
          </a:stretch>
        </p:blipFill>
        <p:spPr bwMode="auto">
          <a:xfrm>
            <a:off x="1813560" y="2691765"/>
            <a:ext cx="7315200" cy="2343150"/>
          </a:xfrm>
          <a:prstGeom prst="rect">
            <a:avLst/>
          </a:prstGeom>
          <a:noFill/>
          <a:ln w="9525">
            <a:noFill/>
            <a:miter lim="800000"/>
            <a:headEnd/>
            <a:tailEnd/>
          </a:ln>
        </p:spPr>
      </p:pic>
    </p:spTree>
    <p:extLst>
      <p:ext uri="{BB962C8B-B14F-4D97-AF65-F5344CB8AC3E}">
        <p14:creationId xmlns:p14="http://schemas.microsoft.com/office/powerpoint/2010/main" xmlns="" val="4423874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Cloud Service </a:t>
            </a:r>
            <a:r>
              <a:rPr lang="en-US" dirty="0" smtClean="0"/>
              <a:t>Discovery Client</a:t>
            </a:r>
            <a:endParaRPr lang="en-US" dirty="0"/>
          </a:p>
        </p:txBody>
      </p:sp>
      <p:sp>
        <p:nvSpPr>
          <p:cNvPr id="5" name="Содержимое 4"/>
          <p:cNvSpPr>
            <a:spLocks noGrp="1"/>
          </p:cNvSpPr>
          <p:nvPr>
            <p:ph idx="1"/>
          </p:nvPr>
        </p:nvSpPr>
        <p:spPr/>
        <p:txBody>
          <a:bodyPr/>
          <a:lstStyle/>
          <a:p>
            <a:r>
              <a:rPr lang="en-US" dirty="0" smtClean="0"/>
              <a:t>Spring implementation</a:t>
            </a:r>
          </a:p>
          <a:p>
            <a:endParaRPr lang="en-US" dirty="0" smtClean="0"/>
          </a:p>
          <a:p>
            <a:endParaRPr lang="ru-RU" dirty="0"/>
          </a:p>
        </p:txBody>
      </p:sp>
      <p:pic>
        <p:nvPicPr>
          <p:cNvPr id="6" name="Picture 2"/>
          <p:cNvPicPr>
            <a:picLocks noChangeAspect="1" noChangeArrowheads="1"/>
          </p:cNvPicPr>
          <p:nvPr/>
        </p:nvPicPr>
        <p:blipFill>
          <a:blip r:embed="rId2"/>
          <a:srcRect/>
          <a:stretch>
            <a:fillRect/>
          </a:stretch>
        </p:blipFill>
        <p:spPr bwMode="auto">
          <a:xfrm>
            <a:off x="1424146" y="2862104"/>
            <a:ext cx="7757954" cy="2321372"/>
          </a:xfrm>
          <a:prstGeom prst="rect">
            <a:avLst/>
          </a:prstGeom>
          <a:noFill/>
          <a:ln w="9525">
            <a:noFill/>
            <a:miter lim="800000"/>
            <a:headEnd/>
            <a:tailEnd/>
          </a:ln>
        </p:spPr>
      </p:pic>
    </p:spTree>
    <p:extLst>
      <p:ext uri="{BB962C8B-B14F-4D97-AF65-F5344CB8AC3E}">
        <p14:creationId xmlns:p14="http://schemas.microsoft.com/office/powerpoint/2010/main" xmlns="" val="4423874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Cloud Service </a:t>
            </a:r>
            <a:r>
              <a:rPr lang="en-US" dirty="0" smtClean="0"/>
              <a:t>Discovery Client</a:t>
            </a:r>
            <a:endParaRPr lang="en-US" dirty="0"/>
          </a:p>
        </p:txBody>
      </p:sp>
      <p:sp>
        <p:nvSpPr>
          <p:cNvPr id="5" name="Содержимое 4"/>
          <p:cNvSpPr>
            <a:spLocks noGrp="1"/>
          </p:cNvSpPr>
          <p:nvPr>
            <p:ph idx="1"/>
          </p:nvPr>
        </p:nvSpPr>
        <p:spPr/>
        <p:txBody>
          <a:bodyPr/>
          <a:lstStyle/>
          <a:p>
            <a:r>
              <a:rPr lang="en-US" dirty="0" smtClean="0"/>
              <a:t>Feign client</a:t>
            </a:r>
          </a:p>
          <a:p>
            <a:endParaRPr lang="en-US" dirty="0" smtClean="0"/>
          </a:p>
          <a:p>
            <a:endParaRPr lang="ru-RU" dirty="0"/>
          </a:p>
        </p:txBody>
      </p:sp>
      <p:pic>
        <p:nvPicPr>
          <p:cNvPr id="3074" name="Picture 2"/>
          <p:cNvPicPr>
            <a:picLocks noChangeAspect="1" noChangeArrowheads="1"/>
          </p:cNvPicPr>
          <p:nvPr/>
        </p:nvPicPr>
        <p:blipFill>
          <a:blip r:embed="rId2"/>
          <a:srcRect/>
          <a:stretch>
            <a:fillRect/>
          </a:stretch>
        </p:blipFill>
        <p:spPr bwMode="auto">
          <a:xfrm>
            <a:off x="1721168" y="2738438"/>
            <a:ext cx="6448425" cy="1381125"/>
          </a:xfrm>
          <a:prstGeom prst="rect">
            <a:avLst/>
          </a:prstGeom>
          <a:noFill/>
          <a:ln w="9525">
            <a:noFill/>
            <a:miter lim="800000"/>
            <a:headEnd/>
            <a:tailEnd/>
          </a:ln>
        </p:spPr>
      </p:pic>
    </p:spTree>
    <p:extLst>
      <p:ext uri="{BB962C8B-B14F-4D97-AF65-F5344CB8AC3E}">
        <p14:creationId xmlns:p14="http://schemas.microsoft.com/office/powerpoint/2010/main" xmlns="" val="4423874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Sample </a:t>
            </a:r>
            <a:r>
              <a:rPr lang="en-US" dirty="0" smtClean="0"/>
              <a:t>code</a:t>
            </a:r>
          </a:p>
          <a:p>
            <a:r>
              <a:rPr lang="en-US" dirty="0" smtClean="0"/>
              <a:t>1. Feign client </a:t>
            </a:r>
            <a:r>
              <a:rPr lang="en-US" dirty="0" err="1" smtClean="0"/>
              <a:t>impl</a:t>
            </a:r>
            <a:r>
              <a:rPr lang="en-US" dirty="0" smtClean="0"/>
              <a:t>.</a:t>
            </a:r>
          </a:p>
          <a:p>
            <a:r>
              <a:rPr lang="en-US" dirty="0" smtClean="0"/>
              <a:t>2. </a:t>
            </a:r>
            <a:r>
              <a:rPr lang="en-US" dirty="0" smtClean="0">
                <a:solidFill>
                  <a:srgbClr val="FF0000"/>
                </a:solidFill>
              </a:rPr>
              <a:t>Circuit </a:t>
            </a:r>
            <a:r>
              <a:rPr lang="en-US" dirty="0" smtClean="0">
                <a:solidFill>
                  <a:srgbClr val="FF0000"/>
                </a:solidFill>
              </a:rPr>
              <a:t>Breakers - </a:t>
            </a:r>
            <a:r>
              <a:rPr lang="en-US" dirty="0" smtClean="0"/>
              <a:t>Fallback method</a:t>
            </a:r>
            <a:endParaRPr lang="en-US" dirty="0"/>
          </a:p>
        </p:txBody>
      </p:sp>
    </p:spTree>
    <p:extLst>
      <p:ext uri="{BB962C8B-B14F-4D97-AF65-F5344CB8AC3E}">
        <p14:creationId xmlns:p14="http://schemas.microsoft.com/office/powerpoint/2010/main" xmlns="" val="36262511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Cloud API Gateway</a:t>
            </a:r>
            <a:br>
              <a:rPr lang="en-US" dirty="0" smtClean="0"/>
            </a:br>
            <a:r>
              <a:rPr lang="en-US" dirty="0" smtClean="0"/>
              <a:t>ZULU</a:t>
            </a:r>
            <a:endParaRPr lang="en-US" dirty="0"/>
          </a:p>
        </p:txBody>
      </p:sp>
      <p:sp>
        <p:nvSpPr>
          <p:cNvPr id="3" name="Content Placeholder 2"/>
          <p:cNvSpPr>
            <a:spLocks noGrp="1"/>
          </p:cNvSpPr>
          <p:nvPr>
            <p:ph idx="1"/>
          </p:nvPr>
        </p:nvSpPr>
        <p:spPr>
          <a:xfrm>
            <a:off x="677334" y="2185527"/>
            <a:ext cx="8596668" cy="3880773"/>
          </a:xfrm>
        </p:spPr>
        <p:txBody>
          <a:bodyPr/>
          <a:lstStyle/>
          <a:p>
            <a:r>
              <a:rPr lang="en-US" dirty="0" smtClean="0"/>
              <a:t>ZULU</a:t>
            </a:r>
            <a:endParaRPr lang="en-US" dirty="0"/>
          </a:p>
        </p:txBody>
      </p:sp>
    </p:spTree>
    <p:extLst>
      <p:ext uri="{BB962C8B-B14F-4D97-AF65-F5344CB8AC3E}">
        <p14:creationId xmlns:p14="http://schemas.microsoft.com/office/powerpoint/2010/main" xmlns="" val="37935461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Sample code</a:t>
            </a:r>
            <a:endParaRPr lang="en-US" dirty="0"/>
          </a:p>
        </p:txBody>
      </p:sp>
    </p:spTree>
    <p:extLst>
      <p:ext uri="{BB962C8B-B14F-4D97-AF65-F5344CB8AC3E}">
        <p14:creationId xmlns:p14="http://schemas.microsoft.com/office/powerpoint/2010/main" xmlns="" val="3465624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Content Placeholder 2"/>
          <p:cNvSpPr>
            <a:spLocks noGrp="1"/>
          </p:cNvSpPr>
          <p:nvPr>
            <p:ph idx="1"/>
          </p:nvPr>
        </p:nvSpPr>
        <p:spPr/>
        <p:txBody>
          <a:bodyPr>
            <a:normAutofit lnSpcReduction="10000"/>
          </a:bodyPr>
          <a:lstStyle/>
          <a:p>
            <a:r>
              <a:rPr lang="en-US" dirty="0">
                <a:solidFill>
                  <a:srgbClr val="FF0000"/>
                </a:solidFill>
              </a:rPr>
              <a:t>Distributed/versioned configuration</a:t>
            </a:r>
          </a:p>
          <a:p>
            <a:r>
              <a:rPr lang="en-US" dirty="0">
                <a:solidFill>
                  <a:srgbClr val="FF0000"/>
                </a:solidFill>
              </a:rPr>
              <a:t>Service registration and discovery</a:t>
            </a:r>
          </a:p>
          <a:p>
            <a:r>
              <a:rPr lang="en-US" dirty="0" smtClean="0">
                <a:solidFill>
                  <a:srgbClr val="FF0000"/>
                </a:solidFill>
              </a:rPr>
              <a:t>Service-to-service </a:t>
            </a:r>
            <a:r>
              <a:rPr lang="en-US" dirty="0">
                <a:solidFill>
                  <a:srgbClr val="FF0000"/>
                </a:solidFill>
              </a:rPr>
              <a:t>calls</a:t>
            </a:r>
          </a:p>
          <a:p>
            <a:r>
              <a:rPr lang="en-US" dirty="0">
                <a:solidFill>
                  <a:srgbClr val="FF0000"/>
                </a:solidFill>
              </a:rPr>
              <a:t>Load </a:t>
            </a:r>
            <a:r>
              <a:rPr lang="en-US" dirty="0" smtClean="0">
                <a:solidFill>
                  <a:srgbClr val="FF0000"/>
                </a:solidFill>
              </a:rPr>
              <a:t>balancing</a:t>
            </a:r>
          </a:p>
          <a:p>
            <a:r>
              <a:rPr lang="en-US" dirty="0" smtClean="0">
                <a:solidFill>
                  <a:srgbClr val="FF0000"/>
                </a:solidFill>
              </a:rPr>
              <a:t>Routing</a:t>
            </a:r>
            <a:endParaRPr lang="en-US" dirty="0">
              <a:solidFill>
                <a:srgbClr val="FF0000"/>
              </a:solidFill>
            </a:endParaRPr>
          </a:p>
          <a:p>
            <a:r>
              <a:rPr lang="en-US" dirty="0">
                <a:solidFill>
                  <a:srgbClr val="FF0000"/>
                </a:solidFill>
              </a:rPr>
              <a:t>Circuit </a:t>
            </a:r>
            <a:r>
              <a:rPr lang="en-US" dirty="0" smtClean="0">
                <a:solidFill>
                  <a:srgbClr val="FF0000"/>
                </a:solidFill>
              </a:rPr>
              <a:t>Breakers</a:t>
            </a:r>
          </a:p>
          <a:p>
            <a:endParaRPr lang="en-US" dirty="0"/>
          </a:p>
          <a:p>
            <a:r>
              <a:rPr lang="en-US" dirty="0"/>
              <a:t>Global locks</a:t>
            </a:r>
          </a:p>
          <a:p>
            <a:r>
              <a:rPr lang="en-US" dirty="0"/>
              <a:t>Leadership election and cluster state</a:t>
            </a:r>
          </a:p>
          <a:p>
            <a:r>
              <a:rPr lang="en-US" dirty="0"/>
              <a:t>Distributed messaging</a:t>
            </a:r>
          </a:p>
          <a:p>
            <a:pPr marL="0" indent="0">
              <a:buNone/>
            </a:pPr>
            <a:endParaRPr lang="en-US" dirty="0"/>
          </a:p>
        </p:txBody>
      </p:sp>
    </p:spTree>
    <p:extLst>
      <p:ext uri="{BB962C8B-B14F-4D97-AF65-F5344CB8AC3E}">
        <p14:creationId xmlns:p14="http://schemas.microsoft.com/office/powerpoint/2010/main" xmlns="" val="41564093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Cloud Monitoring</a:t>
            </a:r>
            <a:br>
              <a:rPr lang="en-US" dirty="0" smtClean="0"/>
            </a:br>
            <a:r>
              <a:rPr lang="en-US" dirty="0" err="1" smtClean="0"/>
              <a:t>Hystrix</a:t>
            </a:r>
            <a:r>
              <a:rPr lang="en-US" dirty="0" smtClean="0"/>
              <a:t> Dashboard</a:t>
            </a:r>
            <a:endParaRPr lang="en-US" dirty="0"/>
          </a:p>
        </p:txBody>
      </p:sp>
      <p:pic>
        <p:nvPicPr>
          <p:cNvPr id="4" name="Content Placeholder 3"/>
          <p:cNvPicPr>
            <a:picLocks noGrp="1" noChangeAspect="1"/>
          </p:cNvPicPr>
          <p:nvPr>
            <p:ph idx="1"/>
          </p:nvPr>
        </p:nvPicPr>
        <p:blipFill>
          <a:blip r:embed="rId2"/>
          <a:stretch>
            <a:fillRect/>
          </a:stretch>
        </p:blipFill>
        <p:spPr>
          <a:xfrm>
            <a:off x="2051526" y="2160588"/>
            <a:ext cx="5848985" cy="3881437"/>
          </a:xfrm>
          <a:prstGeom prst="rect">
            <a:avLst/>
          </a:prstGeom>
        </p:spPr>
      </p:pic>
    </p:spTree>
    <p:extLst>
      <p:ext uri="{BB962C8B-B14F-4D97-AF65-F5344CB8AC3E}">
        <p14:creationId xmlns:p14="http://schemas.microsoft.com/office/powerpoint/2010/main" xmlns="" val="28607471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Sample code</a:t>
            </a:r>
            <a:endParaRPr lang="en-US" dirty="0"/>
          </a:p>
        </p:txBody>
      </p:sp>
    </p:spTree>
    <p:extLst>
      <p:ext uri="{BB962C8B-B14F-4D97-AF65-F5344CB8AC3E}">
        <p14:creationId xmlns:p14="http://schemas.microsoft.com/office/powerpoint/2010/main" xmlns="" val="22933931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smtClean="0"/>
          </a:p>
          <a:p>
            <a:endParaRPr lang="en-US" dirty="0"/>
          </a:p>
          <a:p>
            <a:pPr lvl="7" algn="ctr"/>
            <a:r>
              <a:rPr lang="en-US" sz="6600" dirty="0" smtClean="0"/>
              <a:t>Questions?</a:t>
            </a:r>
            <a:endParaRPr lang="en-US" sz="6600" dirty="0"/>
          </a:p>
        </p:txBody>
      </p:sp>
    </p:spTree>
    <p:extLst>
      <p:ext uri="{BB962C8B-B14F-4D97-AF65-F5344CB8AC3E}">
        <p14:creationId xmlns:p14="http://schemas.microsoft.com/office/powerpoint/2010/main" xmlns="" val="2443376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2124"/>
          </a:xfrm>
        </p:spPr>
        <p:txBody>
          <a:bodyPr/>
          <a:lstStyle/>
          <a:p>
            <a:r>
              <a:rPr lang="en-US" dirty="0" smtClean="0"/>
              <a:t>Spring Cloud </a:t>
            </a:r>
            <a:r>
              <a:rPr lang="en-US" dirty="0" err="1" smtClean="0"/>
              <a:t>Config</a:t>
            </a:r>
            <a:r>
              <a:rPr lang="en-US" dirty="0" smtClean="0"/>
              <a:t> Server</a:t>
            </a:r>
            <a:endParaRPr lang="en-US" dirty="0"/>
          </a:p>
        </p:txBody>
      </p:sp>
      <p:pic>
        <p:nvPicPr>
          <p:cNvPr id="6" name="Content Placeholder 5"/>
          <p:cNvPicPr>
            <a:picLocks noGrp="1" noChangeAspect="1"/>
          </p:cNvPicPr>
          <p:nvPr>
            <p:ph idx="1"/>
          </p:nvPr>
        </p:nvPicPr>
        <p:blipFill>
          <a:blip r:embed="rId2"/>
          <a:stretch>
            <a:fillRect/>
          </a:stretch>
        </p:blipFill>
        <p:spPr>
          <a:xfrm>
            <a:off x="1790510" y="3350029"/>
            <a:ext cx="6873292" cy="2498249"/>
          </a:xfrm>
          <a:prstGeom prst="rect">
            <a:avLst/>
          </a:prstGeom>
        </p:spPr>
      </p:pic>
      <p:pic>
        <p:nvPicPr>
          <p:cNvPr id="7" name="Picture 6"/>
          <p:cNvPicPr>
            <a:picLocks noChangeAspect="1"/>
          </p:cNvPicPr>
          <p:nvPr/>
        </p:nvPicPr>
        <p:blipFill>
          <a:blip r:embed="rId3"/>
          <a:stretch>
            <a:fillRect/>
          </a:stretch>
        </p:blipFill>
        <p:spPr>
          <a:xfrm>
            <a:off x="925848" y="1967173"/>
            <a:ext cx="8099640" cy="1150100"/>
          </a:xfrm>
          <a:prstGeom prst="rect">
            <a:avLst/>
          </a:prstGeom>
        </p:spPr>
      </p:pic>
    </p:spTree>
    <p:extLst>
      <p:ext uri="{BB962C8B-B14F-4D97-AF65-F5344CB8AC3E}">
        <p14:creationId xmlns:p14="http://schemas.microsoft.com/office/powerpoint/2010/main" xmlns="" val="2411732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2124"/>
          </a:xfrm>
        </p:spPr>
        <p:txBody>
          <a:bodyPr/>
          <a:lstStyle/>
          <a:p>
            <a:r>
              <a:rPr lang="en-US" dirty="0" smtClean="0"/>
              <a:t>Spring Cloud </a:t>
            </a:r>
            <a:r>
              <a:rPr lang="en-US" dirty="0" err="1" smtClean="0"/>
              <a:t>Config</a:t>
            </a:r>
            <a:r>
              <a:rPr lang="en-US" dirty="0" smtClean="0"/>
              <a:t> Server</a:t>
            </a:r>
            <a:endParaRPr lang="en-US" dirty="0"/>
          </a:p>
        </p:txBody>
      </p:sp>
      <p:sp>
        <p:nvSpPr>
          <p:cNvPr id="4" name="Rectangle 1"/>
          <p:cNvSpPr>
            <a:spLocks noGrp="1" noChangeArrowheads="1"/>
          </p:cNvSpPr>
          <p:nvPr>
            <p:ph idx="1"/>
          </p:nvPr>
        </p:nvSpPr>
        <p:spPr bwMode="auto">
          <a:xfrm>
            <a:off x="2429200" y="1513119"/>
            <a:ext cx="5092933" cy="2154436"/>
          </a:xfrm>
          <a:prstGeom prst="rect">
            <a:avLst/>
          </a:prstGeom>
          <a:solidFill>
            <a:srgbClr val="F7F7F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inherit"/>
              </a:rPr>
              <a:t>The HTTP service has resources in the form:</a:t>
            </a: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Droid Sans Mono"/>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Droid Sans Mono"/>
              </a:rPr>
              <a:t>/{</a:t>
            </a:r>
            <a:r>
              <a:rPr kumimoji="0" lang="en-US" altLang="en-US" sz="2400" b="0" i="0" u="none" strike="noStrike" cap="none" normalizeH="0" baseline="0" dirty="0" smtClean="0">
                <a:ln>
                  <a:noFill/>
                </a:ln>
                <a:solidFill>
                  <a:schemeClr val="tx1"/>
                </a:solidFill>
                <a:effectLst/>
                <a:latin typeface="Droid Sans Mono"/>
              </a:rPr>
              <a:t>application}/{profile}[/{label}]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Droid Sans Mono"/>
              </a:rPr>
              <a:t>	</a:t>
            </a:r>
            <a:r>
              <a:rPr kumimoji="0" lang="en-US" altLang="en-US" sz="1400" b="0" i="0" u="none" strike="noStrike" cap="none" normalizeH="0" baseline="0" dirty="0" smtClean="0">
                <a:ln>
                  <a:noFill/>
                </a:ln>
                <a:solidFill>
                  <a:schemeClr val="tx1"/>
                </a:solidFill>
                <a:effectLst/>
                <a:latin typeface="Droid Sans Mono"/>
              </a:rPr>
              <a:t>/{application}-{profile}.</a:t>
            </a:r>
            <a:r>
              <a:rPr kumimoji="0" lang="en-US" altLang="en-US" sz="1400" b="0" i="0" u="none" strike="noStrike" cap="none" normalizeH="0" baseline="0" dirty="0" err="1" smtClean="0">
                <a:ln>
                  <a:noFill/>
                </a:ln>
                <a:solidFill>
                  <a:schemeClr val="tx1"/>
                </a:solidFill>
                <a:effectLst/>
                <a:latin typeface="Droid Sans Mono"/>
              </a:rPr>
              <a:t>yml</a:t>
            </a:r>
            <a:r>
              <a:rPr kumimoji="0" lang="en-US" altLang="en-US" sz="1400" b="0" i="0" u="none" strike="noStrike" cap="none" normalizeH="0" baseline="0" dirty="0" smtClean="0">
                <a:ln>
                  <a:noFill/>
                </a:ln>
                <a:solidFill>
                  <a:schemeClr val="tx1"/>
                </a:solidFill>
                <a:effectLst/>
                <a:latin typeface="Droid Sans Mono"/>
              </a:rPr>
              <a:t> /{label}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Droid Sans Mono"/>
              </a:rPr>
              <a:t>	/{application}-{profile}.</a:t>
            </a:r>
            <a:r>
              <a:rPr kumimoji="0" lang="en-US" altLang="en-US" sz="1400" b="0" i="0" u="none" strike="noStrike" cap="none" normalizeH="0" baseline="0" dirty="0" err="1" smtClean="0">
                <a:ln>
                  <a:noFill/>
                </a:ln>
                <a:solidFill>
                  <a:schemeClr val="tx1"/>
                </a:solidFill>
                <a:effectLst/>
                <a:latin typeface="Droid Sans Mono"/>
              </a:rPr>
              <a:t>yml</a:t>
            </a:r>
            <a:endParaRPr kumimoji="0" lang="en-US" altLang="en-US" sz="1400" b="0" i="0" u="none" strike="noStrike" cap="none" normalizeH="0" baseline="0" dirty="0" smtClean="0">
              <a:ln>
                <a:noFill/>
              </a:ln>
              <a:solidFill>
                <a:schemeClr val="tx1"/>
              </a:solidFill>
              <a:effectLst/>
              <a:latin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Droid Sans Mono"/>
              </a:rPr>
              <a:t>	/{application}-{profile}.properties /{label}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Droid Sans Mono"/>
              </a:rPr>
              <a:t>	/{application}-{profile}.properties</a:t>
            </a:r>
            <a:endParaRPr kumimoji="0" lang="en-US" altLang="en-US" sz="14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xmlns="" val="2708294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Cloud </a:t>
            </a:r>
            <a:r>
              <a:rPr lang="en-US" dirty="0" err="1" smtClean="0"/>
              <a:t>Config</a:t>
            </a:r>
            <a:r>
              <a:rPr lang="en-US" dirty="0" smtClean="0"/>
              <a:t> Server</a:t>
            </a:r>
            <a:endParaRPr lang="en-US" dirty="0"/>
          </a:p>
        </p:txBody>
      </p:sp>
      <p:sp>
        <p:nvSpPr>
          <p:cNvPr id="3" name="Content Placeholder 2"/>
          <p:cNvSpPr>
            <a:spLocks noGrp="1"/>
          </p:cNvSpPr>
          <p:nvPr>
            <p:ph idx="1"/>
          </p:nvPr>
        </p:nvSpPr>
        <p:spPr/>
        <p:txBody>
          <a:bodyPr/>
          <a:lstStyle/>
          <a:p>
            <a:r>
              <a:rPr lang="en-US" dirty="0" smtClean="0"/>
              <a:t>Sample code</a:t>
            </a:r>
          </a:p>
          <a:p>
            <a:endParaRPr lang="en-US" dirty="0"/>
          </a:p>
          <a:p>
            <a:r>
              <a:rPr lang="en-US" dirty="0" smtClean="0"/>
              <a:t>1. Local storage </a:t>
            </a:r>
            <a:r>
              <a:rPr lang="en-US" dirty="0" smtClean="0"/>
              <a:t>configuration</a:t>
            </a:r>
          </a:p>
          <a:p>
            <a:r>
              <a:rPr lang="en-US" dirty="0" smtClean="0"/>
              <a:t>2.Profile </a:t>
            </a:r>
          </a:p>
          <a:p>
            <a:pPr lvl="1"/>
            <a:r>
              <a:rPr lang="en-US" u="sng" dirty="0" smtClean="0"/>
              <a:t>http://localhost:8088/config/client-rest/</a:t>
            </a:r>
            <a:r>
              <a:rPr lang="en-US" sz="2000" u="sng" dirty="0" smtClean="0"/>
              <a:t>dev</a:t>
            </a:r>
            <a:r>
              <a:rPr lang="en-US" u="sng" dirty="0" smtClean="0"/>
              <a:t>/</a:t>
            </a:r>
          </a:p>
          <a:p>
            <a:pPr lvl="1"/>
            <a:r>
              <a:rPr lang="en-US" u="sng" dirty="0" smtClean="0"/>
              <a:t>http://</a:t>
            </a:r>
            <a:r>
              <a:rPr lang="en-US" u="sng" dirty="0" smtClean="0"/>
              <a:t>localhost:8088/config/client-rest/</a:t>
            </a:r>
            <a:r>
              <a:rPr lang="en-US" sz="2000" u="sng" dirty="0" smtClean="0"/>
              <a:t>default</a:t>
            </a:r>
            <a:r>
              <a:rPr lang="en-US" u="sng" dirty="0" smtClean="0"/>
              <a:t>/</a:t>
            </a:r>
            <a:endParaRPr lang="en-US" u="sng" dirty="0" smtClean="0"/>
          </a:p>
          <a:p>
            <a:r>
              <a:rPr lang="en-US" dirty="0" smtClean="0"/>
              <a:t>3</a:t>
            </a:r>
            <a:r>
              <a:rPr lang="en-US" dirty="0" smtClean="0"/>
              <a:t>. </a:t>
            </a:r>
            <a:r>
              <a:rPr lang="en-US" dirty="0" err="1" smtClean="0"/>
              <a:t>Git</a:t>
            </a:r>
            <a:r>
              <a:rPr lang="en-US" dirty="0" smtClean="0"/>
              <a:t> </a:t>
            </a:r>
            <a:r>
              <a:rPr lang="en-US" dirty="0"/>
              <a:t>storage </a:t>
            </a:r>
            <a:r>
              <a:rPr lang="en-US" dirty="0" smtClean="0"/>
              <a:t>configuration</a:t>
            </a:r>
          </a:p>
          <a:p>
            <a:pPr>
              <a:buNone/>
            </a:pPr>
            <a:endParaRPr lang="en-US" dirty="0"/>
          </a:p>
        </p:txBody>
      </p:sp>
    </p:spTree>
    <p:extLst>
      <p:ext uri="{BB962C8B-B14F-4D97-AF65-F5344CB8AC3E}">
        <p14:creationId xmlns:p14="http://schemas.microsoft.com/office/powerpoint/2010/main" xmlns="" val="2627308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Amazing </a:t>
            </a:r>
            <a:r>
              <a:rPr lang="en-US" dirty="0" smtClean="0"/>
              <a:t>Netflix </a:t>
            </a:r>
            <a:r>
              <a:rPr lang="en-US" dirty="0" smtClean="0"/>
              <a:t>Statistics and Facts</a:t>
            </a:r>
            <a:endParaRPr lang="en-US" dirty="0"/>
          </a:p>
        </p:txBody>
      </p:sp>
      <p:sp>
        <p:nvSpPr>
          <p:cNvPr id="3" name="Content Placeholder 2"/>
          <p:cNvSpPr>
            <a:spLocks noGrp="1"/>
          </p:cNvSpPr>
          <p:nvPr>
            <p:ph idx="1"/>
          </p:nvPr>
        </p:nvSpPr>
        <p:spPr/>
        <p:txBody>
          <a:bodyPr/>
          <a:lstStyle/>
          <a:p>
            <a:pPr>
              <a:buNone/>
            </a:pPr>
            <a:endParaRPr lang="en-US" dirty="0" smtClean="0"/>
          </a:p>
          <a:p>
            <a:pPr algn="ctr">
              <a:buNone/>
            </a:pPr>
            <a:r>
              <a:rPr lang="en-US" sz="2800" dirty="0" smtClean="0"/>
              <a:t>Total </a:t>
            </a:r>
            <a:r>
              <a:rPr lang="en-US" sz="2800" dirty="0" smtClean="0"/>
              <a:t>number of </a:t>
            </a:r>
            <a:r>
              <a:rPr lang="en-US" sz="2800" dirty="0" smtClean="0"/>
              <a:t>Netflix </a:t>
            </a:r>
            <a:r>
              <a:rPr lang="en-US" sz="2800" dirty="0" smtClean="0"/>
              <a:t>subscribers: </a:t>
            </a:r>
            <a:endParaRPr lang="en-US" sz="2800" dirty="0" smtClean="0"/>
          </a:p>
          <a:p>
            <a:pPr algn="ctr">
              <a:buNone/>
            </a:pPr>
            <a:endParaRPr lang="en-US" sz="2800" dirty="0" smtClean="0"/>
          </a:p>
          <a:p>
            <a:pPr algn="ctr">
              <a:buNone/>
            </a:pPr>
            <a:r>
              <a:rPr lang="en-US" sz="2800" dirty="0" smtClean="0"/>
              <a:t>	</a:t>
            </a:r>
          </a:p>
          <a:p>
            <a:pPr algn="ctr">
              <a:buNone/>
            </a:pPr>
            <a:r>
              <a:rPr lang="en-US" sz="2800" dirty="0" smtClean="0"/>
              <a:t>		</a:t>
            </a:r>
          </a:p>
          <a:p>
            <a:pPr algn="ctr">
              <a:buNone/>
            </a:pPr>
            <a:r>
              <a:rPr lang="en-US" sz="2800" dirty="0" smtClean="0"/>
              <a:t>Last </a:t>
            </a:r>
            <a:r>
              <a:rPr lang="en-US" sz="2800" dirty="0" smtClean="0"/>
              <a:t>updated </a:t>
            </a:r>
            <a:r>
              <a:rPr lang="en-US" sz="2800" dirty="0" smtClean="0"/>
              <a:t>18/ 04 /2016</a:t>
            </a:r>
            <a:endParaRPr lang="en-US" sz="2800" dirty="0"/>
          </a:p>
        </p:txBody>
      </p:sp>
    </p:spTree>
    <p:extLst>
      <p:ext uri="{BB962C8B-B14F-4D97-AF65-F5344CB8AC3E}">
        <p14:creationId xmlns:p14="http://schemas.microsoft.com/office/powerpoint/2010/main" xmlns="" val="2627308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Amazing Netflix Statistics and Facts</a:t>
            </a:r>
            <a:endParaRPr lang="en-US" dirty="0"/>
          </a:p>
        </p:txBody>
      </p:sp>
      <p:sp>
        <p:nvSpPr>
          <p:cNvPr id="3" name="Content Placeholder 2"/>
          <p:cNvSpPr>
            <a:spLocks noGrp="1"/>
          </p:cNvSpPr>
          <p:nvPr>
            <p:ph idx="1"/>
          </p:nvPr>
        </p:nvSpPr>
        <p:spPr/>
        <p:txBody>
          <a:bodyPr/>
          <a:lstStyle/>
          <a:p>
            <a:pPr>
              <a:buNone/>
            </a:pPr>
            <a:endParaRPr lang="en-US" dirty="0" smtClean="0"/>
          </a:p>
          <a:p>
            <a:pPr algn="ctr">
              <a:buNone/>
            </a:pPr>
            <a:r>
              <a:rPr lang="en-US" sz="2800" dirty="0" smtClean="0"/>
              <a:t>Total </a:t>
            </a:r>
            <a:r>
              <a:rPr lang="en-US" sz="2800" dirty="0" smtClean="0"/>
              <a:t>number of </a:t>
            </a:r>
            <a:r>
              <a:rPr lang="en-US" sz="2800" dirty="0" smtClean="0"/>
              <a:t>Netflix </a:t>
            </a:r>
            <a:r>
              <a:rPr lang="en-US" sz="2800" dirty="0" smtClean="0"/>
              <a:t>subscribers: </a:t>
            </a:r>
            <a:endParaRPr lang="en-US" sz="2800" dirty="0" smtClean="0"/>
          </a:p>
          <a:p>
            <a:pPr algn="ctr">
              <a:buNone/>
            </a:pPr>
            <a:endParaRPr lang="en-US" sz="2800" dirty="0" smtClean="0"/>
          </a:p>
          <a:p>
            <a:pPr algn="ctr">
              <a:buNone/>
            </a:pPr>
            <a:r>
              <a:rPr lang="en-US" sz="2800" dirty="0" smtClean="0"/>
              <a:t>81 </a:t>
            </a:r>
            <a:r>
              <a:rPr lang="en-US" sz="2800" dirty="0" smtClean="0"/>
              <a:t>million subscribers </a:t>
            </a:r>
            <a:endParaRPr lang="en-US" sz="2800" dirty="0" smtClean="0"/>
          </a:p>
          <a:p>
            <a:pPr algn="ctr">
              <a:buNone/>
            </a:pPr>
            <a:r>
              <a:rPr lang="en-US" sz="2800" dirty="0" smtClean="0"/>
              <a:t>		</a:t>
            </a:r>
          </a:p>
          <a:p>
            <a:pPr algn="ctr">
              <a:buNone/>
            </a:pPr>
            <a:r>
              <a:rPr lang="en-US" sz="2800" dirty="0" smtClean="0"/>
              <a:t>Last </a:t>
            </a:r>
            <a:r>
              <a:rPr lang="en-US" sz="2800" dirty="0" smtClean="0"/>
              <a:t>updated </a:t>
            </a:r>
            <a:r>
              <a:rPr lang="en-US" sz="2800" dirty="0" smtClean="0"/>
              <a:t>18/ 04 /2016</a:t>
            </a:r>
            <a:endParaRPr lang="en-US" sz="2800" dirty="0"/>
          </a:p>
        </p:txBody>
      </p:sp>
    </p:spTree>
    <p:extLst>
      <p:ext uri="{BB962C8B-B14F-4D97-AF65-F5344CB8AC3E}">
        <p14:creationId xmlns:p14="http://schemas.microsoft.com/office/powerpoint/2010/main" xmlns="" val="2627308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Cloud </a:t>
            </a:r>
            <a:r>
              <a:rPr lang="en-US" dirty="0" err="1" smtClean="0"/>
              <a:t>Config</a:t>
            </a:r>
            <a:r>
              <a:rPr lang="en-US" dirty="0" smtClean="0"/>
              <a:t> Server Client</a:t>
            </a:r>
            <a:endParaRPr lang="en-US" dirty="0"/>
          </a:p>
        </p:txBody>
      </p:sp>
      <p:pic>
        <p:nvPicPr>
          <p:cNvPr id="5" name="Content Placeholder 4"/>
          <p:cNvPicPr>
            <a:picLocks noGrp="1" noChangeAspect="1"/>
          </p:cNvPicPr>
          <p:nvPr>
            <p:ph idx="1"/>
          </p:nvPr>
        </p:nvPicPr>
        <p:blipFill>
          <a:blip r:embed="rId2"/>
          <a:stretch>
            <a:fillRect/>
          </a:stretch>
        </p:blipFill>
        <p:spPr>
          <a:xfrm>
            <a:off x="1512523" y="2237235"/>
            <a:ext cx="6926288" cy="1038232"/>
          </a:xfrm>
          <a:prstGeom prst="rect">
            <a:avLst/>
          </a:prstGeom>
        </p:spPr>
      </p:pic>
      <p:pic>
        <p:nvPicPr>
          <p:cNvPr id="4" name="Picture 3"/>
          <p:cNvPicPr>
            <a:picLocks noChangeAspect="1"/>
          </p:cNvPicPr>
          <p:nvPr/>
        </p:nvPicPr>
        <p:blipFill>
          <a:blip r:embed="rId3"/>
          <a:stretch>
            <a:fillRect/>
          </a:stretch>
        </p:blipFill>
        <p:spPr>
          <a:xfrm>
            <a:off x="1906573" y="4100975"/>
            <a:ext cx="6138189" cy="1578009"/>
          </a:xfrm>
          <a:prstGeom prst="rect">
            <a:avLst/>
          </a:prstGeom>
        </p:spPr>
      </p:pic>
    </p:spTree>
    <p:extLst>
      <p:ext uri="{BB962C8B-B14F-4D97-AF65-F5344CB8AC3E}">
        <p14:creationId xmlns:p14="http://schemas.microsoft.com/office/powerpoint/2010/main" xmlns="" val="205066175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3396</TotalTime>
  <Words>506</Words>
  <Application>Microsoft Office PowerPoint</Application>
  <PresentationFormat>Произвольный</PresentationFormat>
  <Paragraphs>130</Paragraphs>
  <Slides>32</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32</vt:i4>
      </vt:variant>
    </vt:vector>
  </HeadingPairs>
  <TitlesOfParts>
    <vt:vector size="33" baseType="lpstr">
      <vt:lpstr>Facet</vt:lpstr>
      <vt:lpstr>Spring Cloud </vt:lpstr>
      <vt:lpstr>Why microservices ?</vt:lpstr>
      <vt:lpstr>features</vt:lpstr>
      <vt:lpstr>Spring Cloud Config Server</vt:lpstr>
      <vt:lpstr>Spring Cloud Config Server</vt:lpstr>
      <vt:lpstr>Spring Cloud Config Server</vt:lpstr>
      <vt:lpstr>Amazing Netflix Statistics and Facts</vt:lpstr>
      <vt:lpstr>Amazing Netflix Statistics and Facts</vt:lpstr>
      <vt:lpstr>Spring Cloud Config Server Client</vt:lpstr>
      <vt:lpstr>Spring Cloud Config Server Client</vt:lpstr>
      <vt:lpstr>Spring Cloud Config Server Client</vt:lpstr>
      <vt:lpstr>Spring Cloud Config Server Client</vt:lpstr>
      <vt:lpstr>Amazing Netflix Statistics and Facts</vt:lpstr>
      <vt:lpstr>Amazing Netflix Statistics and Facts</vt:lpstr>
      <vt:lpstr>Spring Cloud Service Discovery Server</vt:lpstr>
      <vt:lpstr>Spring Cloud Service Discovery Server</vt:lpstr>
      <vt:lpstr>Spring Cloud Service Discovery Server</vt:lpstr>
      <vt:lpstr>Amazing Netflix Statistics and Facts</vt:lpstr>
      <vt:lpstr>Amazing Netflix Statistics and Facts</vt:lpstr>
      <vt:lpstr>Spring Cloud Service Discovery Client</vt:lpstr>
      <vt:lpstr>Spring Cloud Service Discovery Client</vt:lpstr>
      <vt:lpstr>Spring Cloud Service Discovery Client</vt:lpstr>
      <vt:lpstr>Spring Cloud Service Discovery Client</vt:lpstr>
      <vt:lpstr>Spring Cloud Service Discovery Client</vt:lpstr>
      <vt:lpstr>Spring Cloud Service Discovery Client</vt:lpstr>
      <vt:lpstr>Spring Cloud Service Discovery Client</vt:lpstr>
      <vt:lpstr>Слайд 27</vt:lpstr>
      <vt:lpstr>Spring Cloud API Gateway ZULU</vt:lpstr>
      <vt:lpstr>Слайд 29</vt:lpstr>
      <vt:lpstr>Spring Cloud Monitoring Hystrix Dashboard</vt:lpstr>
      <vt:lpstr>Слайд 31</vt:lpstr>
      <vt:lpstr>Слайд 32</vt:lpstr>
    </vt:vector>
  </TitlesOfParts>
  <Company>EPAM Systems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Cloud</dc:title>
  <dc:creator>Barys Shliaha</dc:creator>
  <cp:lastModifiedBy>borino</cp:lastModifiedBy>
  <cp:revision>36</cp:revision>
  <dcterms:created xsi:type="dcterms:W3CDTF">2016-07-12T08:21:14Z</dcterms:created>
  <dcterms:modified xsi:type="dcterms:W3CDTF">2016-07-24T19:15:14Z</dcterms:modified>
</cp:coreProperties>
</file>