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008062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4" userDrawn="1">
          <p15:clr>
            <a:srgbClr val="A4A3A4"/>
          </p15:clr>
        </p15:guide>
        <p15:guide id="2" pos="3225" userDrawn="1">
          <p15:clr>
            <a:srgbClr val="A4A3A4"/>
          </p15:clr>
        </p15:guide>
        <p15:guide id="3" orient="horz" pos="2724" userDrawn="1">
          <p15:clr>
            <a:srgbClr val="A4A3A4"/>
          </p15:clr>
        </p15:guide>
        <p15:guide id="4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4D5"/>
    <a:srgbClr val="DDEDD3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32" y="90"/>
      </p:cViewPr>
      <p:guideLst>
        <p:guide orient="horz" pos="3244"/>
        <p:guide pos="3225"/>
        <p:guide orient="horz" pos="272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414125"/>
            <a:ext cx="8568531" cy="3008266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538401"/>
            <a:ext cx="7560469" cy="208618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2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60041"/>
            <a:ext cx="2173635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60041"/>
            <a:ext cx="6394896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63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26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154193"/>
            <a:ext cx="8694539" cy="3594317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782513"/>
            <a:ext cx="8694539" cy="189016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5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300203"/>
            <a:ext cx="4284266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300203"/>
            <a:ext cx="4284266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1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60043"/>
            <a:ext cx="8694539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118188"/>
            <a:ext cx="4264576" cy="103809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156278"/>
            <a:ext cx="4264576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118188"/>
            <a:ext cx="4285579" cy="103809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156278"/>
            <a:ext cx="4285579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7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6051"/>
            <a:ext cx="3251264" cy="2016178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244112"/>
            <a:ext cx="5103316" cy="614054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592229"/>
            <a:ext cx="3251264" cy="480242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4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6051"/>
            <a:ext cx="3251264" cy="2016178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244112"/>
            <a:ext cx="5103316" cy="614054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592229"/>
            <a:ext cx="3251264" cy="480242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60043"/>
            <a:ext cx="869453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300203"/>
            <a:ext cx="869453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8008709"/>
            <a:ext cx="22681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8008709"/>
            <a:ext cx="340221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8008709"/>
            <a:ext cx="22681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395">
            <a:extLst>
              <a:ext uri="{FF2B5EF4-FFF2-40B4-BE49-F238E27FC236}">
                <a16:creationId xmlns:a16="http://schemas.microsoft.com/office/drawing/2014/main" id="{3C6ABB28-1588-427A-874D-7C3C0C1EECC3}"/>
              </a:ext>
            </a:extLst>
          </p:cNvPr>
          <p:cNvSpPr/>
          <p:nvPr/>
        </p:nvSpPr>
        <p:spPr>
          <a:xfrm>
            <a:off x="-2" y="7113181"/>
            <a:ext cx="10080627" cy="1527581"/>
          </a:xfrm>
          <a:prstGeom prst="rect">
            <a:avLst/>
          </a:prstGeom>
          <a:solidFill>
            <a:srgbClr val="FB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3491785-A067-4DD3-A38D-3930015F8F6C}"/>
              </a:ext>
            </a:extLst>
          </p:cNvPr>
          <p:cNvSpPr/>
          <p:nvPr/>
        </p:nvSpPr>
        <p:spPr>
          <a:xfrm>
            <a:off x="0" y="5039961"/>
            <a:ext cx="10080625" cy="2073220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DE8D9E0-AD9D-4158-BAEF-E90747A0BE75}"/>
              </a:ext>
            </a:extLst>
          </p:cNvPr>
          <p:cNvSpPr/>
          <p:nvPr/>
        </p:nvSpPr>
        <p:spPr>
          <a:xfrm>
            <a:off x="0" y="1176431"/>
            <a:ext cx="10080625" cy="3882213"/>
          </a:xfrm>
          <a:prstGeom prst="rect">
            <a:avLst/>
          </a:prstGeom>
          <a:solidFill>
            <a:srgbClr val="D0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9" name="Rechteck 215">
            <a:extLst>
              <a:ext uri="{FF2B5EF4-FFF2-40B4-BE49-F238E27FC236}">
                <a16:creationId xmlns:a16="http://schemas.microsoft.com/office/drawing/2014/main" id="{81CA1EFE-E656-4A75-9775-C28A9BAB83EC}"/>
              </a:ext>
            </a:extLst>
          </p:cNvPr>
          <p:cNvSpPr/>
          <p:nvPr/>
        </p:nvSpPr>
        <p:spPr>
          <a:xfrm>
            <a:off x="2342547" y="1269566"/>
            <a:ext cx="75056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/>
              <a:t>id</a:t>
            </a:r>
            <a:r>
              <a:rPr lang="de-DE"/>
              <a:t> / name, </a:t>
            </a:r>
            <a:r>
              <a:rPr lang="de-DE" b="1"/>
              <a:t>res, var, per</a:t>
            </a:r>
            <a:r>
              <a:rPr lang="de-DE"/>
              <a:t>, base, outvec?, findex, remove_dupli?, current?, </a:t>
            </a:r>
            <a:r>
              <a:rPr lang="de-DE" b="1"/>
              <a:t>meta?</a:t>
            </a:r>
          </a:p>
        </p:txBody>
      </p:sp>
      <p:sp>
        <p:nvSpPr>
          <p:cNvPr id="400" name="Abgerundetes Rechteck 201">
            <a:extLst>
              <a:ext uri="{FF2B5EF4-FFF2-40B4-BE49-F238E27FC236}">
                <a16:creationId xmlns:a16="http://schemas.microsoft.com/office/drawing/2014/main" id="{FB237428-D860-4F57-8C36-796B3685C097}"/>
              </a:ext>
            </a:extLst>
          </p:cNvPr>
          <p:cNvSpPr/>
          <p:nvPr/>
        </p:nvSpPr>
        <p:spPr>
          <a:xfrm>
            <a:off x="8121710" y="2430979"/>
            <a:ext cx="1406704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err="1">
                <a:solidFill>
                  <a:schemeClr val="accent2"/>
                </a:solidFill>
              </a:rPr>
              <a:t>createIndex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401" name="Abgerundetes Rechteck 202">
            <a:extLst>
              <a:ext uri="{FF2B5EF4-FFF2-40B4-BE49-F238E27FC236}">
                <a16:creationId xmlns:a16="http://schemas.microsoft.com/office/drawing/2014/main" id="{6DB9F62C-2DA6-4DA0-88E6-34EA8CAF20F1}"/>
              </a:ext>
            </a:extLst>
          </p:cNvPr>
          <p:cNvSpPr/>
          <p:nvPr/>
        </p:nvSpPr>
        <p:spPr>
          <a:xfrm>
            <a:off x="8121713" y="3063813"/>
            <a:ext cx="1406703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indexFTP</a:t>
            </a:r>
          </a:p>
        </p:txBody>
      </p:sp>
      <p:sp>
        <p:nvSpPr>
          <p:cNvPr id="402" name="Abgerundetes Rechteck 203">
            <a:extLst>
              <a:ext uri="{FF2B5EF4-FFF2-40B4-BE49-F238E27FC236}">
                <a16:creationId xmlns:a16="http://schemas.microsoft.com/office/drawing/2014/main" id="{6C0CDFFE-0570-43CB-A94E-91AD21BF3ABA}"/>
              </a:ext>
            </a:extLst>
          </p:cNvPr>
          <p:cNvSpPr/>
          <p:nvPr/>
        </p:nvSpPr>
        <p:spPr>
          <a:xfrm>
            <a:off x="68108" y="6435341"/>
            <a:ext cx="208799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readDWD</a:t>
            </a:r>
          </a:p>
        </p:txBody>
      </p:sp>
      <p:sp>
        <p:nvSpPr>
          <p:cNvPr id="403" name="Abgerundetes Rechteck 205">
            <a:extLst>
              <a:ext uri="{FF2B5EF4-FFF2-40B4-BE49-F238E27FC236}">
                <a16:creationId xmlns:a16="http://schemas.microsoft.com/office/drawing/2014/main" id="{6E9F237C-6DCC-4673-88D6-4ECBE93AD256}"/>
              </a:ext>
            </a:extLst>
          </p:cNvPr>
          <p:cNvSpPr/>
          <p:nvPr/>
        </p:nvSpPr>
        <p:spPr>
          <a:xfrm>
            <a:off x="62274" y="5248474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</a:p>
        </p:txBody>
      </p:sp>
      <p:sp>
        <p:nvSpPr>
          <p:cNvPr id="404" name="Abgerundetes Rechteck 206">
            <a:extLst>
              <a:ext uri="{FF2B5EF4-FFF2-40B4-BE49-F238E27FC236}">
                <a16:creationId xmlns:a16="http://schemas.microsoft.com/office/drawing/2014/main" id="{A27C0B4F-282D-4DC7-88B7-4E46DF0CB043}"/>
              </a:ext>
            </a:extLst>
          </p:cNvPr>
          <p:cNvSpPr/>
          <p:nvPr/>
        </p:nvSpPr>
        <p:spPr>
          <a:xfrm>
            <a:off x="6125778" y="1970046"/>
            <a:ext cx="1337521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</a:p>
        </p:txBody>
      </p:sp>
      <p:sp>
        <p:nvSpPr>
          <p:cNvPr id="405" name="Abgerundetes Rechteck 207">
            <a:extLst>
              <a:ext uri="{FF2B5EF4-FFF2-40B4-BE49-F238E27FC236}">
                <a16:creationId xmlns:a16="http://schemas.microsoft.com/office/drawing/2014/main" id="{798AFFB8-63DF-4A0F-AADD-9FEF1780E1E0}"/>
              </a:ext>
            </a:extLst>
          </p:cNvPr>
          <p:cNvSpPr/>
          <p:nvPr/>
        </p:nvSpPr>
        <p:spPr>
          <a:xfrm>
            <a:off x="6125778" y="2894783"/>
            <a:ext cx="1337521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</a:p>
        </p:txBody>
      </p:sp>
      <p:cxnSp>
        <p:nvCxnSpPr>
          <p:cNvPr id="406" name="Gerade Verbindung mit Pfeil 208">
            <a:extLst>
              <a:ext uri="{FF2B5EF4-FFF2-40B4-BE49-F238E27FC236}">
                <a16:creationId xmlns:a16="http://schemas.microsoft.com/office/drawing/2014/main" id="{75E11A3D-E9B5-42B2-B48A-76F342A050A3}"/>
              </a:ext>
            </a:extLst>
          </p:cNvPr>
          <p:cNvCxnSpPr>
            <a:cxnSpLocks/>
            <a:stCxn id="400" idx="1"/>
            <a:endCxn id="405" idx="3"/>
          </p:cNvCxnSpPr>
          <p:nvPr/>
        </p:nvCxnSpPr>
        <p:spPr>
          <a:xfrm flipH="1">
            <a:off x="7463299" y="2628979"/>
            <a:ext cx="658411" cy="4638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7" name="Gerade Verbindung mit Pfeil 209">
            <a:extLst>
              <a:ext uri="{FF2B5EF4-FFF2-40B4-BE49-F238E27FC236}">
                <a16:creationId xmlns:a16="http://schemas.microsoft.com/office/drawing/2014/main" id="{5040291B-AD56-40E6-87C5-39B8772FA2A5}"/>
              </a:ext>
            </a:extLst>
          </p:cNvPr>
          <p:cNvCxnSpPr>
            <a:cxnSpLocks/>
            <a:stCxn id="400" idx="1"/>
            <a:endCxn id="404" idx="3"/>
          </p:cNvCxnSpPr>
          <p:nvPr/>
        </p:nvCxnSpPr>
        <p:spPr>
          <a:xfrm flipH="1" flipV="1">
            <a:off x="7463299" y="2168046"/>
            <a:ext cx="658411" cy="4609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8" name="Abgerundetes Rechteck 210">
            <a:extLst>
              <a:ext uri="{FF2B5EF4-FFF2-40B4-BE49-F238E27FC236}">
                <a16:creationId xmlns:a16="http://schemas.microsoft.com/office/drawing/2014/main" id="{6718CD19-F4E2-4B7D-9359-E3443CEDF3B3}"/>
              </a:ext>
            </a:extLst>
          </p:cNvPr>
          <p:cNvSpPr/>
          <p:nvPr/>
        </p:nvSpPr>
        <p:spPr>
          <a:xfrm>
            <a:off x="69713" y="1259614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</a:p>
        </p:txBody>
      </p:sp>
      <p:cxnSp>
        <p:nvCxnSpPr>
          <p:cNvPr id="409" name="Gerade Verbindung mit Pfeil 211">
            <a:extLst>
              <a:ext uri="{FF2B5EF4-FFF2-40B4-BE49-F238E27FC236}">
                <a16:creationId xmlns:a16="http://schemas.microsoft.com/office/drawing/2014/main" id="{765F6012-7C9B-4E1B-99F3-9CB173BBE3D5}"/>
              </a:ext>
            </a:extLst>
          </p:cNvPr>
          <p:cNvCxnSpPr>
            <a:cxnSpLocks/>
            <a:stCxn id="401" idx="0"/>
            <a:endCxn id="400" idx="2"/>
          </p:cNvCxnSpPr>
          <p:nvPr/>
        </p:nvCxnSpPr>
        <p:spPr>
          <a:xfrm flipH="1" flipV="1">
            <a:off x="8825062" y="2826979"/>
            <a:ext cx="3" cy="2368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0" name="Gerade Verbindung mit Pfeil 213">
            <a:extLst>
              <a:ext uri="{FF2B5EF4-FFF2-40B4-BE49-F238E27FC236}">
                <a16:creationId xmlns:a16="http://schemas.microsoft.com/office/drawing/2014/main" id="{01E9143E-0836-4E20-9894-1C654ADF1016}"/>
              </a:ext>
            </a:extLst>
          </p:cNvPr>
          <p:cNvCxnSpPr>
            <a:cxnSpLocks/>
            <a:stCxn id="404" idx="1"/>
          </p:cNvCxnSpPr>
          <p:nvPr/>
        </p:nvCxnSpPr>
        <p:spPr>
          <a:xfrm flipV="1">
            <a:off x="6125778" y="1533898"/>
            <a:ext cx="0" cy="6341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Gerade Verbindung mit Pfeil 214">
            <a:extLst>
              <a:ext uri="{FF2B5EF4-FFF2-40B4-BE49-F238E27FC236}">
                <a16:creationId xmlns:a16="http://schemas.microsoft.com/office/drawing/2014/main" id="{2A444EE7-DD7A-4447-9EC2-D716B66EA1CF}"/>
              </a:ext>
            </a:extLst>
          </p:cNvPr>
          <p:cNvCxnSpPr>
            <a:cxnSpLocks/>
            <a:stCxn id="403" idx="2"/>
            <a:endCxn id="446" idx="0"/>
          </p:cNvCxnSpPr>
          <p:nvPr/>
        </p:nvCxnSpPr>
        <p:spPr>
          <a:xfrm>
            <a:off x="1106274" y="5644474"/>
            <a:ext cx="0" cy="262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2" name="Gerade Verbindung mit Pfeil 216">
            <a:extLst>
              <a:ext uri="{FF2B5EF4-FFF2-40B4-BE49-F238E27FC236}">
                <a16:creationId xmlns:a16="http://schemas.microsoft.com/office/drawing/2014/main" id="{0171BB20-E23E-416A-B455-B52DACC30518}"/>
              </a:ext>
            </a:extLst>
          </p:cNvPr>
          <p:cNvCxnSpPr>
            <a:cxnSpLocks/>
            <a:stCxn id="399" idx="1"/>
            <a:endCxn id="408" idx="3"/>
          </p:cNvCxnSpPr>
          <p:nvPr/>
        </p:nvCxnSpPr>
        <p:spPr>
          <a:xfrm flipH="1">
            <a:off x="2157713" y="1454232"/>
            <a:ext cx="184834" cy="33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hteck 217">
            <a:extLst>
              <a:ext uri="{FF2B5EF4-FFF2-40B4-BE49-F238E27FC236}">
                <a16:creationId xmlns:a16="http://schemas.microsoft.com/office/drawing/2014/main" id="{D28EA77D-85A7-45B7-86E5-A6480C955460}"/>
              </a:ext>
            </a:extLst>
          </p:cNvPr>
          <p:cNvSpPr/>
          <p:nvPr/>
        </p:nvSpPr>
        <p:spPr>
          <a:xfrm>
            <a:off x="2342547" y="5128191"/>
            <a:ext cx="46447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url</a:t>
            </a:r>
            <a:r>
              <a:rPr lang="de-DE"/>
              <a:t>, base, joinbf?, </a:t>
            </a:r>
            <a:r>
              <a:rPr lang="de-DE" b="1"/>
              <a:t>dir</a:t>
            </a:r>
            <a:r>
              <a:rPr lang="de-DE"/>
              <a:t>, force?, overwrite?, </a:t>
            </a:r>
            <a:r>
              <a:rPr lang="de-DE" b="1"/>
              <a:t>read</a:t>
            </a:r>
            <a:r>
              <a:rPr lang="de-DE"/>
              <a:t>?, </a:t>
            </a:r>
          </a:p>
          <a:p>
            <a:r>
              <a:rPr lang="de-DE"/>
              <a:t>dbin?, dfargs, sleep, progbar?, browse?, ntrunc</a:t>
            </a:r>
          </a:p>
        </p:txBody>
      </p:sp>
      <p:sp>
        <p:nvSpPr>
          <p:cNvPr id="414" name="Abgerundetes Rechteck 218">
            <a:extLst>
              <a:ext uri="{FF2B5EF4-FFF2-40B4-BE49-F238E27FC236}">
                <a16:creationId xmlns:a16="http://schemas.microsoft.com/office/drawing/2014/main" id="{E9334FCF-934F-4D42-91B0-FEB41825FCD9}"/>
              </a:ext>
            </a:extLst>
          </p:cNvPr>
          <p:cNvSpPr/>
          <p:nvPr/>
        </p:nvSpPr>
        <p:spPr>
          <a:xfrm>
            <a:off x="6125778" y="2404307"/>
            <a:ext cx="1337521" cy="449351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</a:p>
        </p:txBody>
      </p:sp>
      <p:sp>
        <p:nvSpPr>
          <p:cNvPr id="415" name="Abgerundetes Rechteck 219">
            <a:extLst>
              <a:ext uri="{FF2B5EF4-FFF2-40B4-BE49-F238E27FC236}">
                <a16:creationId xmlns:a16="http://schemas.microsoft.com/office/drawing/2014/main" id="{7EA01705-EF08-426D-B1C1-A74BEC5C17C4}"/>
              </a:ext>
            </a:extLst>
          </p:cNvPr>
          <p:cNvSpPr/>
          <p:nvPr/>
        </p:nvSpPr>
        <p:spPr>
          <a:xfrm>
            <a:off x="2342548" y="3431305"/>
            <a:ext cx="868153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findID</a:t>
            </a:r>
          </a:p>
        </p:txBody>
      </p:sp>
      <p:sp>
        <p:nvSpPr>
          <p:cNvPr id="416" name="Rechteck 220">
            <a:extLst>
              <a:ext uri="{FF2B5EF4-FFF2-40B4-BE49-F238E27FC236}">
                <a16:creationId xmlns:a16="http://schemas.microsoft.com/office/drawing/2014/main" id="{D67FCB27-01D3-42D2-8B7B-01BE3392AC50}"/>
              </a:ext>
            </a:extLst>
          </p:cNvPr>
          <p:cNvSpPr/>
          <p:nvPr/>
        </p:nvSpPr>
        <p:spPr>
          <a:xfrm>
            <a:off x="3754695" y="3449685"/>
            <a:ext cx="28962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/>
              <a:t>name</a:t>
            </a:r>
            <a:r>
              <a:rPr lang="de-DE"/>
              <a:t>, exactmatch?, mindex</a:t>
            </a:r>
          </a:p>
        </p:txBody>
      </p:sp>
      <p:cxnSp>
        <p:nvCxnSpPr>
          <p:cNvPr id="417" name="Gerade Verbindung mit Pfeil 221">
            <a:extLst>
              <a:ext uri="{FF2B5EF4-FFF2-40B4-BE49-F238E27FC236}">
                <a16:creationId xmlns:a16="http://schemas.microsoft.com/office/drawing/2014/main" id="{F1E9B0B4-0F99-48B5-AE13-7D8DFA1881CC}"/>
              </a:ext>
            </a:extLst>
          </p:cNvPr>
          <p:cNvCxnSpPr>
            <a:cxnSpLocks/>
            <a:stCxn id="416" idx="1"/>
            <a:endCxn id="415" idx="3"/>
          </p:cNvCxnSpPr>
          <p:nvPr/>
        </p:nvCxnSpPr>
        <p:spPr>
          <a:xfrm flipH="1" flipV="1">
            <a:off x="3210701" y="3629305"/>
            <a:ext cx="543994" cy="50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hteck 222">
            <a:extLst>
              <a:ext uri="{FF2B5EF4-FFF2-40B4-BE49-F238E27FC236}">
                <a16:creationId xmlns:a16="http://schemas.microsoft.com/office/drawing/2014/main" id="{AFB2AE93-0C87-41AB-9C07-C784CBDEA08C}"/>
              </a:ext>
            </a:extLst>
          </p:cNvPr>
          <p:cNvSpPr/>
          <p:nvPr/>
        </p:nvSpPr>
        <p:spPr>
          <a:xfrm>
            <a:off x="2343108" y="6450375"/>
            <a:ext cx="6711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</a:t>
            </a:r>
            <a:r>
              <a:rPr lang="de-DE" b="1"/>
              <a:t>type</a:t>
            </a:r>
            <a:r>
              <a:rPr lang="de-DE"/>
              <a:t>, progbar?, varnames?, fread?, format, tz, dividebyten?, var</a:t>
            </a:r>
          </a:p>
        </p:txBody>
      </p:sp>
      <p:cxnSp>
        <p:nvCxnSpPr>
          <p:cNvPr id="419" name="Gerade Verbindung mit Pfeil 223">
            <a:extLst>
              <a:ext uri="{FF2B5EF4-FFF2-40B4-BE49-F238E27FC236}">
                <a16:creationId xmlns:a16="http://schemas.microsoft.com/office/drawing/2014/main" id="{D4A3FF87-6FA9-4C29-8BD0-D750D3F7DFB3}"/>
              </a:ext>
            </a:extLst>
          </p:cNvPr>
          <p:cNvCxnSpPr>
            <a:cxnSpLocks/>
            <a:stCxn id="400" idx="1"/>
            <a:endCxn id="414" idx="3"/>
          </p:cNvCxnSpPr>
          <p:nvPr/>
        </p:nvCxnSpPr>
        <p:spPr>
          <a:xfrm flipH="1">
            <a:off x="7463299" y="2628979"/>
            <a:ext cx="658411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0" name="Gerade Verbindung mit Pfeil 228">
            <a:extLst>
              <a:ext uri="{FF2B5EF4-FFF2-40B4-BE49-F238E27FC236}">
                <a16:creationId xmlns:a16="http://schemas.microsoft.com/office/drawing/2014/main" id="{CAC96C21-F47D-430B-A6AA-C606C069B494}"/>
              </a:ext>
            </a:extLst>
          </p:cNvPr>
          <p:cNvCxnSpPr>
            <a:cxnSpLocks/>
            <a:stCxn id="414" idx="1"/>
            <a:endCxn id="445" idx="3"/>
          </p:cNvCxnSpPr>
          <p:nvPr/>
        </p:nvCxnSpPr>
        <p:spPr>
          <a:xfrm flipH="1" flipV="1">
            <a:off x="5789127" y="2627539"/>
            <a:ext cx="336651" cy="14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1" name="Abgerundetes Rechteck 229">
            <a:extLst>
              <a:ext uri="{FF2B5EF4-FFF2-40B4-BE49-F238E27FC236}">
                <a16:creationId xmlns:a16="http://schemas.microsoft.com/office/drawing/2014/main" id="{DE576657-934B-41AA-ADAD-1642CEA0521C}"/>
              </a:ext>
            </a:extLst>
          </p:cNvPr>
          <p:cNvSpPr/>
          <p:nvPr/>
        </p:nvSpPr>
        <p:spPr>
          <a:xfrm>
            <a:off x="4605655" y="2897011"/>
            <a:ext cx="1183472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metaInfo</a:t>
            </a:r>
          </a:p>
        </p:txBody>
      </p:sp>
      <p:cxnSp>
        <p:nvCxnSpPr>
          <p:cNvPr id="422" name="Gerade Verbindung mit Pfeil 231">
            <a:extLst>
              <a:ext uri="{FF2B5EF4-FFF2-40B4-BE49-F238E27FC236}">
                <a16:creationId xmlns:a16="http://schemas.microsoft.com/office/drawing/2014/main" id="{BFB0348D-7030-481A-9E78-A2DC6C07A5FD}"/>
              </a:ext>
            </a:extLst>
          </p:cNvPr>
          <p:cNvCxnSpPr>
            <a:cxnSpLocks/>
            <a:stCxn id="408" idx="2"/>
            <a:endCxn id="434" idx="0"/>
          </p:cNvCxnSpPr>
          <p:nvPr/>
        </p:nvCxnSpPr>
        <p:spPr>
          <a:xfrm flipH="1">
            <a:off x="1108489" y="1655614"/>
            <a:ext cx="5224" cy="2813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 Verbindung mit Pfeil 232">
            <a:extLst>
              <a:ext uri="{FF2B5EF4-FFF2-40B4-BE49-F238E27FC236}">
                <a16:creationId xmlns:a16="http://schemas.microsoft.com/office/drawing/2014/main" id="{2B9494A6-9427-4CF6-918D-7FED730EC202}"/>
              </a:ext>
            </a:extLst>
          </p:cNvPr>
          <p:cNvCxnSpPr>
            <a:cxnSpLocks/>
            <a:stCxn id="418" idx="1"/>
            <a:endCxn id="402" idx="3"/>
          </p:cNvCxnSpPr>
          <p:nvPr/>
        </p:nvCxnSpPr>
        <p:spPr>
          <a:xfrm flipH="1" flipV="1">
            <a:off x="2156107" y="6633341"/>
            <a:ext cx="187001" cy="1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1F71451-BEE7-4F4A-91AF-9041962FEB40}"/>
              </a:ext>
            </a:extLst>
          </p:cNvPr>
          <p:cNvGrpSpPr/>
          <p:nvPr/>
        </p:nvGrpSpPr>
        <p:grpSpPr>
          <a:xfrm>
            <a:off x="5643098" y="72280"/>
            <a:ext cx="3981616" cy="1051093"/>
            <a:chOff x="4153391" y="-2326812"/>
            <a:chExt cx="3981616" cy="1051093"/>
          </a:xfrm>
        </p:grpSpPr>
        <p:sp>
          <p:nvSpPr>
            <p:cNvPr id="425" name="Rechteck 242">
              <a:extLst>
                <a:ext uri="{FF2B5EF4-FFF2-40B4-BE49-F238E27FC236}">
                  <a16:creationId xmlns:a16="http://schemas.microsoft.com/office/drawing/2014/main" id="{406777D5-A1D3-4A76-9546-0D2759D4F74D}"/>
                </a:ext>
              </a:extLst>
            </p:cNvPr>
            <p:cNvSpPr/>
            <p:nvPr/>
          </p:nvSpPr>
          <p:spPr>
            <a:xfrm>
              <a:off x="4153391" y="-2326812"/>
              <a:ext cx="3981616" cy="10510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Abgerundetes Rechteck 235">
              <a:extLst>
                <a:ext uri="{FF2B5EF4-FFF2-40B4-BE49-F238E27FC236}">
                  <a16:creationId xmlns:a16="http://schemas.microsoft.com/office/drawing/2014/main" id="{F9A5FE26-FEAE-4E1F-958C-DEE01BA7AFC4}"/>
                </a:ext>
              </a:extLst>
            </p:cNvPr>
            <p:cNvSpPr/>
            <p:nvPr/>
          </p:nvSpPr>
          <p:spPr>
            <a:xfrm>
              <a:off x="4289722" y="-222441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5"/>
                  </a:solidFill>
                </a:rPr>
                <a:t>main function</a:t>
              </a:r>
            </a:p>
          </p:txBody>
        </p:sp>
        <p:sp>
          <p:nvSpPr>
            <p:cNvPr id="427" name="Abgerundetes Rechteck 236">
              <a:extLst>
                <a:ext uri="{FF2B5EF4-FFF2-40B4-BE49-F238E27FC236}">
                  <a16:creationId xmlns:a16="http://schemas.microsoft.com/office/drawing/2014/main" id="{C34544E4-454C-44D5-9480-52A9FF60C1B8}"/>
                </a:ext>
              </a:extLst>
            </p:cNvPr>
            <p:cNvSpPr/>
            <p:nvPr/>
          </p:nvSpPr>
          <p:spPr>
            <a:xfrm>
              <a:off x="4289722" y="-176402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2"/>
                  </a:solidFill>
                </a:rPr>
                <a:t>helper function</a:t>
              </a:r>
            </a:p>
          </p:txBody>
        </p:sp>
        <p:sp>
          <p:nvSpPr>
            <p:cNvPr id="428" name="Abgerundetes Rechteck 237">
              <a:extLst>
                <a:ext uri="{FF2B5EF4-FFF2-40B4-BE49-F238E27FC236}">
                  <a16:creationId xmlns:a16="http://schemas.microsoft.com/office/drawing/2014/main" id="{C18E8587-61F7-43DF-9DA4-C7BF99F008B1}"/>
                </a:ext>
              </a:extLst>
            </p:cNvPr>
            <p:cNvSpPr/>
            <p:nvPr/>
          </p:nvSpPr>
          <p:spPr>
            <a:xfrm>
              <a:off x="6204573" y="-2220005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</a:p>
          </p:txBody>
        </p:sp>
        <p:sp>
          <p:nvSpPr>
            <p:cNvPr id="429" name="Rechteck 238">
              <a:extLst>
                <a:ext uri="{FF2B5EF4-FFF2-40B4-BE49-F238E27FC236}">
                  <a16:creationId xmlns:a16="http://schemas.microsoft.com/office/drawing/2014/main" id="{3FA36566-AFC9-4F9F-99C8-9C66BBE23CD8}"/>
                </a:ext>
              </a:extLst>
            </p:cNvPr>
            <p:cNvSpPr/>
            <p:nvPr/>
          </p:nvSpPr>
          <p:spPr>
            <a:xfrm>
              <a:off x="6204573" y="-1764026"/>
              <a:ext cx="1823670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Ins="54000">
              <a:spAutoFit/>
            </a:bodyPr>
            <a:lstStyle/>
            <a:p>
              <a:pPr algn="ctr"/>
              <a:r>
                <a:rPr lang="de-DE" b="1"/>
                <a:t>(main)</a:t>
              </a:r>
              <a:r>
                <a:rPr lang="de-DE"/>
                <a:t> argument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BE0C69E-0349-4830-B38D-A6FD73E8A92F}"/>
              </a:ext>
            </a:extLst>
          </p:cNvPr>
          <p:cNvGrpSpPr/>
          <p:nvPr/>
        </p:nvGrpSpPr>
        <p:grpSpPr>
          <a:xfrm>
            <a:off x="264797" y="350717"/>
            <a:ext cx="5209458" cy="511746"/>
            <a:chOff x="3307860" y="668013"/>
            <a:chExt cx="5209458" cy="511746"/>
          </a:xfrm>
        </p:grpSpPr>
        <p:sp>
          <p:nvSpPr>
            <p:cNvPr id="431" name="Abgerundetes Rechteck 204">
              <a:extLst>
                <a:ext uri="{FF2B5EF4-FFF2-40B4-BE49-F238E27FC236}">
                  <a16:creationId xmlns:a16="http://schemas.microsoft.com/office/drawing/2014/main" id="{8BD979A4-C138-4162-9C5C-EBAC1E4C1C9A}"/>
                </a:ext>
              </a:extLst>
            </p:cNvPr>
            <p:cNvSpPr/>
            <p:nvPr/>
          </p:nvSpPr>
          <p:spPr>
            <a:xfrm>
              <a:off x="3307860" y="668013"/>
              <a:ext cx="2900018" cy="5117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3200">
                  <a:solidFill>
                    <a:schemeClr val="tx1"/>
                  </a:solidFill>
                </a:rPr>
                <a:t>rdwd structure </a:t>
              </a:r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32" name="Abgerundetes Rechteck 239">
              <a:extLst>
                <a:ext uri="{FF2B5EF4-FFF2-40B4-BE49-F238E27FC236}">
                  <a16:creationId xmlns:a16="http://schemas.microsoft.com/office/drawing/2014/main" id="{2E2A3005-2EC1-453A-B8AE-9D9039ECD509}"/>
                </a:ext>
              </a:extLst>
            </p:cNvPr>
            <p:cNvSpPr/>
            <p:nvPr/>
          </p:nvSpPr>
          <p:spPr>
            <a:xfrm>
              <a:off x="5990235" y="668013"/>
              <a:ext cx="2527083" cy="5117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hlinkClick r:id="rId2"/>
                </a:rPr>
                <a:t>github.com/brry/rdwd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</a:p>
          </p:txBody>
        </p:sp>
      </p:grpSp>
      <p:cxnSp>
        <p:nvCxnSpPr>
          <p:cNvPr id="433" name="Gerade Verbindung mit Pfeil 240">
            <a:extLst>
              <a:ext uri="{FF2B5EF4-FFF2-40B4-BE49-F238E27FC236}">
                <a16:creationId xmlns:a16="http://schemas.microsoft.com/office/drawing/2014/main" id="{D531C9A5-6FB8-4969-A375-AB5D909F540F}"/>
              </a:ext>
            </a:extLst>
          </p:cNvPr>
          <p:cNvCxnSpPr>
            <a:cxnSpLocks/>
            <a:stCxn id="413" idx="1"/>
            <a:endCxn id="403" idx="3"/>
          </p:cNvCxnSpPr>
          <p:nvPr/>
        </p:nvCxnSpPr>
        <p:spPr>
          <a:xfrm flipH="1" flipV="1">
            <a:off x="2150274" y="5446474"/>
            <a:ext cx="192273" cy="4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4" name="Rechteck 241">
            <a:extLst>
              <a:ext uri="{FF2B5EF4-FFF2-40B4-BE49-F238E27FC236}">
                <a16:creationId xmlns:a16="http://schemas.microsoft.com/office/drawing/2014/main" id="{9E4AAD11-514A-4F27-A254-C54391635280}"/>
              </a:ext>
            </a:extLst>
          </p:cNvPr>
          <p:cNvSpPr/>
          <p:nvPr/>
        </p:nvSpPr>
        <p:spPr>
          <a:xfrm>
            <a:off x="767690" y="4469060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de-DE" b="1"/>
              <a:t>url(s)</a:t>
            </a:r>
          </a:p>
        </p:txBody>
      </p:sp>
      <p:sp>
        <p:nvSpPr>
          <p:cNvPr id="435" name="Abgerundetes Rechteck 42">
            <a:extLst>
              <a:ext uri="{FF2B5EF4-FFF2-40B4-BE49-F238E27FC236}">
                <a16:creationId xmlns:a16="http://schemas.microsoft.com/office/drawing/2014/main" id="{8583C422-007D-4DA8-9A66-5CEE8F3158A0}"/>
              </a:ext>
            </a:extLst>
          </p:cNvPr>
          <p:cNvSpPr/>
          <p:nvPr/>
        </p:nvSpPr>
        <p:spPr>
          <a:xfrm>
            <a:off x="2342550" y="3952905"/>
            <a:ext cx="2606027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nearbyStations</a:t>
            </a:r>
          </a:p>
        </p:txBody>
      </p:sp>
      <p:sp>
        <p:nvSpPr>
          <p:cNvPr id="436" name="Rechteck 44">
            <a:extLst>
              <a:ext uri="{FF2B5EF4-FFF2-40B4-BE49-F238E27FC236}">
                <a16:creationId xmlns:a16="http://schemas.microsoft.com/office/drawing/2014/main" id="{8706CEA0-5ACA-4173-8813-C5376D15DB6A}"/>
              </a:ext>
            </a:extLst>
          </p:cNvPr>
          <p:cNvSpPr/>
          <p:nvPr/>
        </p:nvSpPr>
        <p:spPr>
          <a:xfrm>
            <a:off x="5461621" y="3970514"/>
            <a:ext cx="37438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/>
              <a:t>lat, lon, radius</a:t>
            </a:r>
            <a:r>
              <a:rPr lang="de-DE"/>
              <a:t>, res, var, per, mindate</a:t>
            </a:r>
            <a:endParaRPr lang="de-DE" b="1"/>
          </a:p>
        </p:txBody>
      </p:sp>
      <p:cxnSp>
        <p:nvCxnSpPr>
          <p:cNvPr id="437" name="Gerade Verbindung mit Pfeil 226">
            <a:extLst>
              <a:ext uri="{FF2B5EF4-FFF2-40B4-BE49-F238E27FC236}">
                <a16:creationId xmlns:a16="http://schemas.microsoft.com/office/drawing/2014/main" id="{699C565B-0C5A-41B5-BCC1-E7CC544D9C32}"/>
              </a:ext>
            </a:extLst>
          </p:cNvPr>
          <p:cNvCxnSpPr>
            <a:cxnSpLocks/>
          </p:cNvCxnSpPr>
          <p:nvPr/>
        </p:nvCxnSpPr>
        <p:spPr>
          <a:xfrm flipV="1">
            <a:off x="2499898" y="1721438"/>
            <a:ext cx="0" cy="17098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8" name="Gerade Verbindung mit Pfeil 60">
            <a:extLst>
              <a:ext uri="{FF2B5EF4-FFF2-40B4-BE49-F238E27FC236}">
                <a16:creationId xmlns:a16="http://schemas.microsoft.com/office/drawing/2014/main" id="{F7901C5A-201C-46CD-A820-9F2E8C780918}"/>
              </a:ext>
            </a:extLst>
          </p:cNvPr>
          <p:cNvCxnSpPr>
            <a:cxnSpLocks/>
            <a:stCxn id="436" idx="1"/>
            <a:endCxn id="435" idx="3"/>
          </p:cNvCxnSpPr>
          <p:nvPr/>
        </p:nvCxnSpPr>
        <p:spPr>
          <a:xfrm flipH="1" flipV="1">
            <a:off x="4948577" y="4150905"/>
            <a:ext cx="513044" cy="42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mit Pfeil 63">
            <a:extLst>
              <a:ext uri="{FF2B5EF4-FFF2-40B4-BE49-F238E27FC236}">
                <a16:creationId xmlns:a16="http://schemas.microsoft.com/office/drawing/2014/main" id="{E5CCFEDC-37FD-4D2A-AE18-63C93F945BA3}"/>
              </a:ext>
            </a:extLst>
          </p:cNvPr>
          <p:cNvCxnSpPr>
            <a:cxnSpLocks/>
            <a:stCxn id="435" idx="1"/>
            <a:endCxn id="434" idx="3"/>
          </p:cNvCxnSpPr>
          <p:nvPr/>
        </p:nvCxnSpPr>
        <p:spPr>
          <a:xfrm flipH="1">
            <a:off x="1449287" y="4150905"/>
            <a:ext cx="893263" cy="5028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mit Pfeil 45">
            <a:extLst>
              <a:ext uri="{FF2B5EF4-FFF2-40B4-BE49-F238E27FC236}">
                <a16:creationId xmlns:a16="http://schemas.microsoft.com/office/drawing/2014/main" id="{944F359E-0902-4425-A249-25919BDD998C}"/>
              </a:ext>
            </a:extLst>
          </p:cNvPr>
          <p:cNvCxnSpPr>
            <a:cxnSpLocks/>
            <a:stCxn id="405" idx="1"/>
          </p:cNvCxnSpPr>
          <p:nvPr/>
        </p:nvCxnSpPr>
        <p:spPr>
          <a:xfrm>
            <a:off x="6125778" y="3092783"/>
            <a:ext cx="0" cy="4445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1" name="Abgerundetes Rechteck 203">
            <a:extLst>
              <a:ext uri="{FF2B5EF4-FFF2-40B4-BE49-F238E27FC236}">
                <a16:creationId xmlns:a16="http://schemas.microsoft.com/office/drawing/2014/main" id="{13CDBEEA-C650-43BF-B1E9-DBEB6E286F5F}"/>
              </a:ext>
            </a:extLst>
          </p:cNvPr>
          <p:cNvSpPr/>
          <p:nvPr/>
        </p:nvSpPr>
        <p:spPr>
          <a:xfrm>
            <a:off x="2371413" y="5893354"/>
            <a:ext cx="104547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readMeta</a:t>
            </a:r>
          </a:p>
        </p:txBody>
      </p:sp>
      <p:sp>
        <p:nvSpPr>
          <p:cNvPr id="442" name="Abgerundetes Rechteck 203">
            <a:extLst>
              <a:ext uri="{FF2B5EF4-FFF2-40B4-BE49-F238E27FC236}">
                <a16:creationId xmlns:a16="http://schemas.microsoft.com/office/drawing/2014/main" id="{BD277AF3-3BEA-466E-8A08-51CD56DFB576}"/>
              </a:ext>
            </a:extLst>
          </p:cNvPr>
          <p:cNvSpPr/>
          <p:nvPr/>
        </p:nvSpPr>
        <p:spPr>
          <a:xfrm>
            <a:off x="3764892" y="5883058"/>
            <a:ext cx="1040411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readVars</a:t>
            </a:r>
          </a:p>
        </p:txBody>
      </p:sp>
      <p:sp>
        <p:nvSpPr>
          <p:cNvPr id="443" name="Abgerundetes Rechteck 203">
            <a:extLst>
              <a:ext uri="{FF2B5EF4-FFF2-40B4-BE49-F238E27FC236}">
                <a16:creationId xmlns:a16="http://schemas.microsoft.com/office/drawing/2014/main" id="{6D10FE86-CA3A-4D8D-8EA2-A3E43FF8B307}"/>
              </a:ext>
            </a:extLst>
          </p:cNvPr>
          <p:cNvSpPr/>
          <p:nvPr/>
        </p:nvSpPr>
        <p:spPr>
          <a:xfrm>
            <a:off x="6619928" y="5883058"/>
            <a:ext cx="1898198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newColumnNames</a:t>
            </a:r>
          </a:p>
        </p:txBody>
      </p:sp>
      <p:sp>
        <p:nvSpPr>
          <p:cNvPr id="444" name="Abgerundetes Rechteck 237">
            <a:extLst>
              <a:ext uri="{FF2B5EF4-FFF2-40B4-BE49-F238E27FC236}">
                <a16:creationId xmlns:a16="http://schemas.microsoft.com/office/drawing/2014/main" id="{10367C1F-E3BF-4C3F-9D68-421FBD47D781}"/>
              </a:ext>
            </a:extLst>
          </p:cNvPr>
          <p:cNvSpPr/>
          <p:nvPr/>
        </p:nvSpPr>
        <p:spPr>
          <a:xfrm>
            <a:off x="5095687" y="5883058"/>
            <a:ext cx="123385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dwdparams</a:t>
            </a:r>
          </a:p>
        </p:txBody>
      </p:sp>
      <p:sp>
        <p:nvSpPr>
          <p:cNvPr id="445" name="Abgerundetes Rechteck 229">
            <a:extLst>
              <a:ext uri="{FF2B5EF4-FFF2-40B4-BE49-F238E27FC236}">
                <a16:creationId xmlns:a16="http://schemas.microsoft.com/office/drawing/2014/main" id="{899F5003-CD1A-42AA-B960-7FCF58436DC7}"/>
              </a:ext>
            </a:extLst>
          </p:cNvPr>
          <p:cNvSpPr/>
          <p:nvPr/>
        </p:nvSpPr>
        <p:spPr>
          <a:xfrm>
            <a:off x="4605655" y="2429539"/>
            <a:ext cx="1183472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rowDisplay</a:t>
            </a:r>
          </a:p>
        </p:txBody>
      </p:sp>
      <p:sp>
        <p:nvSpPr>
          <p:cNvPr id="446" name="Rechteck 241">
            <a:extLst>
              <a:ext uri="{FF2B5EF4-FFF2-40B4-BE49-F238E27FC236}">
                <a16:creationId xmlns:a16="http://schemas.microsoft.com/office/drawing/2014/main" id="{FAF2F3C6-0A5F-4A54-8E35-04675E8292EB}"/>
              </a:ext>
            </a:extLst>
          </p:cNvPr>
          <p:cNvSpPr/>
          <p:nvPr/>
        </p:nvSpPr>
        <p:spPr>
          <a:xfrm>
            <a:off x="583534" y="5907409"/>
            <a:ext cx="10454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de-DE" b="1"/>
              <a:t>(zip) files</a:t>
            </a:r>
          </a:p>
        </p:txBody>
      </p:sp>
      <p:cxnSp>
        <p:nvCxnSpPr>
          <p:cNvPr id="447" name="Gerade Verbindung mit Pfeil 231">
            <a:extLst>
              <a:ext uri="{FF2B5EF4-FFF2-40B4-BE49-F238E27FC236}">
                <a16:creationId xmlns:a16="http://schemas.microsoft.com/office/drawing/2014/main" id="{84F2512C-752C-48EC-923C-B91D9C8A6705}"/>
              </a:ext>
            </a:extLst>
          </p:cNvPr>
          <p:cNvCxnSpPr>
            <a:cxnSpLocks/>
          </p:cNvCxnSpPr>
          <p:nvPr/>
        </p:nvCxnSpPr>
        <p:spPr>
          <a:xfrm flipH="1">
            <a:off x="5316899" y="6252376"/>
            <a:ext cx="1303028" cy="2859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Gerade Verbindung mit Pfeil 231">
            <a:extLst>
              <a:ext uri="{FF2B5EF4-FFF2-40B4-BE49-F238E27FC236}">
                <a16:creationId xmlns:a16="http://schemas.microsoft.com/office/drawing/2014/main" id="{A62C260B-1E9A-4941-882B-29FF2E51A68B}"/>
              </a:ext>
            </a:extLst>
          </p:cNvPr>
          <p:cNvCxnSpPr>
            <a:cxnSpLocks/>
            <a:stCxn id="444" idx="3"/>
            <a:endCxn id="443" idx="1"/>
          </p:cNvCxnSpPr>
          <p:nvPr/>
        </p:nvCxnSpPr>
        <p:spPr>
          <a:xfrm>
            <a:off x="6329546" y="6081058"/>
            <a:ext cx="29038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231">
            <a:extLst>
              <a:ext uri="{FF2B5EF4-FFF2-40B4-BE49-F238E27FC236}">
                <a16:creationId xmlns:a16="http://schemas.microsoft.com/office/drawing/2014/main" id="{855B9C50-7275-4F51-88D7-F3F4AB9771FE}"/>
              </a:ext>
            </a:extLst>
          </p:cNvPr>
          <p:cNvCxnSpPr>
            <a:cxnSpLocks/>
            <a:stCxn id="444" idx="1"/>
            <a:endCxn id="442" idx="3"/>
          </p:cNvCxnSpPr>
          <p:nvPr/>
        </p:nvCxnSpPr>
        <p:spPr>
          <a:xfrm flipH="1">
            <a:off x="4805303" y="6081058"/>
            <a:ext cx="29038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mit Pfeil 63">
            <a:extLst>
              <a:ext uri="{FF2B5EF4-FFF2-40B4-BE49-F238E27FC236}">
                <a16:creationId xmlns:a16="http://schemas.microsoft.com/office/drawing/2014/main" id="{614D4B7F-AAB4-4139-A0BA-111C8BFC2E16}"/>
              </a:ext>
            </a:extLst>
          </p:cNvPr>
          <p:cNvCxnSpPr>
            <a:cxnSpLocks/>
            <a:stCxn id="446" idx="3"/>
            <a:endCxn id="441" idx="1"/>
          </p:cNvCxnSpPr>
          <p:nvPr/>
        </p:nvCxnSpPr>
        <p:spPr>
          <a:xfrm flipV="1">
            <a:off x="1629013" y="6091354"/>
            <a:ext cx="742400" cy="7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Abgerundetes Rechteck 237">
            <a:extLst>
              <a:ext uri="{FF2B5EF4-FFF2-40B4-BE49-F238E27FC236}">
                <a16:creationId xmlns:a16="http://schemas.microsoft.com/office/drawing/2014/main" id="{B1E0BA30-F177-4DF5-9DBB-DFD7A5DCADBC}"/>
              </a:ext>
            </a:extLst>
          </p:cNvPr>
          <p:cNvSpPr/>
          <p:nvPr/>
        </p:nvSpPr>
        <p:spPr>
          <a:xfrm>
            <a:off x="4441128" y="1707824"/>
            <a:ext cx="123385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dwdbase</a:t>
            </a:r>
          </a:p>
        </p:txBody>
      </p:sp>
      <p:cxnSp>
        <p:nvCxnSpPr>
          <p:cNvPr id="452" name="Gerade Verbindung mit Pfeil 231">
            <a:extLst>
              <a:ext uri="{FF2B5EF4-FFF2-40B4-BE49-F238E27FC236}">
                <a16:creationId xmlns:a16="http://schemas.microsoft.com/office/drawing/2014/main" id="{490A0395-6E68-4685-A534-1C95C752B24E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5058056" y="1533898"/>
            <a:ext cx="0" cy="1739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Abgerundetes Rechteck 203">
            <a:extLst>
              <a:ext uri="{FF2B5EF4-FFF2-40B4-BE49-F238E27FC236}">
                <a16:creationId xmlns:a16="http://schemas.microsoft.com/office/drawing/2014/main" id="{2790918A-C0A9-4DB6-80F1-81390F7DD952}"/>
              </a:ext>
            </a:extLst>
          </p:cNvPr>
          <p:cNvSpPr/>
          <p:nvPr/>
        </p:nvSpPr>
        <p:spPr>
          <a:xfrm>
            <a:off x="711953" y="7574538"/>
            <a:ext cx="1829166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plotRadar</a:t>
            </a:r>
          </a:p>
        </p:txBody>
      </p:sp>
      <p:sp>
        <p:nvSpPr>
          <p:cNvPr id="454" name="Abgerundetes Rechteck 229">
            <a:extLst>
              <a:ext uri="{FF2B5EF4-FFF2-40B4-BE49-F238E27FC236}">
                <a16:creationId xmlns:a16="http://schemas.microsoft.com/office/drawing/2014/main" id="{884AAA5E-5E8E-4B47-9A20-C189B025D6CC}"/>
              </a:ext>
            </a:extLst>
          </p:cNvPr>
          <p:cNvSpPr/>
          <p:nvPr/>
        </p:nvSpPr>
        <p:spPr>
          <a:xfrm>
            <a:off x="2917240" y="8187469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projectRasterDWD</a:t>
            </a:r>
          </a:p>
        </p:txBody>
      </p:sp>
      <p:sp>
        <p:nvSpPr>
          <p:cNvPr id="455" name="Abgerundetes Rechteck 229">
            <a:extLst>
              <a:ext uri="{FF2B5EF4-FFF2-40B4-BE49-F238E27FC236}">
                <a16:creationId xmlns:a16="http://schemas.microsoft.com/office/drawing/2014/main" id="{51858506-AEDF-4780-992C-99A04369BA7A}"/>
              </a:ext>
            </a:extLst>
          </p:cNvPr>
          <p:cNvSpPr/>
          <p:nvPr/>
        </p:nvSpPr>
        <p:spPr>
          <a:xfrm>
            <a:off x="953980" y="8184506"/>
            <a:ext cx="1345113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addBorders</a:t>
            </a:r>
          </a:p>
        </p:txBody>
      </p:sp>
      <p:cxnSp>
        <p:nvCxnSpPr>
          <p:cNvPr id="456" name="Gerade Verbindung mit Pfeil 223">
            <a:extLst>
              <a:ext uri="{FF2B5EF4-FFF2-40B4-BE49-F238E27FC236}">
                <a16:creationId xmlns:a16="http://schemas.microsoft.com/office/drawing/2014/main" id="{A07E4291-9CB7-45A3-B80C-7EC3BE4B4100}"/>
              </a:ext>
            </a:extLst>
          </p:cNvPr>
          <p:cNvCxnSpPr>
            <a:cxnSpLocks/>
            <a:stCxn id="454" idx="1"/>
            <a:endCxn id="453" idx="2"/>
          </p:cNvCxnSpPr>
          <p:nvPr/>
        </p:nvCxnSpPr>
        <p:spPr>
          <a:xfrm flipH="1" flipV="1">
            <a:off x="1626536" y="7970538"/>
            <a:ext cx="1290704" cy="4149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Gerade Verbindung mit Pfeil 223">
            <a:extLst>
              <a:ext uri="{FF2B5EF4-FFF2-40B4-BE49-F238E27FC236}">
                <a16:creationId xmlns:a16="http://schemas.microsoft.com/office/drawing/2014/main" id="{75672D49-D1A9-4816-9CC0-0E30B80E12F6}"/>
              </a:ext>
            </a:extLst>
          </p:cNvPr>
          <p:cNvCxnSpPr>
            <a:cxnSpLocks/>
            <a:stCxn id="455" idx="0"/>
            <a:endCxn id="453" idx="2"/>
          </p:cNvCxnSpPr>
          <p:nvPr/>
        </p:nvCxnSpPr>
        <p:spPr>
          <a:xfrm flipH="1" flipV="1">
            <a:off x="1626536" y="7970538"/>
            <a:ext cx="1" cy="213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8" name="Rechteck 215">
            <a:extLst>
              <a:ext uri="{FF2B5EF4-FFF2-40B4-BE49-F238E27FC236}">
                <a16:creationId xmlns:a16="http://schemas.microsoft.com/office/drawing/2014/main" id="{FC682130-B493-4CA3-A677-72F1C5854C75}"/>
              </a:ext>
            </a:extLst>
          </p:cNvPr>
          <p:cNvSpPr/>
          <p:nvPr/>
        </p:nvSpPr>
        <p:spPr>
          <a:xfrm>
            <a:off x="2926133" y="7451306"/>
            <a:ext cx="48724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x</a:t>
            </a:r>
            <a:r>
              <a:rPr lang="de-DE"/>
              <a:t>, </a:t>
            </a:r>
            <a:r>
              <a:rPr lang="de-DE" b="1"/>
              <a:t>layer</a:t>
            </a:r>
            <a:r>
              <a:rPr lang="de-DE"/>
              <a:t>, main, land, sea, de, eu, </a:t>
            </a:r>
            <a:r>
              <a:rPr lang="de-DE" b="1"/>
              <a:t>col</a:t>
            </a:r>
            <a:r>
              <a:rPr lang="de-DE"/>
              <a:t>, </a:t>
            </a:r>
          </a:p>
          <a:p>
            <a:r>
              <a:rPr lang="de-DE"/>
              <a:t>xlim, ylim, zlim, axes?, las, mar, keeppar?, project?</a:t>
            </a:r>
          </a:p>
        </p:txBody>
      </p:sp>
      <p:sp>
        <p:nvSpPr>
          <p:cNvPr id="459" name="Rechteck 215">
            <a:extLst>
              <a:ext uri="{FF2B5EF4-FFF2-40B4-BE49-F238E27FC236}">
                <a16:creationId xmlns:a16="http://schemas.microsoft.com/office/drawing/2014/main" id="{10ED2CDB-665E-4AEA-B2DC-46DBDB457DF3}"/>
              </a:ext>
            </a:extLst>
          </p:cNvPr>
          <p:cNvSpPr/>
          <p:nvPr/>
        </p:nvSpPr>
        <p:spPr>
          <a:xfrm>
            <a:off x="5496353" y="8203122"/>
            <a:ext cx="23092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proj, extent, targetproj</a:t>
            </a:r>
          </a:p>
        </p:txBody>
      </p:sp>
      <p:cxnSp>
        <p:nvCxnSpPr>
          <p:cNvPr id="460" name="Gerade Verbindung mit Pfeil 228">
            <a:extLst>
              <a:ext uri="{FF2B5EF4-FFF2-40B4-BE49-F238E27FC236}">
                <a16:creationId xmlns:a16="http://schemas.microsoft.com/office/drawing/2014/main" id="{E9153FFC-5E74-4CBA-A52D-5FF75EA38785}"/>
              </a:ext>
            </a:extLst>
          </p:cNvPr>
          <p:cNvCxnSpPr>
            <a:cxnSpLocks/>
            <a:stCxn id="459" idx="1"/>
            <a:endCxn id="454" idx="3"/>
          </p:cNvCxnSpPr>
          <p:nvPr/>
        </p:nvCxnSpPr>
        <p:spPr>
          <a:xfrm flipH="1" flipV="1">
            <a:off x="5005240" y="8385469"/>
            <a:ext cx="491113" cy="23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1" name="Gerade Verbindung mit Pfeil 231">
            <a:extLst>
              <a:ext uri="{FF2B5EF4-FFF2-40B4-BE49-F238E27FC236}">
                <a16:creationId xmlns:a16="http://schemas.microsoft.com/office/drawing/2014/main" id="{2D9ACB6F-149A-49B2-9ADA-01D9AF78496A}"/>
              </a:ext>
            </a:extLst>
          </p:cNvPr>
          <p:cNvCxnSpPr>
            <a:cxnSpLocks/>
            <a:stCxn id="458" idx="1"/>
            <a:endCxn id="453" idx="3"/>
          </p:cNvCxnSpPr>
          <p:nvPr/>
        </p:nvCxnSpPr>
        <p:spPr>
          <a:xfrm flipH="1" flipV="1">
            <a:off x="2541119" y="7772538"/>
            <a:ext cx="385014" cy="1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Abgerundetes Rechteck 219">
            <a:extLst>
              <a:ext uri="{FF2B5EF4-FFF2-40B4-BE49-F238E27FC236}">
                <a16:creationId xmlns:a16="http://schemas.microsoft.com/office/drawing/2014/main" id="{D4DB3E51-A4B9-4AE3-B2B3-5EB34F3E20BB}"/>
              </a:ext>
            </a:extLst>
          </p:cNvPr>
          <p:cNvSpPr/>
          <p:nvPr/>
        </p:nvSpPr>
        <p:spPr>
          <a:xfrm>
            <a:off x="2689588" y="6879587"/>
            <a:ext cx="920311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fileType</a:t>
            </a:r>
          </a:p>
        </p:txBody>
      </p:sp>
      <p:cxnSp>
        <p:nvCxnSpPr>
          <p:cNvPr id="463" name="Gerade Verbindung mit Pfeil 60">
            <a:extLst>
              <a:ext uri="{FF2B5EF4-FFF2-40B4-BE49-F238E27FC236}">
                <a16:creationId xmlns:a16="http://schemas.microsoft.com/office/drawing/2014/main" id="{DC8503C8-A14F-408B-808E-E71BB77D81E4}"/>
              </a:ext>
            </a:extLst>
          </p:cNvPr>
          <p:cNvCxnSpPr>
            <a:cxnSpLocks/>
            <a:stCxn id="462" idx="0"/>
          </p:cNvCxnSpPr>
          <p:nvPr/>
        </p:nvCxnSpPr>
        <p:spPr>
          <a:xfrm flipV="1">
            <a:off x="3149744" y="6724706"/>
            <a:ext cx="0" cy="1548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Abgerundetes Rechteck 237">
            <a:extLst>
              <a:ext uri="{FF2B5EF4-FFF2-40B4-BE49-F238E27FC236}">
                <a16:creationId xmlns:a16="http://schemas.microsoft.com/office/drawing/2014/main" id="{4745DC6C-2E2D-46CB-971C-E0FCB9F0C15E}"/>
              </a:ext>
            </a:extLst>
          </p:cNvPr>
          <p:cNvSpPr/>
          <p:nvPr/>
        </p:nvSpPr>
        <p:spPr>
          <a:xfrm>
            <a:off x="2330243" y="4471088"/>
            <a:ext cx="1233859" cy="375605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gridbase</a:t>
            </a:r>
          </a:p>
        </p:txBody>
      </p:sp>
      <p:sp>
        <p:nvSpPr>
          <p:cNvPr id="465" name="Abgerundetes Rechteck 237">
            <a:extLst>
              <a:ext uri="{FF2B5EF4-FFF2-40B4-BE49-F238E27FC236}">
                <a16:creationId xmlns:a16="http://schemas.microsoft.com/office/drawing/2014/main" id="{B4EC7950-F08D-4DDB-8F68-3140DC935835}"/>
              </a:ext>
            </a:extLst>
          </p:cNvPr>
          <p:cNvSpPr/>
          <p:nvPr/>
        </p:nvSpPr>
        <p:spPr>
          <a:xfrm>
            <a:off x="2628151" y="2434162"/>
            <a:ext cx="1695962" cy="396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interactive map</a:t>
            </a:r>
          </a:p>
        </p:txBody>
      </p:sp>
      <p:cxnSp>
        <p:nvCxnSpPr>
          <p:cNvPr id="466" name="Gerade Verbindung mit Pfeil 213">
            <a:extLst>
              <a:ext uri="{FF2B5EF4-FFF2-40B4-BE49-F238E27FC236}">
                <a16:creationId xmlns:a16="http://schemas.microsoft.com/office/drawing/2014/main" id="{B6962902-FBAD-4057-8635-D1E8113E482F}"/>
              </a:ext>
            </a:extLst>
          </p:cNvPr>
          <p:cNvCxnSpPr>
            <a:cxnSpLocks/>
            <a:stCxn id="405" idx="1"/>
            <a:endCxn id="421" idx="3"/>
          </p:cNvCxnSpPr>
          <p:nvPr/>
        </p:nvCxnSpPr>
        <p:spPr>
          <a:xfrm flipH="1">
            <a:off x="5789127" y="3092783"/>
            <a:ext cx="336651" cy="22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7" name="Gerade Verbindung mit Pfeil 228">
            <a:extLst>
              <a:ext uri="{FF2B5EF4-FFF2-40B4-BE49-F238E27FC236}">
                <a16:creationId xmlns:a16="http://schemas.microsoft.com/office/drawing/2014/main" id="{9B1F9639-F5A7-43FA-9C02-CF520A9FA0D8}"/>
              </a:ext>
            </a:extLst>
          </p:cNvPr>
          <p:cNvCxnSpPr>
            <a:cxnSpLocks/>
            <a:stCxn id="445" idx="1"/>
            <a:endCxn id="465" idx="3"/>
          </p:cNvCxnSpPr>
          <p:nvPr/>
        </p:nvCxnSpPr>
        <p:spPr>
          <a:xfrm flipH="1">
            <a:off x="4324113" y="2627540"/>
            <a:ext cx="281542" cy="46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8" name="Abgerundetes Rechteck 237">
            <a:extLst>
              <a:ext uri="{FF2B5EF4-FFF2-40B4-BE49-F238E27FC236}">
                <a16:creationId xmlns:a16="http://schemas.microsoft.com/office/drawing/2014/main" id="{C6DBDE38-FBC6-4586-982E-CB22ADC442BB}"/>
              </a:ext>
            </a:extLst>
          </p:cNvPr>
          <p:cNvSpPr/>
          <p:nvPr/>
        </p:nvSpPr>
        <p:spPr>
          <a:xfrm>
            <a:off x="2628149" y="1974319"/>
            <a:ext cx="1695962" cy="396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available files</a:t>
            </a:r>
          </a:p>
        </p:txBody>
      </p:sp>
      <p:cxnSp>
        <p:nvCxnSpPr>
          <p:cNvPr id="469" name="Gerade Verbindung mit Pfeil 228">
            <a:extLst>
              <a:ext uri="{FF2B5EF4-FFF2-40B4-BE49-F238E27FC236}">
                <a16:creationId xmlns:a16="http://schemas.microsoft.com/office/drawing/2014/main" id="{69D344D6-5DCA-4CC8-BA7B-BC31EC00A41B}"/>
              </a:ext>
            </a:extLst>
          </p:cNvPr>
          <p:cNvCxnSpPr>
            <a:cxnSpLocks/>
            <a:stCxn id="404" idx="1"/>
            <a:endCxn id="468" idx="3"/>
          </p:cNvCxnSpPr>
          <p:nvPr/>
        </p:nvCxnSpPr>
        <p:spPr>
          <a:xfrm flipH="1">
            <a:off x="4324111" y="2168046"/>
            <a:ext cx="1801667" cy="42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0" name="Gerade Verbindung mit Pfeil 214">
            <a:extLst>
              <a:ext uri="{FF2B5EF4-FFF2-40B4-BE49-F238E27FC236}">
                <a16:creationId xmlns:a16="http://schemas.microsoft.com/office/drawing/2014/main" id="{9CDC382E-B061-411E-BEE9-CA30EE8B3CBD}"/>
              </a:ext>
            </a:extLst>
          </p:cNvPr>
          <p:cNvCxnSpPr>
            <a:cxnSpLocks/>
            <a:stCxn id="402" idx="2"/>
          </p:cNvCxnSpPr>
          <p:nvPr/>
        </p:nvCxnSpPr>
        <p:spPr>
          <a:xfrm flipH="1">
            <a:off x="1108488" y="6831341"/>
            <a:ext cx="3618" cy="1548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" name="Rechteck 241">
            <a:extLst>
              <a:ext uri="{FF2B5EF4-FFF2-40B4-BE49-F238E27FC236}">
                <a16:creationId xmlns:a16="http://schemas.microsoft.com/office/drawing/2014/main" id="{C0EE2356-C686-411E-9247-C476F541674F}"/>
              </a:ext>
            </a:extLst>
          </p:cNvPr>
          <p:cNvSpPr/>
          <p:nvPr/>
        </p:nvSpPr>
        <p:spPr>
          <a:xfrm>
            <a:off x="111418" y="7039281"/>
            <a:ext cx="19480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/>
              <a:t>data.frame / raster</a:t>
            </a:r>
          </a:p>
        </p:txBody>
      </p:sp>
      <p:cxnSp>
        <p:nvCxnSpPr>
          <p:cNvPr id="472" name="Gerade Verbindung mit Pfeil 231">
            <a:extLst>
              <a:ext uri="{FF2B5EF4-FFF2-40B4-BE49-F238E27FC236}">
                <a16:creationId xmlns:a16="http://schemas.microsoft.com/office/drawing/2014/main" id="{50D4540E-73C5-44DC-A315-DF19F8939EE2}"/>
              </a:ext>
            </a:extLst>
          </p:cNvPr>
          <p:cNvCxnSpPr>
            <a:cxnSpLocks/>
            <a:stCxn id="434" idx="2"/>
            <a:endCxn id="403" idx="0"/>
          </p:cNvCxnSpPr>
          <p:nvPr/>
        </p:nvCxnSpPr>
        <p:spPr>
          <a:xfrm flipH="1">
            <a:off x="1106274" y="4838392"/>
            <a:ext cx="2215" cy="4100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Gerade Verbindung mit Pfeil 214">
            <a:extLst>
              <a:ext uri="{FF2B5EF4-FFF2-40B4-BE49-F238E27FC236}">
                <a16:creationId xmlns:a16="http://schemas.microsoft.com/office/drawing/2014/main" id="{1666613D-61FE-47D9-8A7F-E98E97BE853F}"/>
              </a:ext>
            </a:extLst>
          </p:cNvPr>
          <p:cNvCxnSpPr>
            <a:cxnSpLocks/>
            <a:stCxn id="446" idx="2"/>
            <a:endCxn id="402" idx="0"/>
          </p:cNvCxnSpPr>
          <p:nvPr/>
        </p:nvCxnSpPr>
        <p:spPr>
          <a:xfrm>
            <a:off x="1106274" y="6276741"/>
            <a:ext cx="5834" cy="15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Gerade Verbindung mit Pfeil 214">
            <a:extLst>
              <a:ext uri="{FF2B5EF4-FFF2-40B4-BE49-F238E27FC236}">
                <a16:creationId xmlns:a16="http://schemas.microsoft.com/office/drawing/2014/main" id="{2F6231AE-B825-4949-AB86-3FFC22B015A1}"/>
              </a:ext>
            </a:extLst>
          </p:cNvPr>
          <p:cNvCxnSpPr>
            <a:cxnSpLocks/>
            <a:endCxn id="453" idx="0"/>
          </p:cNvCxnSpPr>
          <p:nvPr/>
        </p:nvCxnSpPr>
        <p:spPr>
          <a:xfrm>
            <a:off x="1626536" y="7343775"/>
            <a:ext cx="0" cy="2307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5" name="Gerade Verbindung mit Pfeil 63">
            <a:extLst>
              <a:ext uri="{FF2B5EF4-FFF2-40B4-BE49-F238E27FC236}">
                <a16:creationId xmlns:a16="http://schemas.microsoft.com/office/drawing/2014/main" id="{9FCE05A6-AECC-4FF2-8D49-C190C593119E}"/>
              </a:ext>
            </a:extLst>
          </p:cNvPr>
          <p:cNvCxnSpPr>
            <a:cxnSpLocks/>
            <a:stCxn id="464" idx="1"/>
            <a:endCxn id="434" idx="3"/>
          </p:cNvCxnSpPr>
          <p:nvPr/>
        </p:nvCxnSpPr>
        <p:spPr>
          <a:xfrm flipH="1" flipV="1">
            <a:off x="1449287" y="4653726"/>
            <a:ext cx="880956" cy="51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B58E245-48F3-4377-9585-7481998A0341}"/>
              </a:ext>
            </a:extLst>
          </p:cNvPr>
          <p:cNvSpPr/>
          <p:nvPr/>
        </p:nvSpPr>
        <p:spPr>
          <a:xfrm>
            <a:off x="3453675" y="5893354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/</a:t>
            </a:r>
          </a:p>
        </p:txBody>
      </p:sp>
      <p:sp>
        <p:nvSpPr>
          <p:cNvPr id="480" name="Abgerundetes Rechteck 229">
            <a:extLst>
              <a:ext uri="{FF2B5EF4-FFF2-40B4-BE49-F238E27FC236}">
                <a16:creationId xmlns:a16="http://schemas.microsoft.com/office/drawing/2014/main" id="{58F5ABDF-3407-464E-B113-28BC49DE75DE}"/>
              </a:ext>
            </a:extLst>
          </p:cNvPr>
          <p:cNvSpPr/>
          <p:nvPr/>
        </p:nvSpPr>
        <p:spPr>
          <a:xfrm>
            <a:off x="8308660" y="7209182"/>
            <a:ext cx="1468735" cy="132593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rdwdquiet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localtestdir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runLocalTests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updateRdwd</a:t>
            </a:r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77</cp:revision>
  <dcterms:created xsi:type="dcterms:W3CDTF">2016-10-18T17:36:00Z</dcterms:created>
  <dcterms:modified xsi:type="dcterms:W3CDTF">2020-07-28T22:53:45Z</dcterms:modified>
</cp:coreProperties>
</file>