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5" r:id="rId6"/>
    <p:sldId id="262" r:id="rId7"/>
    <p:sldId id="266" r:id="rId8"/>
    <p:sldId id="263" r:id="rId9"/>
    <p:sldId id="264" r:id="rId10"/>
    <p:sldId id="267" r:id="rId11"/>
    <p:sldId id="268"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2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5/2/2015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5/2/2015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2308324"/>
          </a:xfrm>
          <a:prstGeom prst="rect">
            <a:avLst/>
          </a:prstGeom>
          <a:noFill/>
        </p:spPr>
        <p:txBody>
          <a:bodyPr wrap="square" lIns="91440" tIns="45720" rIns="91440" bIns="45720">
            <a:spAutoFit/>
          </a:bodyPr>
          <a:lstStyle/>
          <a:p>
            <a:pPr algn="ctr"/>
            <a:r>
              <a:rPr lang="en-US" sz="4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Visualization tool depicting</a:t>
            </a:r>
          </a:p>
          <a:p>
            <a:pPr algn="ctr"/>
            <a:r>
              <a:rPr lang="en-US" sz="4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a:t>
            </a:r>
            <a:r>
              <a:rPr lang="en-US" sz="4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opical analysis on presidential</a:t>
            </a:r>
          </a:p>
          <a:p>
            <a:pPr algn="ctr"/>
            <a:r>
              <a:rPr lang="en-US" sz="4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documents</a:t>
            </a:r>
            <a:endParaRPr lang="en-US" sz="4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pic>
        <p:nvPicPr>
          <p:cNvPr id="1026" name="Picture 2" descr="http://mith.umd.edu/wp-content/uploads/2012/06/project_topic-model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0" y="4778062"/>
            <a:ext cx="3905250" cy="176212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28" name="Picture 4" descr="http://nihmaps.org/images/indexMap3_ma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7" y="3945228"/>
            <a:ext cx="3743093" cy="2790423"/>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88654" y="2895944"/>
            <a:ext cx="8796270" cy="523220"/>
          </a:xfrm>
          <a:prstGeom prst="rect">
            <a:avLst/>
          </a:prstGeom>
          <a:noFill/>
        </p:spPr>
        <p:txBody>
          <a:bodyPr wrap="square" rtlCol="0">
            <a:spAutoFit/>
          </a:bodyPr>
          <a:lstStyle/>
          <a:p>
            <a:r>
              <a:rPr lang="en-US" sz="2800" cap="small" dirty="0">
                <a:solidFill>
                  <a:srgbClr val="92D050"/>
                </a:solidFill>
                <a:effectLst>
                  <a:glow rad="38100">
                    <a:schemeClr val="bg1">
                      <a:lumMod val="50000"/>
                      <a:lumOff val="50000"/>
                      <a:alpha val="20000"/>
                    </a:schemeClr>
                  </a:glow>
                  <a:outerShdw blurRad="44450" dist="12700" dir="13860000" algn="tl" rotWithShape="0">
                    <a:srgbClr val="000000">
                      <a:alpha val="20000"/>
                    </a:srgbClr>
                  </a:outerShdw>
                </a:effectLst>
              </a:rPr>
              <a:t>By: Chetan Mishra and Sugandha Agrawal</a:t>
            </a:r>
          </a:p>
        </p:txBody>
      </p:sp>
    </p:spTree>
    <p:extLst>
      <p:ext uri="{BB962C8B-B14F-4D97-AF65-F5344CB8AC3E}">
        <p14:creationId xmlns:p14="http://schemas.microsoft.com/office/powerpoint/2010/main" val="1360833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478851" cy="16613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Dirichlet Distribution</a:t>
            </a:r>
            <a:endParaRPr lang="en-US"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1004553" y="2794716"/>
                <a:ext cx="9890974" cy="2524259"/>
              </a:xfrm>
            </p:spPr>
            <p:txBody>
              <a:bodyPr>
                <a:noAutofit/>
              </a:bodyPr>
              <a:lstStyle/>
              <a:p>
                <a:r>
                  <a:rPr lang="en-US" sz="2400" b="1" dirty="0" smtClean="0">
                    <a:solidFill>
                      <a:srgbClr val="92D050"/>
                    </a:solidFill>
                    <a:effectLst/>
                  </a:rPr>
                  <a:t>Dirichlet Distribution </a:t>
                </a:r>
                <a:r>
                  <a:rPr lang="en-US" sz="2400" dirty="0" smtClean="0">
                    <a:effectLst/>
                  </a:rPr>
                  <a:t>is an exponential family distribution over </a:t>
                </a:r>
                <a:r>
                  <a:rPr lang="en-US" sz="2400" smtClean="0">
                    <a:effectLst/>
                  </a:rPr>
                  <a:t>the samples</a:t>
                </a:r>
                <a:r>
                  <a:rPr lang="en-US" sz="2400" dirty="0" smtClean="0">
                    <a:effectLst/>
                  </a:rPr>
                  <a:t>, i.e., positive vectors that sum up to one. </a:t>
                </a:r>
              </a:p>
              <a:p>
                <a:pPr marL="0" indent="0" algn="ctr">
                  <a:buNone/>
                </a:pPr>
                <a14:m>
                  <m:oMathPara xmlns:m="http://schemas.openxmlformats.org/officeDocument/2006/math">
                    <m:oMathParaPr>
                      <m:jc m:val="centerGroup"/>
                    </m:oMathParaPr>
                    <m:oMath xmlns:m="http://schemas.openxmlformats.org/officeDocument/2006/math">
                      <m:r>
                        <a:rPr lang="en-US" sz="2400" b="0" i="1" smtClean="0">
                          <a:effectLst/>
                          <a:latin typeface="Cambria Math" panose="02040503050406030204" pitchFamily="18" charset="0"/>
                        </a:rPr>
                        <m:t>𝑝</m:t>
                      </m:r>
                      <m:d>
                        <m:dPr>
                          <m:endChr m:val="|"/>
                          <m:ctrlPr>
                            <a:rPr lang="en-US" sz="2400" b="0" i="1" smtClean="0">
                              <a:effectLst/>
                              <a:latin typeface="Cambria Math" panose="02040503050406030204" pitchFamily="18" charset="0"/>
                            </a:rPr>
                          </m:ctrlPr>
                        </m:dPr>
                        <m:e>
                          <m:r>
                            <a:rPr lang="en-US" sz="2400" b="0" i="1" smtClean="0">
                              <a:effectLst/>
                              <a:latin typeface="Cambria Math" panose="02040503050406030204" pitchFamily="18" charset="0"/>
                            </a:rPr>
                            <m:t>𝜃</m:t>
                          </m:r>
                          <m:r>
                            <a:rPr lang="en-US" sz="2400" b="0" i="1" smtClean="0">
                              <a:effectLst/>
                              <a:latin typeface="Cambria Math" panose="02040503050406030204" pitchFamily="18" charset="0"/>
                            </a:rPr>
                            <m:t> </m:t>
                          </m:r>
                        </m:e>
                      </m:d>
                      <m:r>
                        <a:rPr lang="en-US" sz="2400" b="0" i="1" smtClean="0">
                          <a:effectLst/>
                          <a:latin typeface="Cambria Math" panose="02040503050406030204" pitchFamily="18" charset="0"/>
                        </a:rPr>
                        <m:t> </m:t>
                      </m:r>
                      <m:acc>
                        <m:accPr>
                          <m:chr m:val="⃗"/>
                          <m:ctrlPr>
                            <a:rPr lang="en-US" sz="2400" b="0" i="1" smtClean="0">
                              <a:effectLst/>
                              <a:latin typeface="Cambria Math" panose="02040503050406030204" pitchFamily="18" charset="0"/>
                            </a:rPr>
                          </m:ctrlPr>
                        </m:accPr>
                        <m:e>
                          <m:r>
                            <a:rPr lang="en-US" sz="2400" b="0" i="1" smtClean="0">
                              <a:effectLst/>
                              <a:latin typeface="Cambria Math" panose="02040503050406030204" pitchFamily="18" charset="0"/>
                            </a:rPr>
                            <m:t>𝛼</m:t>
                          </m:r>
                        </m:e>
                      </m:acc>
                      <m:r>
                        <a:rPr lang="en-US" sz="2400" b="0" i="1" smtClean="0">
                          <a:effectLst/>
                          <a:latin typeface="Cambria Math" panose="02040503050406030204" pitchFamily="18" charset="0"/>
                        </a:rPr>
                        <m:t>)=</m:t>
                      </m:r>
                      <m:f>
                        <m:fPr>
                          <m:ctrlPr>
                            <a:rPr lang="en-US" sz="2400" b="0" i="1" smtClean="0">
                              <a:effectLst/>
                              <a:latin typeface="Cambria Math" panose="02040503050406030204" pitchFamily="18" charset="0"/>
                            </a:rPr>
                          </m:ctrlPr>
                        </m:fPr>
                        <m:num>
                          <m:r>
                            <a:rPr lang="en-US" sz="2400" b="0" i="1" smtClean="0">
                              <a:effectLst/>
                              <a:latin typeface="Cambria Math" panose="02040503050406030204" pitchFamily="18" charset="0"/>
                            </a:rPr>
                            <m:t>𝜏</m:t>
                          </m:r>
                          <m:r>
                            <a:rPr lang="en-US" sz="2400" b="0" i="1" smtClean="0">
                              <a:effectLst/>
                              <a:latin typeface="Cambria Math" panose="02040503050406030204" pitchFamily="18" charset="0"/>
                            </a:rPr>
                            <m:t>(</m:t>
                          </m:r>
                          <m:nary>
                            <m:naryPr>
                              <m:chr m:val="∑"/>
                              <m:supHide m:val="on"/>
                              <m:ctrlPr>
                                <a:rPr lang="en-US" sz="2400" b="0" i="1" smtClean="0">
                                  <a:effectLst/>
                                  <a:latin typeface="Cambria Math" panose="02040503050406030204" pitchFamily="18" charset="0"/>
                                </a:rPr>
                              </m:ctrlPr>
                            </m:naryPr>
                            <m:sub>
                              <m:r>
                                <a:rPr lang="en-US" sz="2400" b="0" i="1" smtClean="0">
                                  <a:effectLst/>
                                  <a:latin typeface="Cambria Math" panose="02040503050406030204" pitchFamily="18" charset="0"/>
                                </a:rPr>
                                <m:t>𝑖</m:t>
                              </m:r>
                            </m:sub>
                            <m:sup/>
                            <m:e>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𝛼</m:t>
                                  </m:r>
                                </m:e>
                                <m:sub>
                                  <m:r>
                                    <a:rPr lang="en-US" sz="2400" b="0" i="1" smtClean="0">
                                      <a:effectLst/>
                                      <a:latin typeface="Cambria Math" panose="02040503050406030204" pitchFamily="18" charset="0"/>
                                    </a:rPr>
                                    <m:t>𝑖</m:t>
                                  </m:r>
                                </m:sub>
                              </m:sSub>
                              <m:r>
                                <a:rPr lang="en-US" sz="2400" b="0" i="1" smtClean="0">
                                  <a:effectLst/>
                                  <a:latin typeface="Cambria Math" panose="02040503050406030204" pitchFamily="18" charset="0"/>
                                </a:rPr>
                                <m:t>)</m:t>
                              </m:r>
                            </m:e>
                          </m:nary>
                        </m:num>
                        <m:den>
                          <m:nary>
                            <m:naryPr>
                              <m:chr m:val="∏"/>
                              <m:supHide m:val="on"/>
                              <m:ctrlPr>
                                <a:rPr lang="en-US" sz="2400" b="0" i="1" smtClean="0">
                                  <a:effectLst/>
                                  <a:latin typeface="Cambria Math" panose="02040503050406030204" pitchFamily="18" charset="0"/>
                                </a:rPr>
                              </m:ctrlPr>
                            </m:naryPr>
                            <m:sub>
                              <m:r>
                                <a:rPr lang="en-US" sz="2400" b="0" i="1" smtClean="0">
                                  <a:effectLst/>
                                  <a:latin typeface="Cambria Math" panose="02040503050406030204" pitchFamily="18" charset="0"/>
                                </a:rPr>
                                <m:t>𝑖</m:t>
                              </m:r>
                            </m:sub>
                            <m:sup/>
                            <m:e>
                              <m:r>
                                <a:rPr lang="en-US" sz="2400" b="0" i="1" smtClean="0">
                                  <a:effectLst/>
                                  <a:latin typeface="Cambria Math" panose="02040503050406030204" pitchFamily="18" charset="0"/>
                                </a:rPr>
                                <m:t>𝜏</m:t>
                              </m:r>
                              <m:r>
                                <a:rPr lang="en-US" sz="2400" b="0" i="1" smtClean="0">
                                  <a:effectLst/>
                                  <a:latin typeface="Cambria Math" panose="02040503050406030204" pitchFamily="18" charset="0"/>
                                </a:rPr>
                                <m:t>(</m:t>
                              </m:r>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𝛼</m:t>
                                  </m:r>
                                </m:e>
                                <m:sub>
                                  <m:r>
                                    <a:rPr lang="en-US" sz="2400" b="0" i="1" smtClean="0">
                                      <a:effectLst/>
                                      <a:latin typeface="Cambria Math" panose="02040503050406030204" pitchFamily="18" charset="0"/>
                                    </a:rPr>
                                    <m:t>𝑖</m:t>
                                  </m:r>
                                </m:sub>
                              </m:sSub>
                              <m:r>
                                <a:rPr lang="en-US" sz="2400" b="0" i="1" smtClean="0">
                                  <a:effectLst/>
                                  <a:latin typeface="Cambria Math" panose="02040503050406030204" pitchFamily="18" charset="0"/>
                                </a:rPr>
                                <m:t>)</m:t>
                              </m:r>
                            </m:e>
                          </m:nary>
                        </m:den>
                      </m:f>
                      <m:r>
                        <a:rPr lang="en-US" sz="2400" b="0" i="1" smtClean="0">
                          <a:effectLst/>
                          <a:latin typeface="Cambria Math" panose="02040503050406030204" pitchFamily="18" charset="0"/>
                        </a:rPr>
                        <m:t> </m:t>
                      </m:r>
                      <m:nary>
                        <m:naryPr>
                          <m:chr m:val="∏"/>
                          <m:supHide m:val="on"/>
                          <m:ctrlPr>
                            <a:rPr lang="en-US" sz="2400" b="0" i="1" smtClean="0">
                              <a:effectLst/>
                              <a:latin typeface="Cambria Math" panose="02040503050406030204" pitchFamily="18" charset="0"/>
                            </a:rPr>
                          </m:ctrlPr>
                        </m:naryPr>
                        <m:sub>
                          <m:r>
                            <a:rPr lang="en-US" sz="2400" b="0" i="1" smtClean="0">
                              <a:effectLst/>
                              <a:latin typeface="Cambria Math" panose="02040503050406030204" pitchFamily="18" charset="0"/>
                            </a:rPr>
                            <m:t>𝑖</m:t>
                          </m:r>
                        </m:sub>
                        <m:sup/>
                        <m:e>
                          <m:sSubSup>
                            <m:sSubSupPr>
                              <m:ctrlPr>
                                <a:rPr lang="en-US" sz="2400" b="0" i="1" smtClean="0">
                                  <a:effectLst/>
                                  <a:latin typeface="Cambria Math" panose="02040503050406030204" pitchFamily="18" charset="0"/>
                                </a:rPr>
                              </m:ctrlPr>
                            </m:sSubSupPr>
                            <m:e>
                              <m:r>
                                <a:rPr lang="en-US" sz="2400" b="0" i="1" smtClean="0">
                                  <a:effectLst/>
                                  <a:latin typeface="Cambria Math" panose="02040503050406030204" pitchFamily="18" charset="0"/>
                                </a:rPr>
                                <m:t>𝜃</m:t>
                              </m:r>
                            </m:e>
                            <m:sub>
                              <m:r>
                                <a:rPr lang="en-US" sz="2400" b="0" i="1" smtClean="0">
                                  <a:effectLst/>
                                  <a:latin typeface="Cambria Math" panose="02040503050406030204" pitchFamily="18" charset="0"/>
                                </a:rPr>
                                <m:t>𝑖</m:t>
                              </m:r>
                            </m:sub>
                            <m:sup>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𝛼</m:t>
                                  </m:r>
                                </m:e>
                                <m:sub>
                                  <m:r>
                                    <a:rPr lang="en-US" sz="2400" b="0" i="1" smtClean="0">
                                      <a:effectLst/>
                                      <a:latin typeface="Cambria Math" panose="02040503050406030204" pitchFamily="18" charset="0"/>
                                    </a:rPr>
                                    <m:t>𝑖</m:t>
                                  </m:r>
                                </m:sub>
                              </m:sSub>
                              <m:r>
                                <a:rPr lang="en-US" sz="2400" b="0" i="1" smtClean="0">
                                  <a:effectLst/>
                                  <a:latin typeface="Cambria Math" panose="02040503050406030204" pitchFamily="18" charset="0"/>
                                </a:rPr>
                                <m:t>−</m:t>
                              </m:r>
                              <m:r>
                                <a:rPr lang="en-US" sz="2400" b="0" i="1" smtClean="0">
                                  <a:effectLst/>
                                  <a:latin typeface="Cambria Math" panose="02040503050406030204" pitchFamily="18" charset="0"/>
                                </a:rPr>
                                <m:t>1</m:t>
                              </m:r>
                            </m:sup>
                          </m:sSubSup>
                        </m:e>
                      </m:nary>
                      <m:r>
                        <a:rPr lang="en-US" sz="2400" b="0" i="1" smtClean="0">
                          <a:effectLst/>
                          <a:latin typeface="Cambria Math" panose="02040503050406030204" pitchFamily="18" charset="0"/>
                        </a:rPr>
                        <m:t> </m:t>
                      </m:r>
                    </m:oMath>
                  </m:oMathPara>
                </a14:m>
                <a:endParaRPr lang="en-US" sz="2400" dirty="0" smtClean="0">
                  <a:effectLst/>
                </a:endParaRPr>
              </a:p>
              <a:p>
                <a:r>
                  <a:rPr lang="en-US" sz="2400" dirty="0" smtClean="0">
                    <a:effectLst/>
                  </a:rPr>
                  <a:t>Given a </a:t>
                </a:r>
                <a:r>
                  <a:rPr lang="en-US" sz="2400" b="1" dirty="0" smtClean="0">
                    <a:solidFill>
                      <a:srgbClr val="92D050"/>
                    </a:solidFill>
                    <a:effectLst/>
                  </a:rPr>
                  <a:t>multinomial</a:t>
                </a:r>
                <a:r>
                  <a:rPr lang="en-US" sz="2400" b="1" dirty="0" smtClean="0">
                    <a:effectLst/>
                  </a:rPr>
                  <a:t> </a:t>
                </a:r>
                <a:r>
                  <a:rPr lang="en-US" sz="2400" dirty="0" smtClean="0">
                    <a:effectLst/>
                  </a:rPr>
                  <a:t>observation, the posterior distribution of </a:t>
                </a:r>
                <a14:m>
                  <m:oMath xmlns:m="http://schemas.openxmlformats.org/officeDocument/2006/math">
                    <m:r>
                      <a:rPr lang="en-US" sz="2400" b="0" i="1" smtClean="0">
                        <a:effectLst/>
                        <a:latin typeface="Cambria Math" panose="02040503050406030204" pitchFamily="18" charset="0"/>
                      </a:rPr>
                      <m:t>𝜃</m:t>
                    </m:r>
                  </m:oMath>
                </a14:m>
                <a:r>
                  <a:rPr lang="en-US" sz="2400" dirty="0" smtClean="0">
                    <a:effectLst/>
                  </a:rPr>
                  <a:t> is a Dirichlet.</a:t>
                </a:r>
              </a:p>
              <a:p>
                <a:r>
                  <a:rPr lang="en-US" sz="2400" dirty="0" smtClean="0">
                    <a:effectLst/>
                  </a:rPr>
                  <a:t>Parameter </a:t>
                </a:r>
                <a14:m>
                  <m:oMath xmlns:m="http://schemas.openxmlformats.org/officeDocument/2006/math">
                    <m:r>
                      <a:rPr lang="en-US" sz="2400" b="0" i="1" smtClean="0">
                        <a:effectLst/>
                        <a:latin typeface="Cambria Math" panose="02040503050406030204" pitchFamily="18" charset="0"/>
                      </a:rPr>
                      <m:t>𝛼</m:t>
                    </m:r>
                  </m:oMath>
                </a14:m>
                <a:r>
                  <a:rPr lang="en-US" sz="2400" dirty="0" smtClean="0">
                    <a:effectLst/>
                  </a:rPr>
                  <a:t> controls the </a:t>
                </a:r>
                <a:r>
                  <a:rPr lang="en-US" sz="2400" b="1" dirty="0" smtClean="0">
                    <a:solidFill>
                      <a:srgbClr val="92D050"/>
                    </a:solidFill>
                    <a:effectLst/>
                  </a:rPr>
                  <a:t>mean shape and sparsity </a:t>
                </a:r>
                <a:r>
                  <a:rPr lang="en-US" sz="2400" dirty="0" smtClean="0">
                    <a:effectLst/>
                  </a:rPr>
                  <a:t>of </a:t>
                </a:r>
                <a14:m>
                  <m:oMath xmlns:m="http://schemas.openxmlformats.org/officeDocument/2006/math">
                    <m:r>
                      <a:rPr lang="en-US" sz="2400" i="1">
                        <a:effectLst/>
                        <a:latin typeface="Cambria Math" panose="02040503050406030204" pitchFamily="18" charset="0"/>
                      </a:rPr>
                      <m:t>𝜃</m:t>
                    </m:r>
                  </m:oMath>
                </a14:m>
                <a:endParaRPr lang="en-US" sz="2400" dirty="0">
                  <a:effectLst/>
                </a:endParaRPr>
              </a:p>
              <a:p>
                <a:r>
                  <a:rPr lang="en-US" sz="2400" dirty="0" smtClean="0"/>
                  <a:t>The topic proportions are a </a:t>
                </a:r>
                <a:r>
                  <a:rPr lang="en-US" sz="2400" b="1" dirty="0" smtClean="0">
                    <a:solidFill>
                      <a:srgbClr val="92D050"/>
                    </a:solidFill>
                  </a:rPr>
                  <a:t>K</a:t>
                </a:r>
                <a:r>
                  <a:rPr lang="en-US" sz="2400" dirty="0" smtClean="0"/>
                  <a:t> dimensional Dirichlet. The topics are a </a:t>
                </a:r>
                <a:r>
                  <a:rPr lang="en-US" sz="2400" b="1" dirty="0" smtClean="0">
                    <a:solidFill>
                      <a:srgbClr val="92D050"/>
                    </a:solidFill>
                  </a:rPr>
                  <a:t>V</a:t>
                </a:r>
                <a:r>
                  <a:rPr lang="en-US" sz="2400" dirty="0" smtClean="0"/>
                  <a:t> dimensional Dirichlet.</a:t>
                </a:r>
                <a:endParaRPr lang="en-US" sz="2200" dirty="0">
                  <a:effectLst/>
                </a:endParaRPr>
              </a:p>
              <a:p>
                <a:pPr>
                  <a:buFont typeface="Arial" panose="020B0604020202020204" pitchFamily="34" charset="0"/>
                  <a:buChar char="•"/>
                </a:pPr>
                <a:endParaRPr lang="en-US" sz="2200" dirty="0">
                  <a:effectLst/>
                </a:endParaRP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1004553" y="2794716"/>
                <a:ext cx="9890974" cy="2524259"/>
              </a:xfrm>
              <a:blipFill rotWithShape="0">
                <a:blip r:embed="rId2"/>
                <a:stretch>
                  <a:fillRect l="-1295" t="-41687" b="-27952"/>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9834328" y="122899"/>
            <a:ext cx="2122398" cy="1538476"/>
          </a:xfrm>
          <a:prstGeom prst="rect">
            <a:avLst/>
          </a:prstGeom>
        </p:spPr>
      </p:pic>
    </p:spTree>
    <p:extLst>
      <p:ext uri="{BB962C8B-B14F-4D97-AF65-F5344CB8AC3E}">
        <p14:creationId xmlns:p14="http://schemas.microsoft.com/office/powerpoint/2010/main" val="2545038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478851" cy="16613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Our work</a:t>
            </a:r>
            <a:endParaRPr lang="en-US"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978795" y="1339403"/>
                <a:ext cx="9890974" cy="4224271"/>
              </a:xfrm>
            </p:spPr>
            <p:txBody>
              <a:bodyPr>
                <a:noAutofit/>
              </a:bodyPr>
              <a:lstStyle/>
              <a:p>
                <a:pPr>
                  <a:buFont typeface="Arial" panose="020B0604020202020204" pitchFamily="34" charset="0"/>
                  <a:buChar char="•"/>
                </a:pPr>
                <a:r>
                  <a:rPr lang="en-US" sz="2800" dirty="0" smtClean="0">
                    <a:effectLst/>
                  </a:rPr>
                  <a:t>We chose different values of K, in particular K = 25, K = 40, and K = 50 and chose 3 different values of </a:t>
                </a:r>
                <a14:m>
                  <m:oMath xmlns:m="http://schemas.openxmlformats.org/officeDocument/2006/math">
                    <m:r>
                      <a:rPr lang="en-US" sz="2800" b="0" i="1" smtClean="0">
                        <a:effectLst/>
                        <a:latin typeface="Cambria Math" panose="02040503050406030204" pitchFamily="18" charset="0"/>
                      </a:rPr>
                      <m:t>𝛼</m:t>
                    </m:r>
                  </m:oMath>
                </a14:m>
                <a:r>
                  <a:rPr lang="en-US" sz="2800" dirty="0" smtClean="0">
                    <a:effectLst/>
                  </a:rPr>
                  <a:t>, in particular 0.1, 0.3, and 0.5. </a:t>
                </a:r>
              </a:p>
              <a:p>
                <a:pPr marL="0" indent="0">
                  <a:buNone/>
                </a:pPr>
                <a:endParaRPr lang="en-US" sz="2800" dirty="0">
                  <a:effectLst/>
                </a:endParaRPr>
              </a:p>
              <a:p>
                <a:pPr marL="0" indent="0">
                  <a:buNone/>
                </a:pPr>
                <a:r>
                  <a:rPr lang="en-US" sz="2800" b="1" dirty="0" smtClean="0">
                    <a:solidFill>
                      <a:srgbClr val="92D050"/>
                    </a:solidFill>
                    <a:effectLst/>
                  </a:rPr>
                  <a:t>EVALUATION</a:t>
                </a:r>
              </a:p>
              <a:p>
                <a:pPr>
                  <a:buFont typeface="Arial" panose="020B0604020202020204" pitchFamily="34" charset="0"/>
                  <a:buChar char="•"/>
                </a:pPr>
                <a:r>
                  <a:rPr lang="en-US" sz="2800" dirty="0" smtClean="0">
                    <a:effectLst/>
                  </a:rPr>
                  <a:t>Using perplexities on each model, we found that for the particular data we have, K = 40 and </a:t>
                </a:r>
                <a14:m>
                  <m:oMath xmlns:m="http://schemas.openxmlformats.org/officeDocument/2006/math">
                    <m:r>
                      <a:rPr lang="en-US" sz="2800" i="1">
                        <a:effectLst/>
                        <a:latin typeface="Cambria Math" panose="02040503050406030204" pitchFamily="18" charset="0"/>
                      </a:rPr>
                      <m:t>𝛼</m:t>
                    </m:r>
                  </m:oMath>
                </a14:m>
                <a:r>
                  <a:rPr lang="en-US" sz="2800" dirty="0" smtClean="0">
                    <a:effectLst/>
                  </a:rPr>
                  <a:t> = 0.1 performed the best.</a:t>
                </a:r>
                <a:endParaRPr lang="en-US" sz="2800" dirty="0">
                  <a:effectLst/>
                </a:endParaRP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978795" y="1339403"/>
                <a:ext cx="9890974" cy="4224271"/>
              </a:xfrm>
              <a:blipFill rotWithShape="0">
                <a:blip r:embed="rId2"/>
                <a:stretch>
                  <a:fillRect l="-1295"/>
                </a:stretch>
              </a:blipFill>
            </p:spPr>
            <p:txBody>
              <a:bodyPr/>
              <a:lstStyle/>
              <a:p>
                <a:r>
                  <a:rPr lang="en-US">
                    <a:noFill/>
                  </a:rPr>
                  <a:t> </a:t>
                </a:r>
              </a:p>
            </p:txBody>
          </p:sp>
        </mc:Fallback>
      </mc:AlternateContent>
    </p:spTree>
    <p:extLst>
      <p:ext uri="{BB962C8B-B14F-4D97-AF65-F5344CB8AC3E}">
        <p14:creationId xmlns:p14="http://schemas.microsoft.com/office/powerpoint/2010/main" val="4143485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478851" cy="16613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Ideas for further improvement/Future direction of Topic modeling</a:t>
            </a:r>
            <a:endParaRPr lang="en-US" dirty="0"/>
          </a:p>
        </p:txBody>
      </p:sp>
      <p:sp>
        <p:nvSpPr>
          <p:cNvPr id="6" name="Content Placeholder 2"/>
          <p:cNvSpPr>
            <a:spLocks noGrp="1"/>
          </p:cNvSpPr>
          <p:nvPr>
            <p:ph idx="1"/>
          </p:nvPr>
        </p:nvSpPr>
        <p:spPr>
          <a:xfrm>
            <a:off x="875764" y="2021983"/>
            <a:ext cx="9890974" cy="4224271"/>
          </a:xfrm>
        </p:spPr>
        <p:txBody>
          <a:bodyPr>
            <a:noAutofit/>
          </a:bodyPr>
          <a:lstStyle/>
          <a:p>
            <a:pPr>
              <a:buFont typeface="Arial" panose="020B0604020202020204" pitchFamily="34" charset="0"/>
              <a:buChar char="•"/>
            </a:pPr>
            <a:r>
              <a:rPr lang="en-US" sz="2800" dirty="0" smtClean="0">
                <a:effectLst/>
              </a:rPr>
              <a:t>Explore state-of the art methods, raw and not yet fully developed, deep evaluation methods. </a:t>
            </a:r>
          </a:p>
          <a:p>
            <a:pPr lvl="1">
              <a:buFont typeface="Wingdings" panose="05000000000000000000" pitchFamily="2" charset="2"/>
              <a:buChar char="Ø"/>
            </a:pPr>
            <a:r>
              <a:rPr lang="en-US" sz="2600" b="1" i="1" dirty="0" smtClean="0">
                <a:solidFill>
                  <a:srgbClr val="92D050"/>
                </a:solidFill>
                <a:effectLst/>
              </a:rPr>
              <a:t>Model checking problem</a:t>
            </a:r>
          </a:p>
          <a:p>
            <a:pPr>
              <a:buFont typeface="Arial" panose="020B0604020202020204" pitchFamily="34" charset="0"/>
              <a:buChar char="•"/>
            </a:pPr>
            <a:r>
              <a:rPr lang="en-US" sz="2800" dirty="0"/>
              <a:t>Moreover, the hidden topic proportions implicitly connect each document to the other documents (by considering a distance measure between topic proportions). How can we best display these connections? What is an effective interface to the whole corpus and its inferred topic structure?</a:t>
            </a:r>
            <a:endParaRPr lang="en-US" sz="2800" i="1" dirty="0" smtClean="0">
              <a:effectLst/>
            </a:endParaRPr>
          </a:p>
          <a:p>
            <a:pPr marL="0" indent="0">
              <a:buNone/>
            </a:pPr>
            <a:endParaRPr lang="en-US" sz="2800" dirty="0">
              <a:effectLst/>
            </a:endParaRPr>
          </a:p>
        </p:txBody>
      </p:sp>
    </p:spTree>
    <p:extLst>
      <p:ext uri="{BB962C8B-B14F-4D97-AF65-F5344CB8AC3E}">
        <p14:creationId xmlns:p14="http://schemas.microsoft.com/office/powerpoint/2010/main" val="3677320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478851" cy="16613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6146" name="Picture 2" descr="https://gothinkbig.co.uk/wp-content/uploads/2013/03/any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954" y="1506313"/>
            <a:ext cx="6991037" cy="349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12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09161" cy="1661375"/>
          </a:xfrm>
        </p:spPr>
        <p:txBody>
          <a:bodyPr/>
          <a:lstStyle/>
          <a:p>
            <a:r>
              <a:rPr lang="en-US" dirty="0" smtClean="0"/>
              <a:t>Why should we make this tool?</a:t>
            </a:r>
            <a:endParaRPr lang="en-US" dirty="0"/>
          </a:p>
        </p:txBody>
      </p:sp>
      <p:sp>
        <p:nvSpPr>
          <p:cNvPr id="3" name="Content Placeholder 2"/>
          <p:cNvSpPr>
            <a:spLocks noGrp="1"/>
          </p:cNvSpPr>
          <p:nvPr>
            <p:ph idx="1"/>
          </p:nvPr>
        </p:nvSpPr>
        <p:spPr>
          <a:xfrm>
            <a:off x="961109" y="2009104"/>
            <a:ext cx="9676840" cy="4848896"/>
          </a:xfrm>
        </p:spPr>
        <p:txBody>
          <a:bodyPr>
            <a:normAutofit lnSpcReduction="10000"/>
          </a:bodyPr>
          <a:lstStyle/>
          <a:p>
            <a:r>
              <a:rPr lang="en-US" sz="2800" dirty="0" smtClean="0">
                <a:latin typeface="+mj-lt"/>
                <a:cs typeface="Browallia New" panose="020B0604020202020204" pitchFamily="34" charset="-34"/>
              </a:rPr>
              <a:t>How did the focus of Bush and Clinton administrations change over time?</a:t>
            </a:r>
          </a:p>
          <a:p>
            <a:r>
              <a:rPr lang="en-US" sz="2800" dirty="0" smtClean="0">
                <a:latin typeface="+mj-lt"/>
                <a:cs typeface="Browallia New" panose="020B0604020202020204" pitchFamily="34" charset="-34"/>
              </a:rPr>
              <a:t>How would we find this out without the tool…</a:t>
            </a:r>
          </a:p>
          <a:p>
            <a:r>
              <a:rPr lang="en-US" sz="2800" dirty="0" smtClean="0">
                <a:latin typeface="+mj-lt"/>
                <a:cs typeface="Browallia New" panose="020B0604020202020204" pitchFamily="34" charset="-34"/>
              </a:rPr>
              <a:t>Maybe Google? When googling “Clinton administration important events”, one gets 1,420,000 results in 0.41 seconds. Yikes!</a:t>
            </a:r>
          </a:p>
          <a:p>
            <a:r>
              <a:rPr lang="en-US" sz="2800" dirty="0" smtClean="0">
                <a:latin typeface="+mj-lt"/>
                <a:cs typeface="Browallia New" panose="020B0604020202020204" pitchFamily="34" charset="-34"/>
              </a:rPr>
              <a:t>Search engine is powerful but something is missing…</a:t>
            </a:r>
          </a:p>
          <a:p>
            <a:endParaRPr lang="en-US" sz="2800" dirty="0"/>
          </a:p>
          <a:p>
            <a:pPr marL="0" indent="0" algn="ctr">
              <a:buNone/>
            </a:pPr>
            <a:r>
              <a:rPr lang="en-US" sz="2800" dirty="0" smtClean="0"/>
              <a:t>SEARCHING AND EXPLORING DOCUMENTS BASED ON </a:t>
            </a:r>
            <a:r>
              <a:rPr lang="en-US" sz="3000" b="1" dirty="0" smtClean="0">
                <a:solidFill>
                  <a:srgbClr val="92D050"/>
                </a:solidFill>
              </a:rPr>
              <a:t>THEMES</a:t>
            </a:r>
            <a:r>
              <a:rPr lang="en-US" sz="2800" dirty="0" smtClean="0"/>
              <a:t> THAT RUN THROUGH THEM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50904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478851" cy="16613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Background</a:t>
            </a:r>
            <a:endParaRPr lang="en-US" dirty="0"/>
          </a:p>
        </p:txBody>
      </p:sp>
      <p:sp>
        <p:nvSpPr>
          <p:cNvPr id="6" name="Content Placeholder 2"/>
          <p:cNvSpPr>
            <a:spLocks noGrp="1"/>
          </p:cNvSpPr>
          <p:nvPr>
            <p:ph idx="1"/>
          </p:nvPr>
        </p:nvSpPr>
        <p:spPr>
          <a:xfrm>
            <a:off x="1210614" y="1455313"/>
            <a:ext cx="9890974" cy="4848896"/>
          </a:xfrm>
        </p:spPr>
        <p:txBody>
          <a:bodyPr>
            <a:noAutofit/>
          </a:bodyPr>
          <a:lstStyle/>
          <a:p>
            <a:r>
              <a:rPr lang="en-US" sz="2600" dirty="0" smtClean="0"/>
              <a:t>We used data from </a:t>
            </a:r>
            <a:r>
              <a:rPr lang="en-US" sz="2600" b="1" dirty="0" smtClean="0">
                <a:solidFill>
                  <a:srgbClr val="92D050"/>
                </a:solidFill>
              </a:rPr>
              <a:t>Office of the federal register</a:t>
            </a:r>
          </a:p>
          <a:p>
            <a:pPr lvl="1">
              <a:buFont typeface="Wingdings" panose="05000000000000000000" pitchFamily="2" charset="2"/>
              <a:buChar char="Ø"/>
            </a:pPr>
            <a:r>
              <a:rPr lang="en-US" sz="2200" dirty="0" smtClean="0">
                <a:effectLst/>
              </a:rPr>
              <a:t>Each document contains </a:t>
            </a:r>
            <a:r>
              <a:rPr lang="en-US" sz="2200" dirty="0">
                <a:effectLst/>
              </a:rPr>
              <a:t>the papers and speeches of the President of the United States that were issued by the Office of the Press Secretary during the specified time period</a:t>
            </a:r>
            <a:r>
              <a:rPr lang="en-US" sz="2200" dirty="0" smtClean="0">
                <a:effectLst/>
              </a:rPr>
              <a:t>.</a:t>
            </a:r>
            <a:endParaRPr lang="en-US" sz="2200" dirty="0"/>
          </a:p>
          <a:p>
            <a:pPr>
              <a:buFont typeface="Arial" panose="020B0604020202020204" pitchFamily="34" charset="0"/>
              <a:buChar char="•"/>
            </a:pPr>
            <a:r>
              <a:rPr lang="en-US" sz="2600" b="1" dirty="0" smtClean="0">
                <a:solidFill>
                  <a:srgbClr val="92D050"/>
                </a:solidFill>
              </a:rPr>
              <a:t>probabilistic </a:t>
            </a:r>
            <a:r>
              <a:rPr lang="en-US" sz="2600" b="1" dirty="0">
                <a:solidFill>
                  <a:srgbClr val="92D050"/>
                </a:solidFill>
              </a:rPr>
              <a:t>topic </a:t>
            </a:r>
            <a:r>
              <a:rPr lang="en-US" sz="2600" b="1" dirty="0" smtClean="0">
                <a:solidFill>
                  <a:srgbClr val="92D050"/>
                </a:solidFill>
              </a:rPr>
              <a:t>modeling </a:t>
            </a:r>
            <a:r>
              <a:rPr lang="en-US" sz="2600" dirty="0" smtClean="0"/>
              <a:t>-  a </a:t>
            </a:r>
            <a:r>
              <a:rPr lang="en-US" sz="2600" dirty="0"/>
              <a:t>suite of algorithms that aim to discover and annotate large archives of documents with thematic information. </a:t>
            </a:r>
            <a:endParaRPr lang="en-US" sz="2600" dirty="0" smtClean="0"/>
          </a:p>
          <a:p>
            <a:pPr>
              <a:buFont typeface="Arial" panose="020B0604020202020204" pitchFamily="34" charset="0"/>
              <a:buChar char="•"/>
            </a:pPr>
            <a:r>
              <a:rPr lang="en-US" sz="2600" b="1" dirty="0" smtClean="0">
                <a:solidFill>
                  <a:srgbClr val="92D050"/>
                </a:solidFill>
              </a:rPr>
              <a:t>Topic </a:t>
            </a:r>
            <a:r>
              <a:rPr lang="en-US" sz="2600" b="1" dirty="0">
                <a:solidFill>
                  <a:srgbClr val="92D050"/>
                </a:solidFill>
              </a:rPr>
              <a:t>modeling </a:t>
            </a:r>
            <a:r>
              <a:rPr lang="en-US" sz="2600" b="1" dirty="0" smtClean="0">
                <a:solidFill>
                  <a:srgbClr val="92D050"/>
                </a:solidFill>
              </a:rPr>
              <a:t>algorithms</a:t>
            </a:r>
          </a:p>
          <a:p>
            <a:pPr lvl="1">
              <a:buFont typeface="Arial" panose="020B0604020202020204" pitchFamily="34" charset="0"/>
              <a:buChar char="•"/>
            </a:pPr>
            <a:r>
              <a:rPr lang="en-US" sz="2200" dirty="0" smtClean="0"/>
              <a:t>statistical </a:t>
            </a:r>
            <a:r>
              <a:rPr lang="en-US" sz="2200" dirty="0"/>
              <a:t>methods </a:t>
            </a:r>
            <a:r>
              <a:rPr lang="en-US" sz="2200" dirty="0" smtClean="0"/>
              <a:t>to discover themes that, how </a:t>
            </a:r>
            <a:r>
              <a:rPr lang="en-US" sz="2200" dirty="0"/>
              <a:t>those themes are connected to each other, </a:t>
            </a:r>
            <a:r>
              <a:rPr lang="en-US" sz="2200" dirty="0" smtClean="0"/>
              <a:t>how </a:t>
            </a:r>
            <a:r>
              <a:rPr lang="en-US" sz="2200" dirty="0"/>
              <a:t>they change over time</a:t>
            </a:r>
            <a:r>
              <a:rPr lang="en-US" sz="2200" dirty="0" smtClean="0"/>
              <a:t>.</a:t>
            </a:r>
          </a:p>
          <a:p>
            <a:pPr lvl="1">
              <a:buFont typeface="Arial" panose="020B0604020202020204" pitchFamily="34" charset="0"/>
              <a:buChar char="•"/>
            </a:pPr>
            <a:r>
              <a:rPr lang="en-US" sz="2200" dirty="0" smtClean="0"/>
              <a:t>do </a:t>
            </a:r>
            <a:r>
              <a:rPr lang="en-US" sz="2200" dirty="0"/>
              <a:t>not require any prior annotations or labeling of the documents—the topics emerge from the analysis of the original texts. </a:t>
            </a:r>
          </a:p>
        </p:txBody>
      </p:sp>
    </p:spTree>
    <p:extLst>
      <p:ext uri="{BB962C8B-B14F-4D97-AF65-F5344CB8AC3E}">
        <p14:creationId xmlns:p14="http://schemas.microsoft.com/office/powerpoint/2010/main" val="3492758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478851" cy="16613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Latent Dirichlet Allocation</a:t>
            </a:r>
            <a:endParaRPr lang="en-US" dirty="0"/>
          </a:p>
        </p:txBody>
      </p:sp>
      <p:sp>
        <p:nvSpPr>
          <p:cNvPr id="6" name="Content Placeholder 2"/>
          <p:cNvSpPr>
            <a:spLocks noGrp="1"/>
          </p:cNvSpPr>
          <p:nvPr>
            <p:ph idx="1"/>
          </p:nvPr>
        </p:nvSpPr>
        <p:spPr>
          <a:xfrm>
            <a:off x="1056068" y="489398"/>
            <a:ext cx="9890974" cy="6181858"/>
          </a:xfrm>
        </p:spPr>
        <p:txBody>
          <a:bodyPr>
            <a:noAutofit/>
          </a:bodyPr>
          <a:lstStyle/>
          <a:p>
            <a:endParaRPr lang="en-US" sz="2600" dirty="0" smtClean="0"/>
          </a:p>
          <a:p>
            <a:r>
              <a:rPr lang="en-US" sz="2400" dirty="0">
                <a:effectLst/>
              </a:rPr>
              <a:t>Formally define a topic to be a distribution over a fixed vocabulary. </a:t>
            </a:r>
          </a:p>
          <a:p>
            <a:pPr lvl="1">
              <a:buFont typeface="Wingdings" panose="05000000000000000000" pitchFamily="2" charset="2"/>
              <a:buChar char="Ø"/>
            </a:pPr>
            <a:r>
              <a:rPr lang="en-US" dirty="0">
                <a:effectLst/>
              </a:rPr>
              <a:t>for example the genetics topic has words about genetics with high </a:t>
            </a:r>
            <a:r>
              <a:rPr lang="en-US" dirty="0" smtClean="0">
                <a:effectLst/>
              </a:rPr>
              <a:t>probability</a:t>
            </a:r>
            <a:endParaRPr lang="en-US" dirty="0">
              <a:effectLst/>
            </a:endParaRPr>
          </a:p>
          <a:p>
            <a:pPr lvl="1">
              <a:buFont typeface="Wingdings" panose="05000000000000000000" pitchFamily="2" charset="2"/>
              <a:buChar char="Ø"/>
            </a:pPr>
            <a:r>
              <a:rPr lang="en-US" dirty="0">
                <a:effectLst/>
              </a:rPr>
              <a:t>We assume that these topics are specified before any data has been </a:t>
            </a:r>
            <a:r>
              <a:rPr lang="en-US" dirty="0" smtClean="0">
                <a:effectLst/>
              </a:rPr>
              <a:t>generated</a:t>
            </a:r>
          </a:p>
          <a:p>
            <a:pPr>
              <a:buFont typeface="Arial" panose="020B0604020202020204" pitchFamily="34" charset="0"/>
              <a:buChar char="•"/>
            </a:pPr>
            <a:endParaRPr lang="en-US" dirty="0" smtClean="0">
              <a:effectLst/>
            </a:endParaRPr>
          </a:p>
          <a:p>
            <a:pPr>
              <a:buFont typeface="Arial" panose="020B0604020202020204" pitchFamily="34" charset="0"/>
              <a:buChar char="•"/>
            </a:pPr>
            <a:r>
              <a:rPr lang="en-US" sz="2400" dirty="0" smtClean="0">
                <a:effectLst/>
              </a:rPr>
              <a:t>Now </a:t>
            </a:r>
            <a:r>
              <a:rPr lang="en-US" sz="2400" dirty="0">
                <a:effectLst/>
              </a:rPr>
              <a:t>for each document in the collection, we generate the words in a two-stage process</a:t>
            </a:r>
            <a:r>
              <a:rPr lang="en-US" sz="2400" dirty="0" smtClean="0">
                <a:effectLst/>
              </a:rPr>
              <a:t>.</a:t>
            </a:r>
            <a:endParaRPr lang="en-US" sz="2400" dirty="0">
              <a:effectLst/>
            </a:endParaRPr>
          </a:p>
          <a:p>
            <a:pPr marL="457200" lvl="1" indent="0">
              <a:buNone/>
            </a:pPr>
            <a:r>
              <a:rPr lang="en-US" sz="2200" b="1" dirty="0">
                <a:solidFill>
                  <a:srgbClr val="92D050"/>
                </a:solidFill>
                <a:effectLst/>
              </a:rPr>
              <a:t>Step 1</a:t>
            </a:r>
            <a:r>
              <a:rPr lang="en-US" sz="2200" dirty="0">
                <a:effectLst/>
              </a:rPr>
              <a:t>: Randomly </a:t>
            </a:r>
            <a:r>
              <a:rPr lang="en-US" sz="2200" dirty="0">
                <a:effectLst/>
              </a:rPr>
              <a:t>choose a distribution over topics. </a:t>
            </a:r>
            <a:endParaRPr lang="en-US" sz="2200" dirty="0">
              <a:effectLst/>
            </a:endParaRPr>
          </a:p>
          <a:p>
            <a:pPr marL="457200" lvl="1" indent="0">
              <a:buNone/>
            </a:pPr>
            <a:r>
              <a:rPr lang="en-US" sz="2200" b="1" dirty="0">
                <a:solidFill>
                  <a:srgbClr val="92D050"/>
                </a:solidFill>
                <a:effectLst/>
              </a:rPr>
              <a:t>Step 2</a:t>
            </a:r>
            <a:r>
              <a:rPr lang="en-US" sz="2200" dirty="0">
                <a:effectLst/>
              </a:rPr>
              <a:t>: For </a:t>
            </a:r>
            <a:r>
              <a:rPr lang="en-US" sz="2200" dirty="0">
                <a:effectLst/>
              </a:rPr>
              <a:t>each word in the document (a) Randomly choose a topic from the distribution over topics in step #1. (b) Randomly choose a word from the corresponding distribution over the vocabulary</a:t>
            </a:r>
            <a:r>
              <a:rPr lang="en-US" sz="2200" dirty="0">
                <a:effectLst/>
              </a:rPr>
              <a:t>.</a:t>
            </a:r>
          </a:p>
          <a:p>
            <a:pPr marL="457200" lvl="1" indent="0">
              <a:buNone/>
            </a:pPr>
            <a:r>
              <a:rPr lang="en-US" sz="2200" dirty="0">
                <a:effectLst/>
              </a:rPr>
              <a:t>This statistical model </a:t>
            </a:r>
            <a:r>
              <a:rPr lang="en-US" sz="2200" dirty="0">
                <a:effectLst/>
              </a:rPr>
              <a:t>reflects the intuition that documents exhibit multiple topics. Each document exhibits the topics with different proportion (step #1</a:t>
            </a:r>
            <a:r>
              <a:rPr lang="en-US" sz="2200" dirty="0">
                <a:effectLst/>
              </a:rPr>
              <a:t>)</a:t>
            </a:r>
            <a:endParaRPr lang="en-US" sz="2200" dirty="0">
              <a:effectLst/>
            </a:endParaRPr>
          </a:p>
        </p:txBody>
      </p:sp>
    </p:spTree>
    <p:extLst>
      <p:ext uri="{BB962C8B-B14F-4D97-AF65-F5344CB8AC3E}">
        <p14:creationId xmlns:p14="http://schemas.microsoft.com/office/powerpoint/2010/main" val="2150968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938715" cy="16613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The GENERATIVE process described through an image</a:t>
            </a:r>
            <a:endParaRPr lang="en-US" dirty="0"/>
          </a:p>
        </p:txBody>
      </p:sp>
      <p:pic>
        <p:nvPicPr>
          <p:cNvPr id="3" name="Picture 2"/>
          <p:cNvPicPr>
            <a:picLocks noChangeAspect="1"/>
          </p:cNvPicPr>
          <p:nvPr/>
        </p:nvPicPr>
        <p:blipFill>
          <a:blip r:embed="rId2"/>
          <a:stretch>
            <a:fillRect/>
          </a:stretch>
        </p:blipFill>
        <p:spPr>
          <a:xfrm>
            <a:off x="1016318" y="1500187"/>
            <a:ext cx="9112654" cy="4707430"/>
          </a:xfrm>
          <a:prstGeom prst="rect">
            <a:avLst/>
          </a:prstGeom>
        </p:spPr>
      </p:pic>
    </p:spTree>
    <p:extLst>
      <p:ext uri="{BB962C8B-B14F-4D97-AF65-F5344CB8AC3E}">
        <p14:creationId xmlns:p14="http://schemas.microsoft.com/office/powerpoint/2010/main" val="3326373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478851" cy="16613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Some dreaded math…</a:t>
            </a:r>
            <a:endParaRPr lang="en-US"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888643" y="1751527"/>
                <a:ext cx="9890974" cy="4121239"/>
              </a:xfrm>
            </p:spPr>
            <p:txBody>
              <a:bodyPr>
                <a:noAutofit/>
              </a:bodyPr>
              <a:lstStyle/>
              <a:p>
                <a:pPr>
                  <a:buFont typeface="Arial" panose="020B0604020202020204" pitchFamily="34" charset="0"/>
                  <a:buChar char="•"/>
                </a:pPr>
                <a:r>
                  <a:rPr lang="en-US" sz="2800" dirty="0" smtClean="0"/>
                  <a:t>the </a:t>
                </a:r>
                <a:r>
                  <a:rPr lang="en-US" sz="2800" dirty="0"/>
                  <a:t>generative process for LDA corresponds to the following joint distribution of the hidden and observed </a:t>
                </a:r>
                <a:r>
                  <a:rPr lang="en-US" sz="2800" dirty="0" smtClean="0"/>
                  <a:t>variables:</a:t>
                </a:r>
                <a:endParaRPr lang="en-US" sz="3200" b="0" i="1" dirty="0" smtClean="0">
                  <a:effectLst/>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3200" b="0" i="1" smtClean="0">
                          <a:effectLst/>
                          <a:latin typeface="Cambria Math" panose="02040503050406030204" pitchFamily="18" charset="0"/>
                        </a:rPr>
                        <m:t>𝑝</m:t>
                      </m:r>
                      <m:d>
                        <m:dPr>
                          <m:ctrlPr>
                            <a:rPr lang="en-US" sz="3200" b="0" i="1" smtClean="0">
                              <a:effectLst/>
                              <a:latin typeface="Cambria Math" panose="02040503050406030204" pitchFamily="18" charset="0"/>
                            </a:rPr>
                          </m:ctrlPr>
                        </m:dPr>
                        <m:e>
                          <m:sSub>
                            <m:sSubPr>
                              <m:ctrlPr>
                                <a:rPr lang="en-US" sz="3200" b="0" i="1" smtClean="0">
                                  <a:effectLst/>
                                  <a:latin typeface="Cambria Math" panose="02040503050406030204" pitchFamily="18" charset="0"/>
                                </a:rPr>
                              </m:ctrlPr>
                            </m:sSubPr>
                            <m:e>
                              <m:r>
                                <a:rPr lang="en-US" sz="3200" b="0" i="1" smtClean="0">
                                  <a:effectLst/>
                                  <a:latin typeface="Cambria Math" panose="02040503050406030204" pitchFamily="18" charset="0"/>
                                </a:rPr>
                                <m:t>𝛽</m:t>
                              </m:r>
                            </m:e>
                            <m:sub>
                              <m:r>
                                <a:rPr lang="en-US" sz="3200" b="0" i="1" smtClean="0">
                                  <a:effectLst/>
                                  <a:latin typeface="Cambria Math" panose="02040503050406030204" pitchFamily="18" charset="0"/>
                                </a:rPr>
                                <m:t>1:</m:t>
                              </m:r>
                              <m:r>
                                <a:rPr lang="en-US" sz="3200" b="0" i="1" smtClean="0">
                                  <a:effectLst/>
                                  <a:latin typeface="Cambria Math" panose="02040503050406030204" pitchFamily="18" charset="0"/>
                                </a:rPr>
                                <m:t>𝐾</m:t>
                              </m:r>
                            </m:sub>
                          </m:sSub>
                          <m:r>
                            <a:rPr lang="en-US" sz="3200" b="0" i="1" smtClean="0">
                              <a:effectLst/>
                              <a:latin typeface="Cambria Math" panose="02040503050406030204" pitchFamily="18" charset="0"/>
                            </a:rPr>
                            <m:t>, </m:t>
                          </m:r>
                          <m:sSub>
                            <m:sSubPr>
                              <m:ctrlPr>
                                <a:rPr lang="en-US" sz="3200" b="0" i="1" smtClean="0">
                                  <a:effectLst/>
                                  <a:latin typeface="Cambria Math" panose="02040503050406030204" pitchFamily="18" charset="0"/>
                                </a:rPr>
                              </m:ctrlPr>
                            </m:sSubPr>
                            <m:e>
                              <m:r>
                                <a:rPr lang="en-US" sz="3200" b="0" i="1" smtClean="0">
                                  <a:effectLst/>
                                  <a:latin typeface="Cambria Math" panose="02040503050406030204" pitchFamily="18" charset="0"/>
                                </a:rPr>
                                <m:t>𝜃</m:t>
                              </m:r>
                            </m:e>
                            <m:sub>
                              <m:r>
                                <a:rPr lang="en-US" sz="3200" b="0" i="1" smtClean="0">
                                  <a:effectLst/>
                                  <a:latin typeface="Cambria Math" panose="02040503050406030204" pitchFamily="18" charset="0"/>
                                </a:rPr>
                                <m:t>1:</m:t>
                              </m:r>
                              <m:r>
                                <a:rPr lang="en-US" sz="3200" b="0" i="1" smtClean="0">
                                  <a:effectLst/>
                                  <a:latin typeface="Cambria Math" panose="02040503050406030204" pitchFamily="18" charset="0"/>
                                </a:rPr>
                                <m:t>𝐷</m:t>
                              </m:r>
                            </m:sub>
                          </m:sSub>
                          <m:r>
                            <a:rPr lang="en-US" sz="3200" b="0" i="1" smtClean="0">
                              <a:effectLst/>
                              <a:latin typeface="Cambria Math" panose="02040503050406030204" pitchFamily="18" charset="0"/>
                            </a:rPr>
                            <m:t>, </m:t>
                          </m:r>
                          <m:sSub>
                            <m:sSubPr>
                              <m:ctrlPr>
                                <a:rPr lang="en-US" sz="3200" b="0" i="1" smtClean="0">
                                  <a:effectLst/>
                                  <a:latin typeface="Cambria Math" panose="02040503050406030204" pitchFamily="18" charset="0"/>
                                </a:rPr>
                              </m:ctrlPr>
                            </m:sSubPr>
                            <m:e>
                              <m:r>
                                <a:rPr lang="en-US" sz="3200" b="0" i="1" smtClean="0">
                                  <a:effectLst/>
                                  <a:latin typeface="Cambria Math" panose="02040503050406030204" pitchFamily="18" charset="0"/>
                                </a:rPr>
                                <m:t>𝑧</m:t>
                              </m:r>
                            </m:e>
                            <m:sub>
                              <m:r>
                                <a:rPr lang="en-US" sz="3200" b="0" i="1" smtClean="0">
                                  <a:effectLst/>
                                  <a:latin typeface="Cambria Math" panose="02040503050406030204" pitchFamily="18" charset="0"/>
                                </a:rPr>
                                <m:t>1:</m:t>
                              </m:r>
                              <m:r>
                                <a:rPr lang="en-US" sz="3200" b="0" i="1" smtClean="0">
                                  <a:effectLst/>
                                  <a:latin typeface="Cambria Math" panose="02040503050406030204" pitchFamily="18" charset="0"/>
                                </a:rPr>
                                <m:t>𝐷</m:t>
                              </m:r>
                            </m:sub>
                          </m:sSub>
                          <m:r>
                            <a:rPr lang="en-US" sz="3200" b="0" i="1" smtClean="0">
                              <a:effectLst/>
                              <a:latin typeface="Cambria Math" panose="02040503050406030204" pitchFamily="18" charset="0"/>
                            </a:rPr>
                            <m:t>, </m:t>
                          </m:r>
                          <m:sSub>
                            <m:sSubPr>
                              <m:ctrlPr>
                                <a:rPr lang="en-US" sz="3200" b="0" i="1" smtClean="0">
                                  <a:effectLst/>
                                  <a:latin typeface="Cambria Math" panose="02040503050406030204" pitchFamily="18" charset="0"/>
                                </a:rPr>
                              </m:ctrlPr>
                            </m:sSubPr>
                            <m:e>
                              <m:r>
                                <a:rPr lang="en-US" sz="3200" b="0" i="1" smtClean="0">
                                  <a:effectLst/>
                                  <a:latin typeface="Cambria Math" panose="02040503050406030204" pitchFamily="18" charset="0"/>
                                </a:rPr>
                                <m:t>𝑤</m:t>
                              </m:r>
                            </m:e>
                            <m:sub>
                              <m:r>
                                <a:rPr lang="en-US" sz="3200" b="0" i="1" smtClean="0">
                                  <a:effectLst/>
                                  <a:latin typeface="Cambria Math" panose="02040503050406030204" pitchFamily="18" charset="0"/>
                                </a:rPr>
                                <m:t>1:</m:t>
                              </m:r>
                              <m:r>
                                <a:rPr lang="en-US" sz="3200" b="0" i="1" smtClean="0">
                                  <a:effectLst/>
                                  <a:latin typeface="Cambria Math" panose="02040503050406030204" pitchFamily="18" charset="0"/>
                                </a:rPr>
                                <m:t>𝐷</m:t>
                              </m:r>
                            </m:sub>
                          </m:sSub>
                        </m:e>
                      </m:d>
                    </m:oMath>
                  </m:oMathPara>
                </a14:m>
                <a:endParaRPr lang="en-US" sz="3200" b="0" i="1" dirty="0" smtClean="0">
                  <a:effectLst/>
                  <a:latin typeface="Cambria Math" panose="02040503050406030204" pitchFamily="18" charset="0"/>
                </a:endParaRPr>
              </a:p>
              <a:p>
                <a:pPr marL="0" indent="0">
                  <a:buNone/>
                </a:pPr>
                <a:endParaRPr lang="en-US" sz="3200" b="0" i="1" dirty="0" smtClean="0">
                  <a:effectLst/>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effectLst/>
                          <a:latin typeface="Cambria Math" panose="02040503050406030204" pitchFamily="18" charset="0"/>
                        </a:rPr>
                        <m:t>=</m:t>
                      </m:r>
                      <m:nary>
                        <m:naryPr>
                          <m:chr m:val="∏"/>
                          <m:ctrlPr>
                            <a:rPr lang="en-US" sz="3200" i="1" dirty="0" smtClean="0">
                              <a:effectLst/>
                              <a:latin typeface="Cambria Math" panose="02040503050406030204" pitchFamily="18" charset="0"/>
                            </a:rPr>
                          </m:ctrlPr>
                        </m:naryPr>
                        <m:sub>
                          <m:r>
                            <m:rPr>
                              <m:brk m:alnAt="23"/>
                            </m:rPr>
                            <a:rPr lang="en-US" sz="3200" b="0" i="1" dirty="0" smtClean="0">
                              <a:effectLst/>
                              <a:latin typeface="Cambria Math" panose="02040503050406030204" pitchFamily="18" charset="0"/>
                            </a:rPr>
                            <m:t>𝑖</m:t>
                          </m:r>
                          <m:r>
                            <a:rPr lang="en-US" sz="3200" b="0" i="1" dirty="0" smtClean="0">
                              <a:effectLst/>
                              <a:latin typeface="Cambria Math" panose="02040503050406030204" pitchFamily="18" charset="0"/>
                            </a:rPr>
                            <m:t>=1</m:t>
                          </m:r>
                        </m:sub>
                        <m:sup>
                          <m:r>
                            <a:rPr lang="en-US" sz="3200" b="0" i="1" dirty="0" smtClean="0">
                              <a:effectLst/>
                              <a:latin typeface="Cambria Math" panose="02040503050406030204" pitchFamily="18" charset="0"/>
                            </a:rPr>
                            <m:t>𝐾</m:t>
                          </m:r>
                        </m:sup>
                        <m:e>
                          <m:r>
                            <a:rPr lang="en-US" sz="3200" b="0" i="1" dirty="0" smtClean="0">
                              <a:effectLst/>
                              <a:latin typeface="Cambria Math" panose="02040503050406030204" pitchFamily="18" charset="0"/>
                            </a:rPr>
                            <m:t>𝑝</m:t>
                          </m:r>
                          <m:d>
                            <m:dPr>
                              <m:ctrlPr>
                                <a:rPr lang="en-US" sz="3200" b="0" i="1" dirty="0" smtClean="0">
                                  <a:effectLst/>
                                  <a:latin typeface="Cambria Math" panose="02040503050406030204" pitchFamily="18" charset="0"/>
                                </a:rPr>
                              </m:ctrlPr>
                            </m:dPr>
                            <m:e>
                              <m:sSub>
                                <m:sSubPr>
                                  <m:ctrlPr>
                                    <a:rPr lang="en-US" sz="3200" b="0" i="1" dirty="0" smtClean="0">
                                      <a:effectLst/>
                                      <a:latin typeface="Cambria Math" panose="02040503050406030204" pitchFamily="18" charset="0"/>
                                    </a:rPr>
                                  </m:ctrlPr>
                                </m:sSubPr>
                                <m:e>
                                  <m:r>
                                    <a:rPr lang="en-US" sz="3200" b="0" i="1" dirty="0" smtClean="0">
                                      <a:effectLst/>
                                      <a:latin typeface="Cambria Math" panose="02040503050406030204" pitchFamily="18" charset="0"/>
                                    </a:rPr>
                                    <m:t>𝛽</m:t>
                                  </m:r>
                                </m:e>
                                <m:sub>
                                  <m:r>
                                    <a:rPr lang="en-US" sz="3200" b="0" i="1" dirty="0" smtClean="0">
                                      <a:effectLst/>
                                      <a:latin typeface="Cambria Math" panose="02040503050406030204" pitchFamily="18" charset="0"/>
                                    </a:rPr>
                                    <m:t>𝑖</m:t>
                                  </m:r>
                                </m:sub>
                              </m:sSub>
                            </m:e>
                          </m:d>
                          <m:r>
                            <a:rPr lang="en-US" sz="3200" b="0" i="1" dirty="0" smtClean="0">
                              <a:effectLst/>
                              <a:latin typeface="Cambria Math" panose="02040503050406030204" pitchFamily="18" charset="0"/>
                            </a:rPr>
                            <m:t> </m:t>
                          </m:r>
                          <m:nary>
                            <m:naryPr>
                              <m:chr m:val="∏"/>
                              <m:ctrlPr>
                                <a:rPr lang="en-US" sz="3200" b="0" i="1" dirty="0" smtClean="0">
                                  <a:effectLst/>
                                  <a:latin typeface="Cambria Math" panose="02040503050406030204" pitchFamily="18" charset="0"/>
                                </a:rPr>
                              </m:ctrlPr>
                            </m:naryPr>
                            <m:sub>
                              <m:r>
                                <m:rPr>
                                  <m:brk m:alnAt="23"/>
                                </m:rPr>
                                <a:rPr lang="en-US" sz="3200" b="0" i="1" dirty="0" smtClean="0">
                                  <a:effectLst/>
                                  <a:latin typeface="Cambria Math" panose="02040503050406030204" pitchFamily="18" charset="0"/>
                                </a:rPr>
                                <m:t>𝑑</m:t>
                              </m:r>
                              <m:r>
                                <a:rPr lang="en-US" sz="3200" b="0" i="1" dirty="0" smtClean="0">
                                  <a:effectLst/>
                                  <a:latin typeface="Cambria Math" panose="02040503050406030204" pitchFamily="18" charset="0"/>
                                </a:rPr>
                                <m:t>=1</m:t>
                              </m:r>
                            </m:sub>
                            <m:sup>
                              <m:r>
                                <a:rPr lang="en-US" sz="3200" b="0" i="1" dirty="0" smtClean="0">
                                  <a:effectLst/>
                                  <a:latin typeface="Cambria Math" panose="02040503050406030204" pitchFamily="18" charset="0"/>
                                </a:rPr>
                                <m:t>𝐷</m:t>
                              </m:r>
                            </m:sup>
                            <m:e>
                              <m:r>
                                <a:rPr lang="en-US" sz="3200" b="0" i="1" dirty="0" smtClean="0">
                                  <a:effectLst/>
                                  <a:latin typeface="Cambria Math" panose="02040503050406030204" pitchFamily="18" charset="0"/>
                                </a:rPr>
                                <m:t>𝑝</m:t>
                              </m:r>
                              <m:d>
                                <m:dPr>
                                  <m:ctrlPr>
                                    <a:rPr lang="en-US" sz="3200" b="0" i="1" dirty="0" smtClean="0">
                                      <a:effectLst/>
                                      <a:latin typeface="Cambria Math" panose="02040503050406030204" pitchFamily="18" charset="0"/>
                                    </a:rPr>
                                  </m:ctrlPr>
                                </m:dPr>
                                <m:e>
                                  <m:sSub>
                                    <m:sSubPr>
                                      <m:ctrlPr>
                                        <a:rPr lang="en-US" sz="3200" b="0" i="1" dirty="0" smtClean="0">
                                          <a:effectLst/>
                                          <a:latin typeface="Cambria Math" panose="02040503050406030204" pitchFamily="18" charset="0"/>
                                        </a:rPr>
                                      </m:ctrlPr>
                                    </m:sSubPr>
                                    <m:e>
                                      <m:r>
                                        <a:rPr lang="en-US" sz="3200" b="0" i="1" dirty="0" smtClean="0">
                                          <a:effectLst/>
                                          <a:latin typeface="Cambria Math" panose="02040503050406030204" pitchFamily="18" charset="0"/>
                                        </a:rPr>
                                        <m:t>𝜃</m:t>
                                      </m:r>
                                    </m:e>
                                    <m:sub>
                                      <m:r>
                                        <a:rPr lang="en-US" sz="3200" b="0" i="1" dirty="0" smtClean="0">
                                          <a:effectLst/>
                                          <a:latin typeface="Cambria Math" panose="02040503050406030204" pitchFamily="18" charset="0"/>
                                        </a:rPr>
                                        <m:t>𝑑</m:t>
                                      </m:r>
                                    </m:sub>
                                  </m:sSub>
                                </m:e>
                              </m:d>
                              <m:r>
                                <a:rPr lang="en-US" sz="3200" b="0" i="1" dirty="0" smtClean="0">
                                  <a:effectLst/>
                                  <a:latin typeface="Cambria Math" panose="02040503050406030204" pitchFamily="18" charset="0"/>
                                </a:rPr>
                                <m:t> (</m:t>
                              </m:r>
                              <m:nary>
                                <m:naryPr>
                                  <m:chr m:val="∏"/>
                                  <m:ctrlPr>
                                    <a:rPr lang="en-US" sz="3200" b="0" i="1" dirty="0" smtClean="0">
                                      <a:effectLst/>
                                      <a:latin typeface="Cambria Math" panose="02040503050406030204" pitchFamily="18" charset="0"/>
                                    </a:rPr>
                                  </m:ctrlPr>
                                </m:naryPr>
                                <m:sub>
                                  <m:r>
                                    <m:rPr>
                                      <m:brk m:alnAt="23"/>
                                    </m:rPr>
                                    <a:rPr lang="en-US" sz="3200" b="0" i="1" dirty="0" smtClean="0">
                                      <a:effectLst/>
                                      <a:latin typeface="Cambria Math" panose="02040503050406030204" pitchFamily="18" charset="0"/>
                                    </a:rPr>
                                    <m:t>𝑛</m:t>
                                  </m:r>
                                  <m:r>
                                    <a:rPr lang="en-US" sz="3200" b="0" i="1" dirty="0" smtClean="0">
                                      <a:effectLst/>
                                      <a:latin typeface="Cambria Math" panose="02040503050406030204" pitchFamily="18" charset="0"/>
                                    </a:rPr>
                                    <m:t>=1</m:t>
                                  </m:r>
                                </m:sub>
                                <m:sup>
                                  <m:r>
                                    <a:rPr lang="en-US" sz="3200" b="0" i="1" dirty="0" smtClean="0">
                                      <a:effectLst/>
                                      <a:latin typeface="Cambria Math" panose="02040503050406030204" pitchFamily="18" charset="0"/>
                                    </a:rPr>
                                    <m:t>𝑁</m:t>
                                  </m:r>
                                </m:sup>
                                <m:e>
                                  <m:r>
                                    <a:rPr lang="en-US" sz="3200" b="0" i="1" dirty="0" smtClean="0">
                                      <a:effectLst/>
                                      <a:latin typeface="Cambria Math" panose="02040503050406030204" pitchFamily="18" charset="0"/>
                                    </a:rPr>
                                    <m:t> </m:t>
                                  </m:r>
                                  <m:r>
                                    <a:rPr lang="en-US" sz="3200" b="0" i="1" dirty="0" smtClean="0">
                                      <a:effectLst/>
                                      <a:latin typeface="Cambria Math" panose="02040503050406030204" pitchFamily="18" charset="0"/>
                                    </a:rPr>
                                    <m:t>𝑝</m:t>
                                  </m:r>
                                  <m:d>
                                    <m:dPr>
                                      <m:endChr m:val="|"/>
                                      <m:ctrlPr>
                                        <a:rPr lang="en-US" sz="3200" b="0" i="1" dirty="0" smtClean="0">
                                          <a:effectLst/>
                                          <a:latin typeface="Cambria Math" panose="02040503050406030204" pitchFamily="18" charset="0"/>
                                        </a:rPr>
                                      </m:ctrlPr>
                                    </m:dPr>
                                    <m:e>
                                      <m:sSub>
                                        <m:sSubPr>
                                          <m:ctrlPr>
                                            <a:rPr lang="en-US" sz="3200" b="0" i="1" dirty="0" smtClean="0">
                                              <a:effectLst/>
                                              <a:latin typeface="Cambria Math" panose="02040503050406030204" pitchFamily="18" charset="0"/>
                                            </a:rPr>
                                          </m:ctrlPr>
                                        </m:sSubPr>
                                        <m:e>
                                          <m:r>
                                            <a:rPr lang="en-US" sz="3200" b="0" i="1" dirty="0" smtClean="0">
                                              <a:effectLst/>
                                              <a:latin typeface="Cambria Math" panose="02040503050406030204" pitchFamily="18" charset="0"/>
                                            </a:rPr>
                                            <m:t>𝑧</m:t>
                                          </m:r>
                                        </m:e>
                                        <m:sub>
                                          <m:r>
                                            <a:rPr lang="en-US" sz="3200" b="0" i="1" dirty="0" smtClean="0">
                                              <a:effectLst/>
                                              <a:latin typeface="Cambria Math" panose="02040503050406030204" pitchFamily="18" charset="0"/>
                                            </a:rPr>
                                            <m:t>𝑑</m:t>
                                          </m:r>
                                          <m:r>
                                            <a:rPr lang="en-US" sz="3200" b="0" i="1" dirty="0" smtClean="0">
                                              <a:effectLst/>
                                              <a:latin typeface="Cambria Math" panose="02040503050406030204" pitchFamily="18" charset="0"/>
                                            </a:rPr>
                                            <m:t>,</m:t>
                                          </m:r>
                                          <m:r>
                                            <a:rPr lang="en-US" sz="3200" b="0" i="1" dirty="0" smtClean="0">
                                              <a:effectLst/>
                                              <a:latin typeface="Cambria Math" panose="02040503050406030204" pitchFamily="18" charset="0"/>
                                            </a:rPr>
                                            <m:t>𝑛</m:t>
                                          </m:r>
                                        </m:sub>
                                      </m:sSub>
                                      <m:r>
                                        <a:rPr lang="en-US" sz="3200" b="0" i="1" dirty="0" smtClean="0">
                                          <a:effectLst/>
                                          <a:latin typeface="Cambria Math" panose="02040503050406030204" pitchFamily="18" charset="0"/>
                                        </a:rPr>
                                        <m:t> </m:t>
                                      </m:r>
                                    </m:e>
                                  </m:d>
                                  <m:r>
                                    <a:rPr lang="en-US" sz="3200" b="0" i="1" dirty="0" smtClean="0">
                                      <a:effectLst/>
                                      <a:latin typeface="Cambria Math" panose="02040503050406030204" pitchFamily="18" charset="0"/>
                                    </a:rPr>
                                    <m:t> </m:t>
                                  </m:r>
                                  <m:sSub>
                                    <m:sSubPr>
                                      <m:ctrlPr>
                                        <a:rPr lang="en-US" sz="3200" b="0" i="1" dirty="0" smtClean="0">
                                          <a:effectLst/>
                                          <a:latin typeface="Cambria Math" panose="02040503050406030204" pitchFamily="18" charset="0"/>
                                        </a:rPr>
                                      </m:ctrlPr>
                                    </m:sSubPr>
                                    <m:e>
                                      <m:r>
                                        <a:rPr lang="en-US" sz="3200" b="0" i="1" dirty="0" smtClean="0">
                                          <a:effectLst/>
                                          <a:latin typeface="Cambria Math" panose="02040503050406030204" pitchFamily="18" charset="0"/>
                                        </a:rPr>
                                        <m:t>𝜃</m:t>
                                      </m:r>
                                    </m:e>
                                    <m:sub>
                                      <m:r>
                                        <a:rPr lang="en-US" sz="3200" b="0" i="1" dirty="0" smtClean="0">
                                          <a:effectLst/>
                                          <a:latin typeface="Cambria Math" panose="02040503050406030204" pitchFamily="18" charset="0"/>
                                        </a:rPr>
                                        <m:t>𝑑</m:t>
                                      </m:r>
                                    </m:sub>
                                  </m:sSub>
                                  <m:r>
                                    <a:rPr lang="en-US" sz="3200" b="0" i="1" dirty="0" smtClean="0">
                                      <a:effectLst/>
                                      <a:latin typeface="Cambria Math" panose="02040503050406030204" pitchFamily="18" charset="0"/>
                                    </a:rPr>
                                    <m:t>)</m:t>
                                  </m:r>
                                  <m:r>
                                    <a:rPr lang="en-US" sz="3200" b="0" i="1" dirty="0" smtClean="0">
                                      <a:effectLst/>
                                      <a:latin typeface="Cambria Math" panose="02040503050406030204" pitchFamily="18" charset="0"/>
                                    </a:rPr>
                                    <m:t>𝑝</m:t>
                                  </m:r>
                                  <m:d>
                                    <m:dPr>
                                      <m:endChr m:val="|"/>
                                      <m:ctrlPr>
                                        <a:rPr lang="en-US" sz="3200" b="0" i="1" dirty="0" smtClean="0">
                                          <a:effectLst/>
                                          <a:latin typeface="Cambria Math" panose="02040503050406030204" pitchFamily="18" charset="0"/>
                                        </a:rPr>
                                      </m:ctrlPr>
                                    </m:dPr>
                                    <m:e>
                                      <m:sSub>
                                        <m:sSubPr>
                                          <m:ctrlPr>
                                            <a:rPr lang="en-US" sz="3200" b="0" i="1" dirty="0" smtClean="0">
                                              <a:effectLst/>
                                              <a:latin typeface="Cambria Math" panose="02040503050406030204" pitchFamily="18" charset="0"/>
                                            </a:rPr>
                                          </m:ctrlPr>
                                        </m:sSubPr>
                                        <m:e>
                                          <m:r>
                                            <a:rPr lang="en-US" sz="3200" b="0" i="1" dirty="0" smtClean="0">
                                              <a:effectLst/>
                                              <a:latin typeface="Cambria Math" panose="02040503050406030204" pitchFamily="18" charset="0"/>
                                            </a:rPr>
                                            <m:t>𝑤</m:t>
                                          </m:r>
                                        </m:e>
                                        <m:sub>
                                          <m:r>
                                            <a:rPr lang="en-US" sz="3200" b="0" i="1" dirty="0" smtClean="0">
                                              <a:effectLst/>
                                              <a:latin typeface="Cambria Math" panose="02040503050406030204" pitchFamily="18" charset="0"/>
                                            </a:rPr>
                                            <m:t>𝑑</m:t>
                                          </m:r>
                                          <m:r>
                                            <a:rPr lang="en-US" sz="3200" b="0" i="1" dirty="0" smtClean="0">
                                              <a:effectLst/>
                                              <a:latin typeface="Cambria Math" panose="02040503050406030204" pitchFamily="18" charset="0"/>
                                            </a:rPr>
                                            <m:t>,</m:t>
                                          </m:r>
                                          <m:r>
                                            <a:rPr lang="en-US" sz="3200" b="0" i="1" dirty="0" smtClean="0">
                                              <a:effectLst/>
                                              <a:latin typeface="Cambria Math" panose="02040503050406030204" pitchFamily="18" charset="0"/>
                                            </a:rPr>
                                            <m:t>𝑛</m:t>
                                          </m:r>
                                        </m:sub>
                                      </m:sSub>
                                      <m:r>
                                        <a:rPr lang="en-US" sz="3200" b="0" i="1" dirty="0" smtClean="0">
                                          <a:effectLst/>
                                          <a:latin typeface="Cambria Math" panose="02040503050406030204" pitchFamily="18" charset="0"/>
                                        </a:rPr>
                                        <m:t> </m:t>
                                      </m:r>
                                    </m:e>
                                  </m:d>
                                  <m:r>
                                    <a:rPr lang="en-US" sz="3200" b="0" i="1" dirty="0" smtClean="0">
                                      <a:effectLst/>
                                      <a:latin typeface="Cambria Math" panose="02040503050406030204" pitchFamily="18" charset="0"/>
                                    </a:rPr>
                                    <m:t> </m:t>
                                  </m:r>
                                  <m:sSub>
                                    <m:sSubPr>
                                      <m:ctrlPr>
                                        <a:rPr lang="en-US" sz="3200" b="0" i="1" dirty="0" smtClean="0">
                                          <a:effectLst/>
                                          <a:latin typeface="Cambria Math" panose="02040503050406030204" pitchFamily="18" charset="0"/>
                                        </a:rPr>
                                      </m:ctrlPr>
                                    </m:sSubPr>
                                    <m:e>
                                      <m:r>
                                        <a:rPr lang="en-US" sz="3200" b="0" i="1" dirty="0" smtClean="0">
                                          <a:effectLst/>
                                          <a:latin typeface="Cambria Math" panose="02040503050406030204" pitchFamily="18" charset="0"/>
                                        </a:rPr>
                                        <m:t>𝛽</m:t>
                                      </m:r>
                                    </m:e>
                                    <m:sub>
                                      <m:r>
                                        <a:rPr lang="en-US" sz="3200" b="0" i="1" dirty="0" smtClean="0">
                                          <a:effectLst/>
                                          <a:latin typeface="Cambria Math" panose="02040503050406030204" pitchFamily="18" charset="0"/>
                                        </a:rPr>
                                        <m:t>1:</m:t>
                                      </m:r>
                                      <m:r>
                                        <a:rPr lang="en-US" sz="3200" b="0" i="1" dirty="0" smtClean="0">
                                          <a:effectLst/>
                                          <a:latin typeface="Cambria Math" panose="02040503050406030204" pitchFamily="18" charset="0"/>
                                        </a:rPr>
                                        <m:t>𝐾</m:t>
                                      </m:r>
                                    </m:sub>
                                  </m:sSub>
                                  <m:r>
                                    <a:rPr lang="en-US" sz="3200" b="0" i="1" dirty="0" smtClean="0">
                                      <a:effectLst/>
                                      <a:latin typeface="Cambria Math" panose="02040503050406030204" pitchFamily="18" charset="0"/>
                                    </a:rPr>
                                    <m:t>, </m:t>
                                  </m:r>
                                  <m:sSub>
                                    <m:sSubPr>
                                      <m:ctrlPr>
                                        <a:rPr lang="en-US" sz="3200" b="0" i="1" dirty="0" smtClean="0">
                                          <a:effectLst/>
                                          <a:latin typeface="Cambria Math" panose="02040503050406030204" pitchFamily="18" charset="0"/>
                                        </a:rPr>
                                      </m:ctrlPr>
                                    </m:sSubPr>
                                    <m:e>
                                      <m:r>
                                        <a:rPr lang="en-US" sz="3200" b="0" i="1" dirty="0" smtClean="0">
                                          <a:effectLst/>
                                          <a:latin typeface="Cambria Math" panose="02040503050406030204" pitchFamily="18" charset="0"/>
                                        </a:rPr>
                                        <m:t>𝑧</m:t>
                                      </m:r>
                                    </m:e>
                                    <m:sub>
                                      <m:r>
                                        <a:rPr lang="en-US" sz="3200" b="0" i="1" dirty="0" smtClean="0">
                                          <a:effectLst/>
                                          <a:latin typeface="Cambria Math" panose="02040503050406030204" pitchFamily="18" charset="0"/>
                                        </a:rPr>
                                        <m:t>𝑑</m:t>
                                      </m:r>
                                      <m:r>
                                        <a:rPr lang="en-US" sz="3200" b="0" i="1" dirty="0" smtClean="0">
                                          <a:effectLst/>
                                          <a:latin typeface="Cambria Math" panose="02040503050406030204" pitchFamily="18" charset="0"/>
                                        </a:rPr>
                                        <m:t>,</m:t>
                                      </m:r>
                                      <m:r>
                                        <a:rPr lang="en-US" sz="3200" b="0" i="1" dirty="0" smtClean="0">
                                          <a:effectLst/>
                                          <a:latin typeface="Cambria Math" panose="02040503050406030204" pitchFamily="18" charset="0"/>
                                        </a:rPr>
                                        <m:t>𝑛</m:t>
                                      </m:r>
                                    </m:sub>
                                  </m:sSub>
                                  <m:r>
                                    <a:rPr lang="en-US" sz="3200" b="0" i="1" dirty="0" smtClean="0">
                                      <a:effectLst/>
                                      <a:latin typeface="Cambria Math" panose="02040503050406030204" pitchFamily="18" charset="0"/>
                                    </a:rPr>
                                    <m:t>))</m:t>
                                  </m:r>
                                </m:e>
                              </m:nary>
                            </m:e>
                          </m:nary>
                        </m:e>
                      </m:nary>
                    </m:oMath>
                  </m:oMathPara>
                </a14:m>
                <a:endParaRPr lang="en-US" sz="3200" dirty="0" smtClean="0">
                  <a:effectLst/>
                </a:endParaRPr>
              </a:p>
              <a:p>
                <a:pPr marL="0" indent="0" algn="ctr">
                  <a:buNone/>
                </a:pPr>
                <a:endParaRPr lang="en-US" sz="2200" dirty="0">
                  <a:effectLst/>
                </a:endParaRP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888643" y="1751527"/>
                <a:ext cx="9890974" cy="4121239"/>
              </a:xfrm>
              <a:blipFill rotWithShape="0">
                <a:blip r:embed="rId2"/>
                <a:stretch>
                  <a:fillRect l="-1665" t="-6805" r="-3699"/>
                </a:stretch>
              </a:blipFill>
            </p:spPr>
            <p:txBody>
              <a:bodyPr/>
              <a:lstStyle/>
              <a:p>
                <a:r>
                  <a:rPr lang="en-US">
                    <a:noFill/>
                  </a:rPr>
                  <a:t> </a:t>
                </a:r>
              </a:p>
            </p:txBody>
          </p:sp>
        </mc:Fallback>
      </mc:AlternateContent>
    </p:spTree>
    <p:extLst>
      <p:ext uri="{BB962C8B-B14F-4D97-AF65-F5344CB8AC3E}">
        <p14:creationId xmlns:p14="http://schemas.microsoft.com/office/powerpoint/2010/main" val="2800593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478851" cy="16613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Image to help with the Dreaded math…</a:t>
            </a:r>
            <a:endParaRPr lang="en-US" dirty="0"/>
          </a:p>
        </p:txBody>
      </p:sp>
      <p:pic>
        <p:nvPicPr>
          <p:cNvPr id="3" name="Picture 2"/>
          <p:cNvPicPr>
            <a:picLocks noChangeAspect="1"/>
          </p:cNvPicPr>
          <p:nvPr/>
        </p:nvPicPr>
        <p:blipFill>
          <a:blip r:embed="rId2"/>
          <a:stretch>
            <a:fillRect/>
          </a:stretch>
        </p:blipFill>
        <p:spPr>
          <a:xfrm>
            <a:off x="1403798" y="1439146"/>
            <a:ext cx="8758975" cy="4978915"/>
          </a:xfrm>
          <a:prstGeom prst="rect">
            <a:avLst/>
          </a:prstGeom>
        </p:spPr>
      </p:pic>
    </p:spTree>
    <p:extLst>
      <p:ext uri="{BB962C8B-B14F-4D97-AF65-F5344CB8AC3E}">
        <p14:creationId xmlns:p14="http://schemas.microsoft.com/office/powerpoint/2010/main" val="19986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478851" cy="16613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Some more dreaded math…</a:t>
            </a:r>
            <a:endParaRPr lang="en-US"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1004553" y="2794716"/>
                <a:ext cx="9890974" cy="2524259"/>
              </a:xfrm>
            </p:spPr>
            <p:txBody>
              <a:bodyPr>
                <a:noAutofit/>
              </a:bodyPr>
              <a:lstStyle/>
              <a:p>
                <a:r>
                  <a:rPr lang="en-US" sz="2400" dirty="0" smtClean="0">
                    <a:effectLst/>
                  </a:rPr>
                  <a:t>Now we turn to the computational problem, computing the conditional distribution of the topic structure given the observed documents. Hence the </a:t>
                </a:r>
                <a14:m>
                  <m:oMath xmlns:m="http://schemas.openxmlformats.org/officeDocument/2006/math">
                    <m:r>
                      <a:rPr lang="en-US" sz="2400" b="0" i="1" smtClean="0">
                        <a:effectLst/>
                        <a:latin typeface="Cambria Math" panose="02040503050406030204" pitchFamily="18" charset="0"/>
                      </a:rPr>
                      <m:t>𝑝𝑜𝑠𝑡𝑒𝑟𝑖𝑜𝑟</m:t>
                    </m:r>
                  </m:oMath>
                </a14:m>
                <a:r>
                  <a:rPr lang="en-US" sz="2400" dirty="0" smtClean="0">
                    <a:effectLst/>
                  </a:rPr>
                  <a:t> is:</a:t>
                </a:r>
              </a:p>
              <a:p>
                <a:pPr marL="0" indent="0" algn="ctr">
                  <a:buNone/>
                </a:pPr>
                <a14:m>
                  <m:oMath xmlns:m="http://schemas.openxmlformats.org/officeDocument/2006/math">
                    <m:r>
                      <a:rPr lang="en-US" sz="2600" b="0" i="1" smtClean="0">
                        <a:effectLst/>
                        <a:latin typeface="Cambria Math" panose="02040503050406030204" pitchFamily="18" charset="0"/>
                      </a:rPr>
                      <m:t>𝑝</m:t>
                    </m:r>
                    <m:d>
                      <m:dPr>
                        <m:endChr m:val="|"/>
                        <m:ctrlPr>
                          <a:rPr lang="en-US" sz="2600" b="0" i="1" smtClean="0">
                            <a:effectLst/>
                            <a:latin typeface="Cambria Math" panose="02040503050406030204" pitchFamily="18" charset="0"/>
                          </a:rPr>
                        </m:ctrlPr>
                      </m:dPr>
                      <m:e>
                        <m:sSub>
                          <m:sSubPr>
                            <m:ctrlPr>
                              <a:rPr lang="en-US" sz="2600" b="0" i="1" smtClean="0">
                                <a:effectLst/>
                                <a:latin typeface="Cambria Math" panose="02040503050406030204" pitchFamily="18" charset="0"/>
                              </a:rPr>
                            </m:ctrlPr>
                          </m:sSubPr>
                          <m:e>
                            <m:r>
                              <a:rPr lang="en-US" sz="2600" b="0" i="1" smtClean="0">
                                <a:effectLst/>
                                <a:latin typeface="Cambria Math" panose="02040503050406030204" pitchFamily="18" charset="0"/>
                              </a:rPr>
                              <m:t>𝛽</m:t>
                            </m:r>
                          </m:e>
                          <m:sub>
                            <m:r>
                              <a:rPr lang="en-US" sz="2600" b="0" i="1" smtClean="0">
                                <a:effectLst/>
                                <a:latin typeface="Cambria Math" panose="02040503050406030204" pitchFamily="18" charset="0"/>
                              </a:rPr>
                              <m:t>1</m:t>
                            </m:r>
                            <m:r>
                              <a:rPr lang="en-US" sz="2600" b="0" i="1" smtClean="0">
                                <a:effectLst/>
                                <a:latin typeface="Cambria Math" panose="02040503050406030204" pitchFamily="18" charset="0"/>
                              </a:rPr>
                              <m:t>:</m:t>
                            </m:r>
                            <m:r>
                              <a:rPr lang="en-US" sz="2600" b="0" i="1" smtClean="0">
                                <a:effectLst/>
                                <a:latin typeface="Cambria Math" panose="02040503050406030204" pitchFamily="18" charset="0"/>
                              </a:rPr>
                              <m:t>𝐾</m:t>
                            </m:r>
                          </m:sub>
                        </m:sSub>
                        <m:r>
                          <a:rPr lang="en-US" sz="2600" b="0" i="1" smtClean="0">
                            <a:effectLst/>
                            <a:latin typeface="Cambria Math" panose="02040503050406030204" pitchFamily="18" charset="0"/>
                          </a:rPr>
                          <m:t>, </m:t>
                        </m:r>
                        <m:sSub>
                          <m:sSubPr>
                            <m:ctrlPr>
                              <a:rPr lang="en-US" sz="2600" b="0" i="1" smtClean="0">
                                <a:effectLst/>
                                <a:latin typeface="Cambria Math" panose="02040503050406030204" pitchFamily="18" charset="0"/>
                              </a:rPr>
                            </m:ctrlPr>
                          </m:sSubPr>
                          <m:e>
                            <m:r>
                              <a:rPr lang="en-US" sz="2600" b="0" i="1" smtClean="0">
                                <a:effectLst/>
                                <a:latin typeface="Cambria Math" panose="02040503050406030204" pitchFamily="18" charset="0"/>
                              </a:rPr>
                              <m:t> </m:t>
                            </m:r>
                            <m:r>
                              <a:rPr lang="en-US" sz="2600" b="0" i="1" smtClean="0">
                                <a:effectLst/>
                                <a:latin typeface="Cambria Math" panose="02040503050406030204" pitchFamily="18" charset="0"/>
                              </a:rPr>
                              <m:t>𝜃</m:t>
                            </m:r>
                          </m:e>
                          <m:sub>
                            <m:r>
                              <a:rPr lang="en-US" sz="2600" b="0" i="1" smtClean="0">
                                <a:effectLst/>
                                <a:latin typeface="Cambria Math" panose="02040503050406030204" pitchFamily="18" charset="0"/>
                              </a:rPr>
                              <m:t>1</m:t>
                            </m:r>
                            <m:r>
                              <a:rPr lang="en-US" sz="2600" b="0" i="1" smtClean="0">
                                <a:effectLst/>
                                <a:latin typeface="Cambria Math" panose="02040503050406030204" pitchFamily="18" charset="0"/>
                              </a:rPr>
                              <m:t>:</m:t>
                            </m:r>
                            <m:r>
                              <a:rPr lang="en-US" sz="2600" b="0" i="1" smtClean="0">
                                <a:effectLst/>
                                <a:latin typeface="Cambria Math" panose="02040503050406030204" pitchFamily="18" charset="0"/>
                              </a:rPr>
                              <m:t>𝐷</m:t>
                            </m:r>
                          </m:sub>
                        </m:sSub>
                        <m:r>
                          <a:rPr lang="en-US" sz="2600" b="0" i="1" smtClean="0">
                            <a:effectLst/>
                            <a:latin typeface="Cambria Math" panose="02040503050406030204" pitchFamily="18" charset="0"/>
                          </a:rPr>
                          <m:t>, </m:t>
                        </m:r>
                        <m:sSub>
                          <m:sSubPr>
                            <m:ctrlPr>
                              <a:rPr lang="en-US" sz="2600" b="0" i="1" smtClean="0">
                                <a:effectLst/>
                                <a:latin typeface="Cambria Math" panose="02040503050406030204" pitchFamily="18" charset="0"/>
                              </a:rPr>
                            </m:ctrlPr>
                          </m:sSubPr>
                          <m:e>
                            <m:r>
                              <a:rPr lang="en-US" sz="2600" b="0" i="1" smtClean="0">
                                <a:effectLst/>
                                <a:latin typeface="Cambria Math" panose="02040503050406030204" pitchFamily="18" charset="0"/>
                              </a:rPr>
                              <m:t>𝑧</m:t>
                            </m:r>
                          </m:e>
                          <m:sub>
                            <m:r>
                              <a:rPr lang="en-US" sz="2600" b="0" i="1" smtClean="0">
                                <a:effectLst/>
                                <a:latin typeface="Cambria Math" panose="02040503050406030204" pitchFamily="18" charset="0"/>
                              </a:rPr>
                              <m:t>1</m:t>
                            </m:r>
                            <m:r>
                              <a:rPr lang="en-US" sz="2600" b="0" i="1" smtClean="0">
                                <a:effectLst/>
                                <a:latin typeface="Cambria Math" panose="02040503050406030204" pitchFamily="18" charset="0"/>
                              </a:rPr>
                              <m:t>:</m:t>
                            </m:r>
                            <m:r>
                              <a:rPr lang="en-US" sz="2600" b="0" i="1" smtClean="0">
                                <a:effectLst/>
                                <a:latin typeface="Cambria Math" panose="02040503050406030204" pitchFamily="18" charset="0"/>
                              </a:rPr>
                              <m:t>𝐷</m:t>
                            </m:r>
                          </m:sub>
                        </m:sSub>
                        <m:r>
                          <a:rPr lang="en-US" sz="2600" b="0" i="1" smtClean="0">
                            <a:effectLst/>
                            <a:latin typeface="Cambria Math" panose="02040503050406030204" pitchFamily="18" charset="0"/>
                          </a:rPr>
                          <m:t> </m:t>
                        </m:r>
                      </m:e>
                    </m:d>
                    <m:r>
                      <a:rPr lang="en-US" sz="2600" b="0" i="1" smtClean="0">
                        <a:effectLst/>
                        <a:latin typeface="Cambria Math" panose="02040503050406030204" pitchFamily="18" charset="0"/>
                      </a:rPr>
                      <m:t> </m:t>
                    </m:r>
                    <m:sSub>
                      <m:sSubPr>
                        <m:ctrlPr>
                          <a:rPr lang="en-US" sz="2600" b="0" i="1" smtClean="0">
                            <a:effectLst/>
                            <a:latin typeface="Cambria Math" panose="02040503050406030204" pitchFamily="18" charset="0"/>
                          </a:rPr>
                        </m:ctrlPr>
                      </m:sSubPr>
                      <m:e>
                        <m:r>
                          <a:rPr lang="en-US" sz="2600" b="0" i="1" smtClean="0">
                            <a:effectLst/>
                            <a:latin typeface="Cambria Math" panose="02040503050406030204" pitchFamily="18" charset="0"/>
                          </a:rPr>
                          <m:t>𝑤</m:t>
                        </m:r>
                      </m:e>
                      <m:sub>
                        <m:r>
                          <a:rPr lang="en-US" sz="2600" b="0" i="1" smtClean="0">
                            <a:effectLst/>
                            <a:latin typeface="Cambria Math" panose="02040503050406030204" pitchFamily="18" charset="0"/>
                          </a:rPr>
                          <m:t>1</m:t>
                        </m:r>
                        <m:r>
                          <a:rPr lang="en-US" sz="2600" b="0" i="1" smtClean="0">
                            <a:effectLst/>
                            <a:latin typeface="Cambria Math" panose="02040503050406030204" pitchFamily="18" charset="0"/>
                          </a:rPr>
                          <m:t>:</m:t>
                        </m:r>
                        <m:r>
                          <a:rPr lang="en-US" sz="2600" b="0" i="1" smtClean="0">
                            <a:effectLst/>
                            <a:latin typeface="Cambria Math" panose="02040503050406030204" pitchFamily="18" charset="0"/>
                          </a:rPr>
                          <m:t>𝐷</m:t>
                        </m:r>
                      </m:sub>
                    </m:sSub>
                    <m:r>
                      <a:rPr lang="en-US" sz="2600" b="0" i="1" smtClean="0">
                        <a:effectLst/>
                        <a:latin typeface="Cambria Math" panose="02040503050406030204" pitchFamily="18" charset="0"/>
                      </a:rPr>
                      <m:t>) =  </m:t>
                    </m:r>
                    <m:f>
                      <m:fPr>
                        <m:ctrlPr>
                          <a:rPr lang="en-US" sz="2600" b="0" i="1" smtClean="0">
                            <a:effectLst/>
                            <a:latin typeface="Cambria Math" panose="02040503050406030204" pitchFamily="18" charset="0"/>
                          </a:rPr>
                        </m:ctrlPr>
                      </m:fPr>
                      <m:num>
                        <m:sSub>
                          <m:sSubPr>
                            <m:ctrlPr>
                              <a:rPr lang="en-US" sz="2600" b="0" i="1" smtClean="0">
                                <a:effectLst/>
                                <a:latin typeface="Cambria Math" panose="02040503050406030204" pitchFamily="18" charset="0"/>
                              </a:rPr>
                            </m:ctrlPr>
                          </m:sSubPr>
                          <m:e>
                            <m:r>
                              <a:rPr lang="en-US" sz="2600" b="0" i="1" smtClean="0">
                                <a:effectLst/>
                                <a:latin typeface="Cambria Math" panose="02040503050406030204" pitchFamily="18" charset="0"/>
                              </a:rPr>
                              <m:t>𝑝</m:t>
                            </m:r>
                            <m:r>
                              <a:rPr lang="en-US" sz="2600" b="0" i="1" smtClean="0">
                                <a:effectLst/>
                                <a:latin typeface="Cambria Math" panose="02040503050406030204" pitchFamily="18" charset="0"/>
                              </a:rPr>
                              <m:t>(</m:t>
                            </m:r>
                            <m:r>
                              <a:rPr lang="en-US" sz="2600" b="0" i="1" smtClean="0">
                                <a:effectLst/>
                                <a:latin typeface="Cambria Math" panose="02040503050406030204" pitchFamily="18" charset="0"/>
                              </a:rPr>
                              <m:t>𝛽</m:t>
                            </m:r>
                          </m:e>
                          <m:sub>
                            <m:r>
                              <a:rPr lang="en-US" sz="2600" b="0" i="1" smtClean="0">
                                <a:effectLst/>
                                <a:latin typeface="Cambria Math" panose="02040503050406030204" pitchFamily="18" charset="0"/>
                              </a:rPr>
                              <m:t>1</m:t>
                            </m:r>
                            <m:r>
                              <a:rPr lang="en-US" sz="2600" b="0" i="1" smtClean="0">
                                <a:effectLst/>
                                <a:latin typeface="Cambria Math" panose="02040503050406030204" pitchFamily="18" charset="0"/>
                              </a:rPr>
                              <m:t>:</m:t>
                            </m:r>
                            <m:r>
                              <a:rPr lang="en-US" sz="2600" b="0" i="1" smtClean="0">
                                <a:effectLst/>
                                <a:latin typeface="Cambria Math" panose="02040503050406030204" pitchFamily="18" charset="0"/>
                              </a:rPr>
                              <m:t>𝐾</m:t>
                            </m:r>
                          </m:sub>
                        </m:sSub>
                        <m:r>
                          <a:rPr lang="en-US" sz="2600" b="0" i="1" smtClean="0">
                            <a:effectLst/>
                            <a:latin typeface="Cambria Math" panose="02040503050406030204" pitchFamily="18" charset="0"/>
                          </a:rPr>
                          <m:t>, </m:t>
                        </m:r>
                        <m:sSub>
                          <m:sSubPr>
                            <m:ctrlPr>
                              <a:rPr lang="en-US" sz="2600" b="0" i="1" smtClean="0">
                                <a:effectLst/>
                                <a:latin typeface="Cambria Math" panose="02040503050406030204" pitchFamily="18" charset="0"/>
                              </a:rPr>
                            </m:ctrlPr>
                          </m:sSubPr>
                          <m:e>
                            <m:r>
                              <a:rPr lang="en-US" sz="2600" b="0" i="1" smtClean="0">
                                <a:effectLst/>
                                <a:latin typeface="Cambria Math" panose="02040503050406030204" pitchFamily="18" charset="0"/>
                              </a:rPr>
                              <m:t> </m:t>
                            </m:r>
                            <m:r>
                              <a:rPr lang="en-US" sz="2600" b="0" i="1" smtClean="0">
                                <a:effectLst/>
                                <a:latin typeface="Cambria Math" panose="02040503050406030204" pitchFamily="18" charset="0"/>
                              </a:rPr>
                              <m:t>𝜃</m:t>
                            </m:r>
                          </m:e>
                          <m:sub>
                            <m:r>
                              <a:rPr lang="en-US" sz="2600" b="0" i="1" smtClean="0">
                                <a:effectLst/>
                                <a:latin typeface="Cambria Math" panose="02040503050406030204" pitchFamily="18" charset="0"/>
                              </a:rPr>
                              <m:t>1</m:t>
                            </m:r>
                            <m:r>
                              <a:rPr lang="en-US" sz="2600" b="0" i="1" smtClean="0">
                                <a:effectLst/>
                                <a:latin typeface="Cambria Math" panose="02040503050406030204" pitchFamily="18" charset="0"/>
                              </a:rPr>
                              <m:t>:</m:t>
                            </m:r>
                            <m:r>
                              <a:rPr lang="en-US" sz="2600" b="0" i="1" smtClean="0">
                                <a:effectLst/>
                                <a:latin typeface="Cambria Math" panose="02040503050406030204" pitchFamily="18" charset="0"/>
                              </a:rPr>
                              <m:t>𝐷</m:t>
                            </m:r>
                          </m:sub>
                        </m:sSub>
                        <m:r>
                          <a:rPr lang="en-US" sz="2600" b="0" i="1" smtClean="0">
                            <a:effectLst/>
                            <a:latin typeface="Cambria Math" panose="02040503050406030204" pitchFamily="18" charset="0"/>
                          </a:rPr>
                          <m:t>,   </m:t>
                        </m:r>
                        <m:sSub>
                          <m:sSubPr>
                            <m:ctrlPr>
                              <a:rPr lang="en-US" sz="2600" b="0" i="1" smtClean="0">
                                <a:effectLst/>
                                <a:latin typeface="Cambria Math" panose="02040503050406030204" pitchFamily="18" charset="0"/>
                              </a:rPr>
                            </m:ctrlPr>
                          </m:sSubPr>
                          <m:e>
                            <m:r>
                              <a:rPr lang="en-US" sz="2600" b="0" i="1" smtClean="0">
                                <a:effectLst/>
                                <a:latin typeface="Cambria Math" panose="02040503050406030204" pitchFamily="18" charset="0"/>
                              </a:rPr>
                              <m:t>𝑧</m:t>
                            </m:r>
                          </m:e>
                          <m:sub>
                            <m:r>
                              <a:rPr lang="en-US" sz="2600" b="0" i="1" smtClean="0">
                                <a:effectLst/>
                                <a:latin typeface="Cambria Math" panose="02040503050406030204" pitchFamily="18" charset="0"/>
                              </a:rPr>
                              <m:t>1</m:t>
                            </m:r>
                            <m:r>
                              <a:rPr lang="en-US" sz="2600" b="0" i="1" smtClean="0">
                                <a:effectLst/>
                                <a:latin typeface="Cambria Math" panose="02040503050406030204" pitchFamily="18" charset="0"/>
                              </a:rPr>
                              <m:t>:</m:t>
                            </m:r>
                            <m:r>
                              <a:rPr lang="en-US" sz="2600" b="0" i="1" smtClean="0">
                                <a:effectLst/>
                                <a:latin typeface="Cambria Math" panose="02040503050406030204" pitchFamily="18" charset="0"/>
                              </a:rPr>
                              <m:t>𝐷</m:t>
                            </m:r>
                          </m:sub>
                        </m:sSub>
                        <m:r>
                          <a:rPr lang="en-US" sz="2600" b="0" i="1" smtClean="0">
                            <a:effectLst/>
                            <a:latin typeface="Cambria Math" panose="02040503050406030204" pitchFamily="18" charset="0"/>
                          </a:rPr>
                          <m:t>,   </m:t>
                        </m:r>
                        <m:sSub>
                          <m:sSubPr>
                            <m:ctrlPr>
                              <a:rPr lang="en-US" sz="2600" b="0" i="1" smtClean="0">
                                <a:effectLst/>
                                <a:latin typeface="Cambria Math" panose="02040503050406030204" pitchFamily="18" charset="0"/>
                              </a:rPr>
                            </m:ctrlPr>
                          </m:sSubPr>
                          <m:e>
                            <m:r>
                              <a:rPr lang="en-US" sz="2600" b="0" i="1" smtClean="0">
                                <a:effectLst/>
                                <a:latin typeface="Cambria Math" panose="02040503050406030204" pitchFamily="18" charset="0"/>
                              </a:rPr>
                              <m:t>𝑤</m:t>
                            </m:r>
                          </m:e>
                          <m:sub>
                            <m:r>
                              <a:rPr lang="en-US" sz="2600" b="0" i="1" smtClean="0">
                                <a:effectLst/>
                                <a:latin typeface="Cambria Math" panose="02040503050406030204" pitchFamily="18" charset="0"/>
                              </a:rPr>
                              <m:t>1</m:t>
                            </m:r>
                            <m:r>
                              <a:rPr lang="en-US" sz="2600" b="0" i="1" smtClean="0">
                                <a:effectLst/>
                                <a:latin typeface="Cambria Math" panose="02040503050406030204" pitchFamily="18" charset="0"/>
                              </a:rPr>
                              <m:t>:</m:t>
                            </m:r>
                            <m:r>
                              <a:rPr lang="en-US" sz="2600" b="0" i="1" smtClean="0">
                                <a:effectLst/>
                                <a:latin typeface="Cambria Math" panose="02040503050406030204" pitchFamily="18" charset="0"/>
                              </a:rPr>
                              <m:t>𝐷</m:t>
                            </m:r>
                          </m:sub>
                        </m:sSub>
                        <m:r>
                          <a:rPr lang="en-US" sz="2600" b="0" i="1" smtClean="0">
                            <a:effectLst/>
                            <a:latin typeface="Cambria Math" panose="02040503050406030204" pitchFamily="18" charset="0"/>
                          </a:rPr>
                          <m:t>)</m:t>
                        </m:r>
                      </m:num>
                      <m:den>
                        <m:r>
                          <a:rPr lang="en-US" sz="2600" b="0" i="1" smtClean="0">
                            <a:effectLst/>
                            <a:latin typeface="Cambria Math" panose="02040503050406030204" pitchFamily="18" charset="0"/>
                          </a:rPr>
                          <m:t>𝑝</m:t>
                        </m:r>
                        <m:r>
                          <a:rPr lang="en-US" sz="2600" b="0" i="1" smtClean="0">
                            <a:effectLst/>
                            <a:latin typeface="Cambria Math" panose="02040503050406030204" pitchFamily="18" charset="0"/>
                          </a:rPr>
                          <m:t>(</m:t>
                        </m:r>
                        <m:sSub>
                          <m:sSubPr>
                            <m:ctrlPr>
                              <a:rPr lang="en-US" sz="2600" b="0" i="1" smtClean="0">
                                <a:effectLst/>
                                <a:latin typeface="Cambria Math" panose="02040503050406030204" pitchFamily="18" charset="0"/>
                              </a:rPr>
                            </m:ctrlPr>
                          </m:sSubPr>
                          <m:e>
                            <m:r>
                              <a:rPr lang="en-US" sz="2600" b="0" i="1" smtClean="0">
                                <a:effectLst/>
                                <a:latin typeface="Cambria Math" panose="02040503050406030204" pitchFamily="18" charset="0"/>
                              </a:rPr>
                              <m:t>𝑤</m:t>
                            </m:r>
                          </m:e>
                          <m:sub>
                            <m:r>
                              <a:rPr lang="en-US" sz="2600" b="0" i="1" smtClean="0">
                                <a:effectLst/>
                                <a:latin typeface="Cambria Math" panose="02040503050406030204" pitchFamily="18" charset="0"/>
                              </a:rPr>
                              <m:t>1</m:t>
                            </m:r>
                            <m:r>
                              <a:rPr lang="en-US" sz="2600" b="0" i="1" smtClean="0">
                                <a:effectLst/>
                                <a:latin typeface="Cambria Math" panose="02040503050406030204" pitchFamily="18" charset="0"/>
                              </a:rPr>
                              <m:t>:</m:t>
                            </m:r>
                            <m:r>
                              <a:rPr lang="en-US" sz="2600" b="0" i="1" smtClean="0">
                                <a:effectLst/>
                                <a:latin typeface="Cambria Math" panose="02040503050406030204" pitchFamily="18" charset="0"/>
                              </a:rPr>
                              <m:t>𝐷</m:t>
                            </m:r>
                          </m:sub>
                        </m:sSub>
                        <m:r>
                          <a:rPr lang="en-US" sz="2600" b="0" i="1" smtClean="0">
                            <a:effectLst/>
                            <a:latin typeface="Cambria Math" panose="02040503050406030204" pitchFamily="18" charset="0"/>
                          </a:rPr>
                          <m:t>)</m:t>
                        </m:r>
                      </m:den>
                    </m:f>
                    <m:r>
                      <a:rPr lang="en-US" sz="2600" b="0" i="1" smtClean="0">
                        <a:effectLst/>
                        <a:latin typeface="Cambria Math" panose="02040503050406030204" pitchFamily="18" charset="0"/>
                      </a:rPr>
                      <m:t> </m:t>
                    </m:r>
                  </m:oMath>
                </a14:m>
                <a:r>
                  <a:rPr lang="en-US" sz="2200" dirty="0" smtClean="0">
                    <a:effectLst/>
                  </a:rPr>
                  <a:t> </a:t>
                </a:r>
              </a:p>
              <a:p>
                <a:pPr>
                  <a:buFont typeface="Arial" panose="020B0604020202020204" pitchFamily="34" charset="0"/>
                  <a:buChar char="•"/>
                </a:pPr>
                <a:r>
                  <a:rPr lang="en-US" sz="2400" b="1" dirty="0" smtClean="0">
                    <a:solidFill>
                      <a:srgbClr val="92D050"/>
                    </a:solidFill>
                  </a:rPr>
                  <a:t>numerator</a:t>
                </a:r>
                <a:r>
                  <a:rPr lang="en-US" sz="2400" dirty="0" smtClean="0">
                    <a:solidFill>
                      <a:srgbClr val="92D050"/>
                    </a:solidFill>
                  </a:rPr>
                  <a:t> </a:t>
                </a:r>
                <a14:m>
                  <m:oMath xmlns:m="http://schemas.openxmlformats.org/officeDocument/2006/math">
                    <m:r>
                      <a:rPr lang="en-US" sz="2400" b="0" i="1" smtClean="0">
                        <a:latin typeface="Cambria Math" panose="02040503050406030204" pitchFamily="18" charset="0"/>
                      </a:rPr>
                      <m:t>→</m:t>
                    </m:r>
                  </m:oMath>
                </a14:m>
                <a:r>
                  <a:rPr lang="en-US" sz="2400" dirty="0" smtClean="0"/>
                  <a:t> joint </a:t>
                </a:r>
                <a:r>
                  <a:rPr lang="en-US" sz="2400" dirty="0"/>
                  <a:t>distribution of all the random </a:t>
                </a:r>
                <a:r>
                  <a:rPr lang="en-US" sz="2400" dirty="0" smtClean="0"/>
                  <a:t>variables. Can Easily be computed </a:t>
                </a:r>
                <a:r>
                  <a:rPr lang="en-US" sz="2400" dirty="0"/>
                  <a:t>for any setting of the hidden variables. </a:t>
                </a:r>
                <a:endParaRPr lang="en-US" sz="2400" dirty="0" smtClean="0"/>
              </a:p>
              <a:p>
                <a:pPr>
                  <a:buFont typeface="Arial" panose="020B0604020202020204" pitchFamily="34" charset="0"/>
                  <a:buChar char="•"/>
                </a:pPr>
                <a:r>
                  <a:rPr lang="en-US" sz="2400" b="1" dirty="0" smtClean="0">
                    <a:solidFill>
                      <a:srgbClr val="92D050"/>
                    </a:solidFill>
                  </a:rPr>
                  <a:t>Denominator</a:t>
                </a:r>
                <a:r>
                  <a:rPr lang="en-US" sz="2400" dirty="0" smtClean="0">
                    <a:solidFill>
                      <a:srgbClr val="92D050"/>
                    </a:solidFill>
                  </a:rPr>
                  <a:t> </a:t>
                </a:r>
                <a14:m>
                  <m:oMath xmlns:m="http://schemas.openxmlformats.org/officeDocument/2006/math">
                    <m:r>
                      <a:rPr lang="en-US" sz="2400" i="1">
                        <a:latin typeface="Cambria Math" panose="02040503050406030204" pitchFamily="18" charset="0"/>
                      </a:rPr>
                      <m:t>→</m:t>
                    </m:r>
                  </m:oMath>
                </a14:m>
                <a:r>
                  <a:rPr lang="en-US" sz="2400" dirty="0" smtClean="0"/>
                  <a:t> marginal </a:t>
                </a:r>
                <a:r>
                  <a:rPr lang="en-US" sz="2400" dirty="0"/>
                  <a:t>probability of the observations, which is the probability of seeing the observed corpus under any topic model. In theory, it can be computed by summing the joint distribution over every possible instantiation of the hidden topic structure</a:t>
                </a:r>
                <a:endParaRPr lang="en-US" sz="2200" dirty="0">
                  <a:effectLst/>
                </a:endParaRPr>
              </a:p>
              <a:p>
                <a:pPr>
                  <a:buFont typeface="Arial" panose="020B0604020202020204" pitchFamily="34" charset="0"/>
                  <a:buChar char="•"/>
                </a:pPr>
                <a:endParaRPr lang="en-US" sz="2200" dirty="0">
                  <a:effectLst/>
                </a:endParaRP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1004553" y="2794716"/>
                <a:ext cx="9890974" cy="2524259"/>
              </a:xfrm>
              <a:blipFill rotWithShape="0">
                <a:blip r:embed="rId2"/>
                <a:stretch>
                  <a:fillRect l="-1295" t="-56627" b="-34217"/>
                </a:stretch>
              </a:blipFill>
            </p:spPr>
            <p:txBody>
              <a:bodyPr/>
              <a:lstStyle/>
              <a:p>
                <a:r>
                  <a:rPr lang="en-US">
                    <a:noFill/>
                  </a:rPr>
                  <a:t> </a:t>
                </a:r>
              </a:p>
            </p:txBody>
          </p:sp>
        </mc:Fallback>
      </mc:AlternateContent>
    </p:spTree>
    <p:extLst>
      <p:ext uri="{BB962C8B-B14F-4D97-AF65-F5344CB8AC3E}">
        <p14:creationId xmlns:p14="http://schemas.microsoft.com/office/powerpoint/2010/main" val="3661749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63643" y="-113796"/>
            <a:ext cx="9478851" cy="16613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Our quest</a:t>
            </a:r>
            <a:endParaRPr lang="en-US"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2066673" y="2172304"/>
                <a:ext cx="9890974" cy="2524259"/>
              </a:xfrm>
            </p:spPr>
            <p:txBody>
              <a:bodyPr>
                <a:noAutofit/>
              </a:bodyPr>
              <a:lstStyle/>
              <a:p>
                <a:endParaRPr lang="en-US" sz="2400" dirty="0" smtClean="0">
                  <a:effectLst/>
                </a:endParaRPr>
              </a:p>
              <a:p>
                <a:r>
                  <a:rPr lang="en-US" sz="2500" dirty="0" smtClean="0">
                    <a:effectLst/>
                  </a:rPr>
                  <a:t>Experiment with variational algorithm for LDA</a:t>
                </a:r>
              </a:p>
              <a:p>
                <a:r>
                  <a:rPr lang="en-US" sz="2500" b="1" dirty="0" smtClean="0">
                    <a:solidFill>
                      <a:srgbClr val="92D050"/>
                    </a:solidFill>
                    <a:effectLst/>
                  </a:rPr>
                  <a:t>Variational algorithm </a:t>
                </a:r>
                <a:r>
                  <a:rPr lang="en-US" sz="2500" dirty="0" smtClean="0">
                    <a:effectLst/>
                  </a:rPr>
                  <a:t>- </a:t>
                </a:r>
                <a:r>
                  <a:rPr lang="en-US" sz="2500" dirty="0" smtClean="0"/>
                  <a:t>deterministic </a:t>
                </a:r>
                <a:r>
                  <a:rPr lang="en-US" sz="2500" dirty="0"/>
                  <a:t>alternative to sampling-based algorithms</a:t>
                </a:r>
                <a:r>
                  <a:rPr lang="en-US" sz="2500" dirty="0" smtClean="0"/>
                  <a:t>. Rather </a:t>
                </a:r>
                <a:r>
                  <a:rPr lang="en-US" sz="2500" dirty="0"/>
                  <a:t>than approximating the posterior with samples, variational methods posit a parameterized family of distributions over the hidden structure and then find the member of that family that is closest to the </a:t>
                </a:r>
                <a:r>
                  <a:rPr lang="en-US" sz="2500" dirty="0" smtClean="0"/>
                  <a:t>posterior. Thus</a:t>
                </a:r>
                <a:r>
                  <a:rPr lang="en-US" sz="2500" dirty="0"/>
                  <a:t>, the inference problem is transformed to an </a:t>
                </a:r>
                <a:r>
                  <a:rPr lang="en-US" sz="2500" b="1" dirty="0">
                    <a:solidFill>
                      <a:srgbClr val="92D050"/>
                    </a:solidFill>
                  </a:rPr>
                  <a:t>optimization problem</a:t>
                </a:r>
                <a:r>
                  <a:rPr lang="en-US" sz="2500" dirty="0" smtClean="0"/>
                  <a:t>.</a:t>
                </a:r>
              </a:p>
              <a:p>
                <a:r>
                  <a:rPr lang="en-US" sz="2500" dirty="0" smtClean="0">
                    <a:effectLst/>
                  </a:rPr>
                  <a:t>We wanted to mess with the </a:t>
                </a:r>
                <a14:m>
                  <m:oMath xmlns:m="http://schemas.openxmlformats.org/officeDocument/2006/math">
                    <m:r>
                      <a:rPr lang="en-US" sz="2500" b="0" i="1" smtClean="0">
                        <a:effectLst/>
                        <a:latin typeface="Cambria Math" panose="02040503050406030204" pitchFamily="18" charset="0"/>
                      </a:rPr>
                      <m:t>𝛼</m:t>
                    </m:r>
                  </m:oMath>
                </a14:m>
                <a:r>
                  <a:rPr lang="en-US" sz="2500" dirty="0" smtClean="0">
                    <a:effectLst/>
                  </a:rPr>
                  <a:t> of the Dirichlet distribution</a:t>
                </a:r>
              </a:p>
              <a:p>
                <a:pPr marL="0" indent="0">
                  <a:buNone/>
                </a:pPr>
                <a:endParaRPr lang="en-US" sz="2500" dirty="0" smtClean="0">
                  <a:effectLst/>
                </a:endParaRPr>
              </a:p>
              <a:p>
                <a:pPr marL="0" indent="0">
                  <a:buNone/>
                </a:pPr>
                <a:endParaRPr lang="en-US" sz="2200" dirty="0">
                  <a:effectLst/>
                </a:endParaRP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2066673" y="2172304"/>
                <a:ext cx="9890974" cy="2524259"/>
              </a:xfrm>
              <a:blipFill rotWithShape="0">
                <a:blip r:embed="rId2"/>
                <a:stretch>
                  <a:fillRect l="-863" t="-28744" b="-13527"/>
                </a:stretch>
              </a:blipFill>
            </p:spPr>
            <p:txBody>
              <a:bodyPr/>
              <a:lstStyle/>
              <a:p>
                <a:r>
                  <a:rPr lang="en-US">
                    <a:noFill/>
                  </a:rPr>
                  <a:t> </a:t>
                </a:r>
              </a:p>
            </p:txBody>
          </p:sp>
        </mc:Fallback>
      </mc:AlternateContent>
      <p:pic>
        <p:nvPicPr>
          <p:cNvPr id="3074" name="Picture 2" descr="http://swampmeadow.org/wp-content/uploads/2009/09/Holy_Grail_color_X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63643" cy="235260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9398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Ion</Template>
  <TotalTime>295</TotalTime>
  <Words>640</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Browallia New</vt:lpstr>
      <vt:lpstr>Cambria Math</vt:lpstr>
      <vt:lpstr>Century Gothic</vt:lpstr>
      <vt:lpstr>Wingdings</vt:lpstr>
      <vt:lpstr>Mesh</vt:lpstr>
      <vt:lpstr>PowerPoint Presentation</vt:lpstr>
      <vt:lpstr>Why should we make this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Sugandha</dc:creator>
  <cp:lastModifiedBy>Sugandha</cp:lastModifiedBy>
  <cp:revision>42</cp:revision>
  <dcterms:created xsi:type="dcterms:W3CDTF">2015-05-02T12:44:43Z</dcterms:created>
  <dcterms:modified xsi:type="dcterms:W3CDTF">2015-05-02T17:40:16Z</dcterms:modified>
</cp:coreProperties>
</file>