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654D788-7BEA-4053-81D2-569DA0E92EFB}">
  <a:tblStyle styleId="{2654D788-7BEA-4053-81D2-569DA0E92EFB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9BDDB49-2426-4C18-8EA3-89FF114752C6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3.png"/><Relationship Id="rId6" Type="http://schemas.openxmlformats.org/officeDocument/2006/relationships/image" Target="../media/image06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053075"/>
            <a:ext cx="7772400" cy="1690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Content-based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Query Auto-completion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Jason Ye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Apriori algorithm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Association rule learning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If “A” and “B” are seen, how likely will “C” follow?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Set a “support threshold” - 2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Review 1: {spacious, comfort}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Review 2: {spacious, comfort, window}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Review 3: {spacious, expensive}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Review 4: {window}</a:t>
            </a:r>
          </a:p>
        </p:txBody>
      </p:sp>
      <p:graphicFrame>
        <p:nvGraphicFramePr>
          <p:cNvPr id="108" name="Shape 108"/>
          <p:cNvGraphicFramePr/>
          <p:nvPr/>
        </p:nvGraphicFramePr>
        <p:xfrm>
          <a:off x="5171900" y="23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{2654D788-7BEA-4053-81D2-569DA0E92EFB}</a:tableStyleId>
              </a:tblPr>
              <a:tblGrid>
                <a:gridCol w="1043975"/>
                <a:gridCol w="1043975"/>
              </a:tblGrid>
              <a:tr h="4870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Count</a:t>
                      </a:r>
                    </a:p>
                  </a:txBody>
                  <a:tcPr marT="91425" marB="91425" marR="91425" marL="91425"/>
                </a:tc>
              </a:tr>
              <a:tr h="4870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spacious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4870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comfort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4870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window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4870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expensive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Shape 109"/>
          <p:cNvGraphicFramePr/>
          <p:nvPr/>
        </p:nvGraphicFramePr>
        <p:xfrm>
          <a:off x="5777850" y="251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{49BDDB49-2426-4C18-8EA3-89FF114752C6}</a:tableStyleId>
              </a:tblPr>
              <a:tblGrid>
                <a:gridCol w="1310450"/>
                <a:gridCol w="1110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Count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spacious AND comfort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spacious AND window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comfort AND window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Demo!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Trigram QAC on Yelp Reviews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User evaluation: “eye test”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Trigrams: “readability”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Apriori: “informative”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Future implementation: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Synonym mapping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NOT a good idea to build a QAC only on content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Not flexible, does not utilize user requirements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Unlikely query formats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Pros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Context heavy websites: digital science libraries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Can lead to more accurate search results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1878700" y="1825725"/>
            <a:ext cx="5087100" cy="124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400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0" lang="en" sz="3000"/>
              <a:t>How much does * cost in [country]?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84" y="1063375"/>
            <a:ext cx="6635615" cy="388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 rot="5400000">
            <a:off x="5881350" y="2765024"/>
            <a:ext cx="2969699" cy="32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http://www.businessinsider.com/google-cost-searches-2015-4?utm_content=bufferb4577&amp;utm_medium=social&amp;utm_source=facebook.com&amp;utm_campaign=buffer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21599" cy="187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375" y="606925"/>
            <a:ext cx="4786649" cy="77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91550"/>
            <a:ext cx="79724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687" y="2193387"/>
            <a:ext cx="79438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data do you collect?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Crowdsourcing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Large search engines (Google)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Personal log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Facebook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Web content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Yelp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Isolate QAC to content-based data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Explore “assumptions” on content retrieval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Evaluate the effectiveness of content-driven QAC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Tries and Ternary Search Trees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3419412"/>
            <a:ext cx="3731999" cy="98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k pointers for alphabet size k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Lookup time: O(L)</a:t>
            </a:r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762937" y="3419425"/>
            <a:ext cx="3731999" cy="98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Only 3 pointers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Lookup time: O(L*log(k))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62" y="1447750"/>
            <a:ext cx="317182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651" y="1447750"/>
            <a:ext cx="368404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Finite State Transducer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75" y="1220500"/>
            <a:ext cx="5623099" cy="25444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2" type="title"/>
          </p:nvPr>
        </p:nvSpPr>
        <p:spPr>
          <a:xfrm>
            <a:off x="622075" y="3922075"/>
            <a:ext cx="32007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0" lang="en" sz="2400"/>
              <a:t>SortedMap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0" lang="en" sz="2400"/>
              <a:t>Less memory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Lucene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07225" y="2405100"/>
            <a:ext cx="7500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219750" y="1331400"/>
            <a:ext cx="5991900" cy="2552699"/>
          </a:xfrm>
          <a:prstGeom prst="rect">
            <a:avLst/>
          </a:prstGeom>
          <a:noFill/>
          <a:ln cap="flat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68125" y="2405100"/>
            <a:ext cx="1053000" cy="4053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Tokenizer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008300" y="2405100"/>
            <a:ext cx="1053000" cy="4053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Filter 1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448475" y="2405100"/>
            <a:ext cx="1053000" cy="4053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Filter 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888650" y="2405100"/>
            <a:ext cx="7500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...</a:t>
            </a:r>
          </a:p>
        </p:txBody>
      </p:sp>
      <p:sp>
        <p:nvSpPr>
          <p:cNvPr id="86" name="Shape 86"/>
          <p:cNvSpPr txBox="1"/>
          <p:nvPr/>
        </p:nvSpPr>
        <p:spPr>
          <a:xfrm rot="1801800">
            <a:off x="8205528" y="3477133"/>
            <a:ext cx="568284" cy="333334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Token</a:t>
            </a:r>
          </a:p>
        </p:txBody>
      </p:sp>
      <p:sp>
        <p:nvSpPr>
          <p:cNvPr id="87" name="Shape 87"/>
          <p:cNvSpPr txBox="1"/>
          <p:nvPr/>
        </p:nvSpPr>
        <p:spPr>
          <a:xfrm rot="907345">
            <a:off x="8053271" y="2902309"/>
            <a:ext cx="568071" cy="333449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Token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554275" y="2441100"/>
            <a:ext cx="568200" cy="333300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Token</a:t>
            </a:r>
          </a:p>
        </p:txBody>
      </p:sp>
      <p:sp>
        <p:nvSpPr>
          <p:cNvPr id="89" name="Shape 89"/>
          <p:cNvSpPr txBox="1"/>
          <p:nvPr/>
        </p:nvSpPr>
        <p:spPr>
          <a:xfrm rot="3568939">
            <a:off x="8247062" y="4229780"/>
            <a:ext cx="568329" cy="333249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Token</a:t>
            </a:r>
          </a:p>
        </p:txBody>
      </p:sp>
      <p:cxnSp>
        <p:nvCxnSpPr>
          <p:cNvPr id="90" name="Shape 90"/>
          <p:cNvCxnSpPr>
            <a:stCxn id="82" idx="3"/>
            <a:endCxn id="83" idx="1"/>
          </p:cNvCxnSpPr>
          <p:nvPr/>
        </p:nvCxnSpPr>
        <p:spPr>
          <a:xfrm>
            <a:off x="2621125" y="2607750"/>
            <a:ext cx="3873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83" idx="3"/>
            <a:endCxn id="84" idx="1"/>
          </p:cNvCxnSpPr>
          <p:nvPr/>
        </p:nvCxnSpPr>
        <p:spPr>
          <a:xfrm>
            <a:off x="4061300" y="2607750"/>
            <a:ext cx="3873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84" idx="3"/>
            <a:endCxn id="85" idx="1"/>
          </p:cNvCxnSpPr>
          <p:nvPr/>
        </p:nvCxnSpPr>
        <p:spPr>
          <a:xfrm>
            <a:off x="5501475" y="2607750"/>
            <a:ext cx="3873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85" idx="3"/>
            <a:endCxn id="88" idx="1"/>
          </p:cNvCxnSpPr>
          <p:nvPr/>
        </p:nvCxnSpPr>
        <p:spPr>
          <a:xfrm>
            <a:off x="6638650" y="2607750"/>
            <a:ext cx="9156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stCxn id="80" idx="3"/>
            <a:endCxn id="82" idx="1"/>
          </p:cNvCxnSpPr>
          <p:nvPr/>
        </p:nvCxnSpPr>
        <p:spPr>
          <a:xfrm>
            <a:off x="957225" y="2607750"/>
            <a:ext cx="610800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3689150" y="1454550"/>
            <a:ext cx="1219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/>
              <a:t>Analyzer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Content Processing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Explored: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N-grams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Feature selection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Stemming vs non-stemming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Stop-word removal (?)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Apriori algorithm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