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361" r:id="rId3"/>
    <p:sldId id="264" r:id="rId4"/>
    <p:sldId id="265" r:id="rId5"/>
    <p:sldId id="347" r:id="rId6"/>
    <p:sldId id="281" r:id="rId7"/>
    <p:sldId id="333" r:id="rId8"/>
    <p:sldId id="337" r:id="rId9"/>
    <p:sldId id="334" r:id="rId10"/>
    <p:sldId id="335" r:id="rId11"/>
    <p:sldId id="332" r:id="rId12"/>
    <p:sldId id="269" r:id="rId13"/>
    <p:sldId id="282" r:id="rId14"/>
    <p:sldId id="283" r:id="rId15"/>
    <p:sldId id="363" r:id="rId16"/>
    <p:sldId id="364" r:id="rId17"/>
    <p:sldId id="260" r:id="rId18"/>
    <p:sldId id="342" r:id="rId19"/>
    <p:sldId id="338" r:id="rId20"/>
    <p:sldId id="339" r:id="rId21"/>
    <p:sldId id="340" r:id="rId22"/>
    <p:sldId id="362" r:id="rId23"/>
    <p:sldId id="261" r:id="rId24"/>
    <p:sldId id="348" r:id="rId25"/>
    <p:sldId id="349" r:id="rId26"/>
    <p:sldId id="343" r:id="rId27"/>
    <p:sldId id="344" r:id="rId28"/>
    <p:sldId id="345" r:id="rId29"/>
    <p:sldId id="346" r:id="rId30"/>
    <p:sldId id="351" r:id="rId31"/>
    <p:sldId id="350" r:id="rId32"/>
    <p:sldId id="271" r:id="rId33"/>
    <p:sldId id="272" r:id="rId34"/>
    <p:sldId id="310" r:id="rId35"/>
    <p:sldId id="352" r:id="rId36"/>
    <p:sldId id="353" r:id="rId37"/>
    <p:sldId id="274" r:id="rId38"/>
    <p:sldId id="311" r:id="rId39"/>
    <p:sldId id="354" r:id="rId40"/>
    <p:sldId id="355" r:id="rId41"/>
    <p:sldId id="275" r:id="rId42"/>
    <p:sldId id="356" r:id="rId43"/>
    <p:sldId id="357" r:id="rId44"/>
    <p:sldId id="358" r:id="rId45"/>
    <p:sldId id="359" r:id="rId46"/>
    <p:sldId id="331" r:id="rId47"/>
    <p:sldId id="36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113" d="100"/>
          <a:sy n="113" d="100"/>
        </p:scale>
        <p:origin x="94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1651333536"/>
        <c:axId val="-1651331360"/>
      </c:barChart>
      <c:catAx>
        <c:axId val="-165133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51331360"/>
        <c:crosses val="autoZero"/>
        <c:auto val="1"/>
        <c:lblAlgn val="ctr"/>
        <c:lblOffset val="100"/>
        <c:noMultiLvlLbl val="0"/>
      </c:catAx>
      <c:valAx>
        <c:axId val="-165133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51333536"/>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24</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29</a:t>
            </a:fld>
            <a:endParaRPr lang="en-US"/>
          </a:p>
        </p:txBody>
      </p:sp>
    </p:spTree>
    <p:extLst>
      <p:ext uri="{BB962C8B-B14F-4D97-AF65-F5344CB8AC3E}">
        <p14:creationId xmlns:p14="http://schemas.microsoft.com/office/powerpoint/2010/main" val="379303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1.emf"/><Relationship Id="rId5" Type="http://schemas.openxmlformats.org/officeDocument/2006/relationships/oleObject" Target="../embeddings/oleObject4.bin"/><Relationship Id="rId4" Type="http://schemas.openxmlformats.org/officeDocument/2006/relationships/image" Target="../media/image40.emf"/></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210996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Recap: Source-Channel </a:t>
            </a:r>
            <a:r>
              <a:rPr lang="en-US" altLang="en-US" dirty="0" smtClean="0"/>
              <a:t>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20483"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16</a:t>
            </a:fld>
            <a:endParaRPr lang="en-US"/>
          </a:p>
        </p:txBody>
      </p:sp>
    </p:spTree>
    <p:extLst>
      <p:ext uri="{BB962C8B-B14F-4D97-AF65-F5344CB8AC3E}">
        <p14:creationId xmlns:p14="http://schemas.microsoft.com/office/powerpoint/2010/main" val="65559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17</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21</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24</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25</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28</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29</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30</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a:t>
            </a:r>
            <a:r>
              <a:rPr lang="en-US" altLang="en-US" dirty="0" smtClean="0"/>
              <a:t>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a:t>
            </a:r>
            <a:r>
              <a:rPr lang="en-US" altLang="en-US" dirty="0" smtClean="0"/>
              <a:t>words/N-grams</a:t>
            </a:r>
            <a:endParaRPr lang="en-US" altLang="en-US" dirty="0" smtClean="0"/>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31</a:t>
            </a:fld>
            <a:endParaRPr lang="en-US"/>
          </a:p>
        </p:txBody>
      </p:sp>
      <p:grpSp>
        <p:nvGrpSpPr>
          <p:cNvPr id="3" name="Group 2"/>
          <p:cNvGrpSpPr/>
          <p:nvPr/>
        </p:nvGrpSpPr>
        <p:grpSpPr>
          <a:xfrm>
            <a:off x="1905000" y="19812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endParaRPr lang="en-US" altLang="en-US" dirty="0" smtClean="0"/>
          </a:p>
          <a:p>
            <a:pPr lvl="1"/>
            <a:r>
              <a:rPr lang="en-US" altLang="en-US" dirty="0" smtClean="0"/>
              <a:t>Unseen words = new words, new </a:t>
            </a:r>
            <a:r>
              <a:rPr lang="en-US" altLang="en-US" dirty="0" smtClean="0"/>
              <a:t>N-grams</a:t>
            </a:r>
            <a:endParaRPr lang="en-US" altLang="en-US" dirty="0" smtClean="0"/>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33</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35</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36</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86"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87"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37</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a:t>
            </a:r>
            <a:r>
              <a:rPr lang="en-US" altLang="en-US" dirty="0" smtClean="0"/>
              <a:t>the trigram “Bob </a:t>
            </a:r>
            <a:r>
              <a:rPr lang="en-US" altLang="en-US" dirty="0"/>
              <a:t>was reading”, but we </a:t>
            </a:r>
            <a:r>
              <a:rPr lang="en-US" altLang="en-US" dirty="0" smtClean="0"/>
              <a:t>do see </a:t>
            </a:r>
            <a:r>
              <a:rPr lang="en-US" altLang="en-US" dirty="0" smtClean="0"/>
              <a:t>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38</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39</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40</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a:t>
                </a:r>
                <a:r>
                  <a:rPr lang="en-US" altLang="en-US" dirty="0"/>
                  <a:t>from each 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41</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43</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a:t>
            </a:r>
            <a:r>
              <a:rPr lang="en-US" dirty="0" smtClean="0"/>
              <a:t>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a:t>
            </a:r>
            <a:r>
              <a:rPr lang="en-US" dirty="0" smtClean="0"/>
              <a:t>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46</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47</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02"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2357</Words>
  <Application>Microsoft Office PowerPoint</Application>
  <PresentationFormat>On-screen Show (4:3)</PresentationFormat>
  <Paragraphs>587</Paragraphs>
  <Slides>47</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Recap: what is a statistical LM?</vt:lpstr>
      <vt:lpstr>Recap: Source-Channel framework [Shannon 48]</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99</cp:revision>
  <dcterms:created xsi:type="dcterms:W3CDTF">2014-08-05T02:17:53Z</dcterms:created>
  <dcterms:modified xsi:type="dcterms:W3CDTF">2015-01-27T03:34:28Z</dcterms:modified>
</cp:coreProperties>
</file>