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6" r:id="rId5"/>
    <p:sldId id="267" r:id="rId6"/>
    <p:sldId id="268" r:id="rId7"/>
    <p:sldId id="259" r:id="rId8"/>
    <p:sldId id="261" r:id="rId9"/>
    <p:sldId id="270" r:id="rId10"/>
    <p:sldId id="269" r:id="rId11"/>
    <p:sldId id="262"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F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D3BD-DD40-2644-8807-E1D293BA72DA}" type="datetimeFigureOut">
              <a:rPr lang="en-US" smtClean="0"/>
              <a:t>3/16/16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67642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5D3BD-DD40-2644-8807-E1D293BA72DA}" type="datetimeFigureOut">
              <a:rPr lang="en-US" smtClean="0"/>
              <a:t>3/16/16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139257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5D3BD-DD40-2644-8807-E1D293BA72DA}" type="datetimeFigureOut">
              <a:rPr lang="en-US" smtClean="0"/>
              <a:t>3/16/16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364961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5D3BD-DD40-2644-8807-E1D293BA72DA}" type="datetimeFigureOut">
              <a:rPr lang="en-US" smtClean="0"/>
              <a:t>3/16/16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18988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35D3BD-DD40-2644-8807-E1D293BA72DA}" type="datetimeFigureOut">
              <a:rPr lang="en-US" smtClean="0"/>
              <a:t>3/16/16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20226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35D3BD-DD40-2644-8807-E1D293BA72DA}" type="datetimeFigureOut">
              <a:rPr lang="en-US" smtClean="0"/>
              <a:t>3/16/16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384789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35D3BD-DD40-2644-8807-E1D293BA72DA}" type="datetimeFigureOut">
              <a:rPr lang="en-US" smtClean="0"/>
              <a:t>3/16/16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315164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35D3BD-DD40-2644-8807-E1D293BA72DA}" type="datetimeFigureOut">
              <a:rPr lang="en-US" smtClean="0"/>
              <a:t>3/16/16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32546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5D3BD-DD40-2644-8807-E1D293BA72DA}" type="datetimeFigureOut">
              <a:rPr lang="en-US" smtClean="0"/>
              <a:t>3/16/16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177993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5D3BD-DD40-2644-8807-E1D293BA72DA}" type="datetimeFigureOut">
              <a:rPr lang="en-US" smtClean="0"/>
              <a:t>3/16/16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387014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5D3BD-DD40-2644-8807-E1D293BA72DA}" type="datetimeFigureOut">
              <a:rPr lang="en-US" smtClean="0"/>
              <a:t>3/16/16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1526B-4D58-504E-9819-C7BFE93320E9}" type="slidenum">
              <a:rPr lang="en-US" smtClean="0"/>
              <a:t>‹#›</a:t>
            </a:fld>
            <a:endParaRPr lang="en-US"/>
          </a:p>
        </p:txBody>
      </p:sp>
    </p:spTree>
    <p:extLst>
      <p:ext uri="{BB962C8B-B14F-4D97-AF65-F5344CB8AC3E}">
        <p14:creationId xmlns:p14="http://schemas.microsoft.com/office/powerpoint/2010/main" val="15156307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5D3BD-DD40-2644-8807-E1D293BA72DA}" type="datetimeFigureOut">
              <a:rPr lang="en-US" smtClean="0"/>
              <a:t>3/16/16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1526B-4D58-504E-9819-C7BFE93320E9}" type="slidenum">
              <a:rPr lang="en-US" smtClean="0"/>
              <a:t>‹#›</a:t>
            </a:fld>
            <a:endParaRPr lang="en-US"/>
          </a:p>
        </p:txBody>
      </p:sp>
    </p:spTree>
    <p:extLst>
      <p:ext uri="{BB962C8B-B14F-4D97-AF65-F5344CB8AC3E}">
        <p14:creationId xmlns:p14="http://schemas.microsoft.com/office/powerpoint/2010/main" val="343466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3733"/>
            <a:ext cx="7772400" cy="1470025"/>
          </a:xfrm>
        </p:spPr>
        <p:txBody>
          <a:bodyPr/>
          <a:lstStyle/>
          <a:p>
            <a:r>
              <a:rPr lang="en-US" dirty="0"/>
              <a:t>Efficient Estimation of Word Representations in Vector Space</a:t>
            </a:r>
          </a:p>
        </p:txBody>
      </p:sp>
      <p:sp>
        <p:nvSpPr>
          <p:cNvPr id="3" name="Subtitle 2"/>
          <p:cNvSpPr>
            <a:spLocks noGrp="1"/>
          </p:cNvSpPr>
          <p:nvPr>
            <p:ph type="subTitle" idx="1"/>
          </p:nvPr>
        </p:nvSpPr>
        <p:spPr>
          <a:xfrm>
            <a:off x="2057400" y="3187028"/>
            <a:ext cx="6400800" cy="1752600"/>
          </a:xfrm>
        </p:spPr>
        <p:txBody>
          <a:bodyPr/>
          <a:lstStyle/>
          <a:p>
            <a:pPr algn="l"/>
            <a:r>
              <a:rPr lang="en-US" sz="1600" dirty="0" smtClean="0">
                <a:solidFill>
                  <a:schemeClr val="tx1"/>
                </a:solidFill>
              </a:rPr>
              <a:t>B</a:t>
            </a:r>
            <a:r>
              <a:rPr lang="sk-SK" sz="1600" dirty="0" smtClean="0">
                <a:solidFill>
                  <a:schemeClr val="tx1"/>
                </a:solidFill>
              </a:rPr>
              <a:t>y Tomas </a:t>
            </a:r>
            <a:r>
              <a:rPr lang="sk-SK" sz="1600" dirty="0">
                <a:solidFill>
                  <a:schemeClr val="tx1"/>
                </a:solidFill>
              </a:rPr>
              <a:t>Mikolov</a:t>
            </a:r>
            <a:r>
              <a:rPr lang="en-US" sz="1600" dirty="0">
                <a:solidFill>
                  <a:schemeClr val="tx1"/>
                </a:solidFill>
              </a:rPr>
              <a:t>, </a:t>
            </a:r>
            <a:r>
              <a:rPr lang="de-DE" sz="1600" dirty="0">
                <a:solidFill>
                  <a:schemeClr val="tx1"/>
                </a:solidFill>
              </a:rPr>
              <a:t>Kai Chen , </a:t>
            </a:r>
            <a:r>
              <a:rPr lang="es-ES_tradnl" sz="1600" dirty="0">
                <a:solidFill>
                  <a:schemeClr val="tx1"/>
                </a:solidFill>
              </a:rPr>
              <a:t>Greg </a:t>
            </a:r>
            <a:r>
              <a:rPr lang="es-ES_tradnl" sz="1600" dirty="0" err="1">
                <a:solidFill>
                  <a:schemeClr val="tx1"/>
                </a:solidFill>
              </a:rPr>
              <a:t>Corrado</a:t>
            </a:r>
            <a:r>
              <a:rPr lang="de-DE" sz="1600" dirty="0">
                <a:solidFill>
                  <a:schemeClr val="tx1"/>
                </a:solidFill>
              </a:rPr>
              <a:t>, </a:t>
            </a:r>
            <a:r>
              <a:rPr lang="is-IS" sz="1600" dirty="0">
                <a:solidFill>
                  <a:schemeClr val="tx1"/>
                </a:solidFill>
              </a:rPr>
              <a:t>Jeffrey Dean. </a:t>
            </a:r>
            <a:r>
              <a:rPr lang="en-US" sz="1600" dirty="0">
                <a:solidFill>
                  <a:schemeClr val="tx1"/>
                </a:solidFill>
              </a:rPr>
              <a:t>Google Inc., Mountain View, CA. Published in Sept 2013.</a:t>
            </a:r>
          </a:p>
          <a:p>
            <a:pPr algn="l"/>
            <a:endParaRPr lang="is-IS" sz="1600" dirty="0" smtClean="0">
              <a:solidFill>
                <a:schemeClr val="tx1"/>
              </a:solidFill>
            </a:endParaRPr>
          </a:p>
          <a:p>
            <a:endParaRPr lang="de-DE" dirty="0" smtClean="0"/>
          </a:p>
          <a:p>
            <a:endParaRPr lang="en-US" dirty="0"/>
          </a:p>
        </p:txBody>
      </p:sp>
      <p:sp>
        <p:nvSpPr>
          <p:cNvPr id="4" name="TextBox 3"/>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14131286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Skip-gram Model</a:t>
            </a:r>
            <a:endParaRPr lang="en-US" dirty="0"/>
          </a:p>
        </p:txBody>
      </p:sp>
      <p:pic>
        <p:nvPicPr>
          <p:cNvPr id="4" name="Picture 3" descr="ski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61" y="1598118"/>
            <a:ext cx="3492386" cy="4942381"/>
          </a:xfrm>
          <a:prstGeom prst="rect">
            <a:avLst/>
          </a:prstGeom>
        </p:spPr>
      </p:pic>
      <p:sp>
        <p:nvSpPr>
          <p:cNvPr id="5" name="TextBox 4"/>
          <p:cNvSpPr txBox="1"/>
          <p:nvPr/>
        </p:nvSpPr>
        <p:spPr>
          <a:xfrm>
            <a:off x="3953005" y="1740808"/>
            <a:ext cx="184666" cy="646331"/>
          </a:xfrm>
          <a:prstGeom prst="rect">
            <a:avLst/>
          </a:prstGeom>
          <a:noFill/>
        </p:spPr>
        <p:txBody>
          <a:bodyPr wrap="none" rtlCol="0">
            <a:spAutoFit/>
          </a:bodyPr>
          <a:lstStyle/>
          <a:p>
            <a:endParaRPr lang="en-US" dirty="0" smtClean="0"/>
          </a:p>
          <a:p>
            <a:endParaRPr lang="en-US" dirty="0"/>
          </a:p>
        </p:txBody>
      </p:sp>
      <p:sp>
        <p:nvSpPr>
          <p:cNvPr id="6" name="TextBox 5"/>
          <p:cNvSpPr txBox="1"/>
          <p:nvPr/>
        </p:nvSpPr>
        <p:spPr>
          <a:xfrm>
            <a:off x="3953005" y="1740808"/>
            <a:ext cx="4951948" cy="2308324"/>
          </a:xfrm>
          <a:prstGeom prst="rect">
            <a:avLst/>
          </a:prstGeom>
          <a:noFill/>
        </p:spPr>
        <p:txBody>
          <a:bodyPr wrap="square" rtlCol="0">
            <a:spAutoFit/>
          </a:bodyPr>
          <a:lstStyle/>
          <a:p>
            <a:r>
              <a:rPr lang="en-US" dirty="0" smtClean="0"/>
              <a:t>Here each word is taken as an input to </a:t>
            </a:r>
          </a:p>
          <a:p>
            <a:r>
              <a:rPr lang="en-US" dirty="0" smtClean="0"/>
              <a:t>Classifier</a:t>
            </a:r>
            <a:r>
              <a:rPr lang="en-US" dirty="0"/>
              <a:t> </a:t>
            </a:r>
            <a:r>
              <a:rPr lang="en-US" dirty="0" smtClean="0"/>
              <a:t>with continuous projection layer, and predict words within a certain range before and after the current word. </a:t>
            </a:r>
          </a:p>
          <a:p>
            <a:endParaRPr lang="en-US" dirty="0"/>
          </a:p>
          <a:p>
            <a:r>
              <a:rPr lang="en-US" dirty="0"/>
              <a:t>I</a:t>
            </a:r>
            <a:r>
              <a:rPr lang="en-US" dirty="0" smtClean="0"/>
              <a:t>ncreasing the range improves quality of the resulting word vectors, but it also increases the computational complexity.</a:t>
            </a:r>
            <a:endParaRPr lang="en-US" dirty="0"/>
          </a:p>
        </p:txBody>
      </p:sp>
      <p:sp>
        <p:nvSpPr>
          <p:cNvPr id="7" name="TextBox 6"/>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31549492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a:t>
            </a:r>
            <a:endParaRPr lang="en-US" dirty="0"/>
          </a:p>
        </p:txBody>
      </p:sp>
      <p:sp>
        <p:nvSpPr>
          <p:cNvPr id="3" name="Content Placeholder 2"/>
          <p:cNvSpPr>
            <a:spLocks noGrp="1"/>
          </p:cNvSpPr>
          <p:nvPr>
            <p:ph idx="1"/>
          </p:nvPr>
        </p:nvSpPr>
        <p:spPr>
          <a:xfrm>
            <a:off x="343033" y="5609765"/>
            <a:ext cx="8229600" cy="668558"/>
          </a:xfrm>
        </p:spPr>
        <p:txBody>
          <a:bodyPr>
            <a:normAutofit/>
          </a:bodyPr>
          <a:lstStyle/>
          <a:p>
            <a:r>
              <a:rPr lang="en-US" sz="1800" dirty="0"/>
              <a:t>Table 1: </a:t>
            </a:r>
            <a:r>
              <a:rPr lang="en-US" sz="1800" i="1" dirty="0"/>
              <a:t>Examples of five types of semantic and nine types of syntactic questions in the Semantic- Syntactic Word Relationship test set. </a:t>
            </a:r>
            <a:endParaRPr lang="en-US" sz="1800" dirty="0" smtClean="0"/>
          </a:p>
        </p:txBody>
      </p:sp>
      <p:pic>
        <p:nvPicPr>
          <p:cNvPr id="4" name="Picture 3" descr="word relationshi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83461"/>
            <a:ext cx="8115433" cy="4526304"/>
          </a:xfrm>
          <a:prstGeom prst="rect">
            <a:avLst/>
          </a:prstGeom>
        </p:spPr>
      </p:pic>
      <p:sp>
        <p:nvSpPr>
          <p:cNvPr id="5" name="TextBox 4"/>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15727097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1378"/>
            <a:ext cx="8229600" cy="1053819"/>
          </a:xfrm>
        </p:spPr>
        <p:txBody>
          <a:bodyPr/>
          <a:lstStyle/>
          <a:p>
            <a:r>
              <a:rPr lang="en-US" dirty="0" smtClean="0"/>
              <a:t>Semantic and syntactic similarities</a:t>
            </a:r>
            <a:endParaRPr lang="en-US" dirty="0"/>
          </a:p>
        </p:txBody>
      </p:sp>
      <p:pic>
        <p:nvPicPr>
          <p:cNvPr id="4" name="Picture 3" descr="semanti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2197100"/>
            <a:ext cx="8153400" cy="2451100"/>
          </a:xfrm>
          <a:prstGeom prst="rect">
            <a:avLst/>
          </a:prstGeom>
        </p:spPr>
      </p:pic>
      <p:sp>
        <p:nvSpPr>
          <p:cNvPr id="5" name="TextBox 4"/>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3073199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r>
              <a:rPr lang="en-US" sz="2800" dirty="0" smtClean="0"/>
              <a:t>To introduce techniques that can be used for learning high-quality word vectors from huge data sets with billions of words, and millions of words in the vocabulary.</a:t>
            </a:r>
          </a:p>
          <a:p>
            <a:endParaRPr lang="en-US" sz="2800" dirty="0"/>
          </a:p>
          <a:p>
            <a:r>
              <a:rPr lang="en-US" sz="2800" dirty="0" smtClean="0"/>
              <a:t>None of the previous methods has been successfully trained on more than a few hundred of millions of words, with dimensionality of </a:t>
            </a:r>
            <a:r>
              <a:rPr lang="en-US" sz="2800" dirty="0" smtClean="0">
                <a:solidFill>
                  <a:schemeClr val="accent3">
                    <a:lumMod val="75000"/>
                  </a:schemeClr>
                </a:solidFill>
              </a:rPr>
              <a:t>word vectors </a:t>
            </a:r>
            <a:r>
              <a:rPr lang="en-US" sz="2800" dirty="0" smtClean="0"/>
              <a:t>between 50 – 100.</a:t>
            </a:r>
            <a:endParaRPr lang="en-US" sz="2800" dirty="0"/>
          </a:p>
        </p:txBody>
      </p:sp>
      <p:sp>
        <p:nvSpPr>
          <p:cNvPr id="4" name="TextBox 3"/>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31522752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One-hot encoding</a:t>
            </a:r>
          </a:p>
          <a:p>
            <a:pPr marL="0" indent="0">
              <a:buNone/>
            </a:pPr>
            <a:r>
              <a:rPr lang="en-US" dirty="0" smtClean="0"/>
              <a:t>	</a:t>
            </a:r>
            <a:r>
              <a:rPr lang="en-US" sz="2000" dirty="0" smtClean="0"/>
              <a:t>For a vocabulary size D = 10, the one-hot 	vector of word  ID w = 4 is </a:t>
            </a:r>
          </a:p>
          <a:p>
            <a:pPr marL="0" indent="0">
              <a:buNone/>
            </a:pPr>
            <a:r>
              <a:rPr lang="en-US" sz="2000" dirty="0"/>
              <a:t>	</a:t>
            </a:r>
            <a:r>
              <a:rPr lang="en-US" sz="2000" dirty="0" smtClean="0"/>
              <a:t>e(w) = [0 0 0 1 0 0 0 0 0 0]</a:t>
            </a:r>
          </a:p>
          <a:p>
            <a:pPr marL="0" indent="0">
              <a:buNone/>
            </a:pPr>
            <a:r>
              <a:rPr lang="en-US" sz="2000" dirty="0"/>
              <a:t>	</a:t>
            </a:r>
            <a:r>
              <a:rPr lang="en-US" sz="2000" dirty="0" smtClean="0"/>
              <a:t>This method doesn’t make any assumption about word similarity</a:t>
            </a:r>
          </a:p>
          <a:p>
            <a:pPr marL="0" indent="0">
              <a:buNone/>
            </a:pPr>
            <a:r>
              <a:rPr lang="en-US" sz="2000" dirty="0" smtClean="0"/>
              <a:t>	||e(w) – e(w’)||2 = 0 if w = w’</a:t>
            </a:r>
          </a:p>
          <a:p>
            <a:pPr marL="0" indent="0">
              <a:buNone/>
            </a:pPr>
            <a:r>
              <a:rPr lang="en-US" sz="2000" dirty="0"/>
              <a:t>	</a:t>
            </a:r>
            <a:r>
              <a:rPr lang="en-US" sz="2000" dirty="0" smtClean="0"/>
              <a:t>||e(w) – e(w’)||2 = 2 if w != w’ </a:t>
            </a:r>
          </a:p>
          <a:p>
            <a:pPr marL="0" indent="0">
              <a:buNone/>
            </a:pPr>
            <a:r>
              <a:rPr lang="en-US" sz="2000" dirty="0"/>
              <a:t>	</a:t>
            </a:r>
            <a:r>
              <a:rPr lang="en-US" sz="2000" dirty="0" smtClean="0"/>
              <a:t>This choice has several good reasons – simplicity, robustness and can be 	trained on huge amount of data. However, the performance is highly 	dependent on the size and quality of 	data.</a:t>
            </a:r>
          </a:p>
          <a:p>
            <a:pPr marL="0" indent="0">
              <a:buNone/>
            </a:pPr>
            <a:r>
              <a:rPr lang="en-US" sz="2000" dirty="0"/>
              <a:t>	</a:t>
            </a:r>
            <a:r>
              <a:rPr lang="en-US" sz="2000" dirty="0" smtClean="0"/>
              <a:t>In recent years it has become possible to train more complex models on 	much larger data set and it has been found that distributed representation of 	words using neural network based language models significantly outperform 	N-gram models.</a:t>
            </a:r>
            <a:endParaRPr lang="en-US" sz="2000" dirty="0"/>
          </a:p>
        </p:txBody>
      </p:sp>
      <p:sp>
        <p:nvSpPr>
          <p:cNvPr id="4" name="TextBox 3"/>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22672758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58095"/>
            <a:ext cx="8229600" cy="4525963"/>
          </a:xfrm>
        </p:spPr>
        <p:txBody>
          <a:bodyPr>
            <a:normAutofit fontScale="92500" lnSpcReduction="10000"/>
          </a:bodyPr>
          <a:lstStyle/>
          <a:p>
            <a:r>
              <a:rPr lang="en-US" dirty="0" smtClean="0"/>
              <a:t>Problems with One-hot encoding</a:t>
            </a:r>
          </a:p>
          <a:p>
            <a:pPr marL="0" indent="0">
              <a:buNone/>
            </a:pPr>
            <a:r>
              <a:rPr lang="en-US" dirty="0"/>
              <a:t>	</a:t>
            </a:r>
            <a:r>
              <a:rPr lang="en-US" dirty="0" smtClean="0"/>
              <a:t>The dimensionality of e(w) is the size of the 	vocabulary.</a:t>
            </a:r>
          </a:p>
          <a:p>
            <a:pPr marL="0" indent="0">
              <a:buNone/>
            </a:pPr>
            <a:r>
              <a:rPr lang="en-US" dirty="0"/>
              <a:t>	</a:t>
            </a:r>
            <a:r>
              <a:rPr lang="en-US" dirty="0" smtClean="0"/>
              <a:t>Typical vocabulary size is ~ 100,000.</a:t>
            </a:r>
          </a:p>
          <a:p>
            <a:pPr marL="0" indent="0">
              <a:buNone/>
            </a:pPr>
            <a:r>
              <a:rPr lang="en-US" dirty="0"/>
              <a:t>	</a:t>
            </a:r>
            <a:r>
              <a:rPr lang="en-US" dirty="0" smtClean="0"/>
              <a:t>Window of 10 words would correspond to 	input vector of </a:t>
            </a:r>
            <a:r>
              <a:rPr lang="en-US" dirty="0" err="1" smtClean="0"/>
              <a:t>atleast</a:t>
            </a:r>
            <a:r>
              <a:rPr lang="en-US" dirty="0" smtClean="0"/>
              <a:t> 1,000,000.</a:t>
            </a:r>
          </a:p>
          <a:p>
            <a:r>
              <a:rPr lang="en-US" dirty="0" smtClean="0"/>
              <a:t>This has two consequences</a:t>
            </a:r>
          </a:p>
          <a:p>
            <a:pPr marL="0" indent="0">
              <a:buNone/>
            </a:pPr>
            <a:r>
              <a:rPr lang="en-US" dirty="0"/>
              <a:t>	</a:t>
            </a:r>
            <a:r>
              <a:rPr lang="en-US" dirty="0" smtClean="0"/>
              <a:t>1) Vulnerability to </a:t>
            </a:r>
            <a:r>
              <a:rPr lang="en-US" dirty="0" err="1" smtClean="0"/>
              <a:t>overfitting</a:t>
            </a:r>
            <a:endParaRPr lang="en-US" dirty="0" smtClean="0"/>
          </a:p>
          <a:p>
            <a:pPr marL="0" indent="0">
              <a:buNone/>
            </a:pPr>
            <a:r>
              <a:rPr lang="en-US" dirty="0"/>
              <a:t>	</a:t>
            </a:r>
            <a:r>
              <a:rPr lang="en-US" dirty="0" smtClean="0"/>
              <a:t>2) Computationally expensive</a:t>
            </a:r>
          </a:p>
        </p:txBody>
      </p:sp>
      <p:sp>
        <p:nvSpPr>
          <p:cNvPr id="4" name="TextBox 3"/>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18289019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8453"/>
            <a:ext cx="8229600" cy="2052642"/>
          </a:xfrm>
        </p:spPr>
        <p:txBody>
          <a:bodyPr>
            <a:normAutofit fontScale="92500" lnSpcReduction="20000"/>
          </a:bodyPr>
          <a:lstStyle/>
          <a:p>
            <a:r>
              <a:rPr lang="en-US" dirty="0" smtClean="0"/>
              <a:t>Continuous word representation</a:t>
            </a:r>
          </a:p>
          <a:p>
            <a:pPr marL="0" indent="0">
              <a:buNone/>
            </a:pPr>
            <a:r>
              <a:rPr lang="en-US" dirty="0"/>
              <a:t>	</a:t>
            </a:r>
            <a:r>
              <a:rPr lang="en-US" dirty="0" smtClean="0"/>
              <a:t>The idea is to replace the One-hot encoding 	which doesn’t take into account similarity of 	word and replace it with learned vector 	representation.</a:t>
            </a:r>
            <a:endParaRPr lang="en-US" dirty="0"/>
          </a:p>
        </p:txBody>
      </p:sp>
      <p:pic>
        <p:nvPicPr>
          <p:cNvPr id="5" name="Picture 4" descr="Cw.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168" y="2897548"/>
            <a:ext cx="5207000" cy="2933700"/>
          </a:xfrm>
          <a:prstGeom prst="rect">
            <a:avLst/>
          </a:prstGeom>
        </p:spPr>
      </p:pic>
      <p:sp>
        <p:nvSpPr>
          <p:cNvPr id="6" name="TextBox 5"/>
          <p:cNvSpPr txBox="1"/>
          <p:nvPr/>
        </p:nvSpPr>
        <p:spPr>
          <a:xfrm>
            <a:off x="684997" y="6021484"/>
            <a:ext cx="8001804" cy="646331"/>
          </a:xfrm>
          <a:prstGeom prst="rect">
            <a:avLst/>
          </a:prstGeom>
          <a:noFill/>
        </p:spPr>
        <p:txBody>
          <a:bodyPr wrap="square" rtlCol="0">
            <a:spAutoFit/>
          </a:bodyPr>
          <a:lstStyle/>
          <a:p>
            <a:r>
              <a:rPr lang="en-US" dirty="0" smtClean="0"/>
              <a:t>These vectors where found to capture the syntactic and semantic similarities between the words</a:t>
            </a:r>
            <a:endParaRPr lang="en-US" dirty="0"/>
          </a:p>
        </p:txBody>
      </p:sp>
      <p:sp>
        <p:nvSpPr>
          <p:cNvPr id="7" name="TextBox 6"/>
          <p:cNvSpPr txBox="1"/>
          <p:nvPr/>
        </p:nvSpPr>
        <p:spPr>
          <a:xfrm>
            <a:off x="3225196" y="6365599"/>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21424768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5645"/>
            <a:ext cx="8229600" cy="4525963"/>
          </a:xfrm>
        </p:spPr>
        <p:txBody>
          <a:bodyPr/>
          <a:lstStyle/>
          <a:p>
            <a:r>
              <a:rPr lang="en-US" dirty="0" smtClean="0"/>
              <a:t>Continuous word representation</a:t>
            </a:r>
          </a:p>
          <a:p>
            <a:endParaRPr lang="en-US" dirty="0"/>
          </a:p>
        </p:txBody>
      </p:sp>
      <p:pic>
        <p:nvPicPr>
          <p:cNvPr id="4" name="Picture 3" descr="wordvec.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1355547"/>
            <a:ext cx="6985000" cy="4508979"/>
          </a:xfrm>
          <a:prstGeom prst="rect">
            <a:avLst/>
          </a:prstGeom>
        </p:spPr>
      </p:pic>
      <p:sp>
        <p:nvSpPr>
          <p:cNvPr id="5" name="TextBox 4"/>
          <p:cNvSpPr txBox="1"/>
          <p:nvPr/>
        </p:nvSpPr>
        <p:spPr>
          <a:xfrm>
            <a:off x="3482070" y="5880454"/>
            <a:ext cx="2428870" cy="369332"/>
          </a:xfrm>
          <a:prstGeom prst="rect">
            <a:avLst/>
          </a:prstGeom>
          <a:noFill/>
        </p:spPr>
        <p:txBody>
          <a:bodyPr wrap="none" rtlCol="0">
            <a:spAutoFit/>
          </a:bodyPr>
          <a:lstStyle/>
          <a:p>
            <a:r>
              <a:rPr lang="en-US" dirty="0" smtClean="0"/>
              <a:t>From: Blitzer et al. 2014</a:t>
            </a:r>
            <a:endParaRPr lang="en-US" dirty="0"/>
          </a:p>
        </p:txBody>
      </p:sp>
      <p:sp>
        <p:nvSpPr>
          <p:cNvPr id="6" name="TextBox 5"/>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41126482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NLM.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740" y="527951"/>
            <a:ext cx="6578827" cy="5065466"/>
          </a:xfrm>
          <a:prstGeom prst="rect">
            <a:avLst/>
          </a:prstGeom>
        </p:spPr>
      </p:pic>
      <p:sp>
        <p:nvSpPr>
          <p:cNvPr id="5" name="TextBox 4"/>
          <p:cNvSpPr txBox="1"/>
          <p:nvPr/>
        </p:nvSpPr>
        <p:spPr>
          <a:xfrm>
            <a:off x="1198740" y="709852"/>
            <a:ext cx="2010586" cy="707886"/>
          </a:xfrm>
          <a:prstGeom prst="rect">
            <a:avLst/>
          </a:prstGeom>
          <a:solidFill>
            <a:srgbClr val="FAFFFA"/>
          </a:solidFill>
        </p:spPr>
        <p:txBody>
          <a:bodyPr wrap="none" rtlCol="0">
            <a:spAutoFit/>
          </a:bodyPr>
          <a:lstStyle/>
          <a:p>
            <a:r>
              <a:rPr lang="en-US" sz="2000" dirty="0" smtClean="0">
                <a:solidFill>
                  <a:schemeClr val="bg1"/>
                </a:solidFill>
              </a:rPr>
              <a:t>Fdgddggfhgfhgf</a:t>
            </a:r>
          </a:p>
          <a:p>
            <a:r>
              <a:rPr lang="en-US" sz="2000" dirty="0" smtClean="0">
                <a:solidFill>
                  <a:schemeClr val="bg1"/>
                </a:solidFill>
              </a:rPr>
              <a:t>Gfghfhgjhgjhgjgjg</a:t>
            </a:r>
          </a:p>
        </p:txBody>
      </p:sp>
      <p:sp>
        <p:nvSpPr>
          <p:cNvPr id="6" name="TextBox 5"/>
          <p:cNvSpPr txBox="1"/>
          <p:nvPr/>
        </p:nvSpPr>
        <p:spPr>
          <a:xfrm>
            <a:off x="1641135" y="898938"/>
            <a:ext cx="777076" cy="369332"/>
          </a:xfrm>
          <a:prstGeom prst="rect">
            <a:avLst/>
          </a:prstGeom>
          <a:noFill/>
        </p:spPr>
        <p:txBody>
          <a:bodyPr wrap="none" rtlCol="0">
            <a:spAutoFit/>
          </a:bodyPr>
          <a:lstStyle/>
          <a:p>
            <a:r>
              <a:rPr lang="en-US" dirty="0" smtClean="0"/>
              <a:t>NNLM</a:t>
            </a:r>
            <a:endParaRPr lang="en-US" dirty="0"/>
          </a:p>
        </p:txBody>
      </p:sp>
      <p:sp>
        <p:nvSpPr>
          <p:cNvPr id="7" name="TextBox 6"/>
          <p:cNvSpPr txBox="1"/>
          <p:nvPr/>
        </p:nvSpPr>
        <p:spPr>
          <a:xfrm>
            <a:off x="1198740" y="2660138"/>
            <a:ext cx="619355" cy="400110"/>
          </a:xfrm>
          <a:prstGeom prst="rect">
            <a:avLst/>
          </a:prstGeom>
          <a:solidFill>
            <a:srgbClr val="FAFFFA"/>
          </a:solidFill>
        </p:spPr>
        <p:txBody>
          <a:bodyPr wrap="none" rtlCol="0">
            <a:spAutoFit/>
          </a:bodyPr>
          <a:lstStyle/>
          <a:p>
            <a:r>
              <a:rPr lang="en-US" sz="2000" dirty="0" smtClean="0">
                <a:solidFill>
                  <a:schemeClr val="bg1"/>
                </a:solidFill>
              </a:rPr>
              <a:t>Fhgj</a:t>
            </a:r>
          </a:p>
        </p:txBody>
      </p:sp>
      <p:sp>
        <p:nvSpPr>
          <p:cNvPr id="8" name="TextBox 7"/>
          <p:cNvSpPr txBox="1"/>
          <p:nvPr/>
        </p:nvSpPr>
        <p:spPr>
          <a:xfrm>
            <a:off x="457200" y="5678862"/>
            <a:ext cx="8590663" cy="923330"/>
          </a:xfrm>
          <a:prstGeom prst="rect">
            <a:avLst/>
          </a:prstGeom>
          <a:noFill/>
        </p:spPr>
        <p:txBody>
          <a:bodyPr wrap="none" rtlCol="0">
            <a:spAutoFit/>
          </a:bodyPr>
          <a:lstStyle/>
          <a:p>
            <a:r>
              <a:rPr lang="en-US" dirty="0"/>
              <a:t>M</a:t>
            </a:r>
            <a:r>
              <a:rPr lang="en-US" dirty="0" smtClean="0"/>
              <a:t>odel architecture for estimating neural network language model (NNLM) where a </a:t>
            </a:r>
          </a:p>
          <a:p>
            <a:r>
              <a:rPr lang="en-US" dirty="0" err="1" smtClean="0"/>
              <a:t>feedforward</a:t>
            </a:r>
            <a:r>
              <a:rPr lang="en-US" dirty="0" smtClean="0"/>
              <a:t> neural network with a linear projection layer and a non-linear hidden layer </a:t>
            </a:r>
          </a:p>
          <a:p>
            <a:r>
              <a:rPr lang="en-US" dirty="0" smtClean="0"/>
              <a:t>was used to learn jointly the word vector representation and a statistical language model.</a:t>
            </a:r>
            <a:endParaRPr lang="en-US" dirty="0"/>
          </a:p>
        </p:txBody>
      </p:sp>
    </p:spTree>
    <p:extLst>
      <p:ext uri="{BB962C8B-B14F-4D97-AF65-F5344CB8AC3E}">
        <p14:creationId xmlns:p14="http://schemas.microsoft.com/office/powerpoint/2010/main" val="12048006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Log-linear 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main observation from the previous section was that most of the complexity is caused by the non-linear hidden layer in the model. </a:t>
            </a:r>
            <a:endParaRPr lang="en-US" dirty="0" smtClean="0"/>
          </a:p>
          <a:p>
            <a:r>
              <a:rPr lang="en-US" dirty="0"/>
              <a:t>While this is what makes neural networks so attractive, </a:t>
            </a:r>
            <a:r>
              <a:rPr lang="en-US" dirty="0" smtClean="0"/>
              <a:t>the author explains a simpler </a:t>
            </a:r>
            <a:r>
              <a:rPr lang="en-US" dirty="0"/>
              <a:t>models that might not be able to represent the data as precisely as neural networks, but can possibly be trained on much more data efficiently. </a:t>
            </a:r>
            <a:endParaRPr lang="en-US" dirty="0" smtClean="0"/>
          </a:p>
          <a:p>
            <a:r>
              <a:rPr lang="en-US" dirty="0" smtClean="0"/>
              <a:t>The two proposed architectures are:</a:t>
            </a:r>
          </a:p>
          <a:p>
            <a:pPr marL="0" indent="0">
              <a:buNone/>
            </a:pPr>
            <a:r>
              <a:rPr lang="en-US" dirty="0" smtClean="0"/>
              <a:t>	a) Continuous Bag-of-words Model</a:t>
            </a:r>
          </a:p>
          <a:p>
            <a:pPr marL="0" indent="0">
              <a:buNone/>
            </a:pPr>
            <a:r>
              <a:rPr lang="en-US" dirty="0"/>
              <a:t>	</a:t>
            </a:r>
            <a:r>
              <a:rPr lang="en-US" dirty="0" smtClean="0"/>
              <a:t>b) Continuous Skip-gram Model </a:t>
            </a:r>
          </a:p>
        </p:txBody>
      </p:sp>
      <p:sp>
        <p:nvSpPr>
          <p:cNvPr id="4" name="TextBox 3"/>
          <p:cNvSpPr txBox="1"/>
          <p:nvPr/>
        </p:nvSpPr>
        <p:spPr>
          <a:xfrm>
            <a:off x="3225196" y="6351330"/>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23204371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Bag-of-words Model</a:t>
            </a:r>
            <a:endParaRPr lang="en-US" dirty="0"/>
          </a:p>
        </p:txBody>
      </p:sp>
      <p:pic>
        <p:nvPicPr>
          <p:cNvPr id="6" name="Picture 5" descr="cbow.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8" y="1417638"/>
            <a:ext cx="3715877" cy="5033962"/>
          </a:xfrm>
          <a:prstGeom prst="rect">
            <a:avLst/>
          </a:prstGeom>
        </p:spPr>
      </p:pic>
      <p:sp>
        <p:nvSpPr>
          <p:cNvPr id="7" name="TextBox 6"/>
          <p:cNvSpPr txBox="1"/>
          <p:nvPr/>
        </p:nvSpPr>
        <p:spPr>
          <a:xfrm>
            <a:off x="3953005" y="1740808"/>
            <a:ext cx="5175966" cy="3416320"/>
          </a:xfrm>
          <a:prstGeom prst="rect">
            <a:avLst/>
          </a:prstGeom>
          <a:noFill/>
        </p:spPr>
        <p:txBody>
          <a:bodyPr wrap="none" rtlCol="0">
            <a:spAutoFit/>
          </a:bodyPr>
          <a:lstStyle/>
          <a:p>
            <a:r>
              <a:rPr lang="en-US" dirty="0" smtClean="0"/>
              <a:t>Continuous Bag-of-words model is </a:t>
            </a:r>
            <a:r>
              <a:rPr lang="en-US" dirty="0"/>
              <a:t>similar to the </a:t>
            </a:r>
            <a:endParaRPr lang="en-US" dirty="0" smtClean="0"/>
          </a:p>
          <a:p>
            <a:r>
              <a:rPr lang="en-US" dirty="0" err="1" smtClean="0"/>
              <a:t>feedforward</a:t>
            </a:r>
            <a:r>
              <a:rPr lang="en-US" dirty="0" smtClean="0"/>
              <a:t> </a:t>
            </a:r>
            <a:r>
              <a:rPr lang="en-US" dirty="0"/>
              <a:t>NNLM, where the non-linear hidden </a:t>
            </a:r>
            <a:endParaRPr lang="en-US" dirty="0" smtClean="0"/>
          </a:p>
          <a:p>
            <a:r>
              <a:rPr lang="en-US" dirty="0" smtClean="0"/>
              <a:t>layer </a:t>
            </a:r>
            <a:r>
              <a:rPr lang="en-US" dirty="0"/>
              <a:t>is removed and the projection layer is shared </a:t>
            </a:r>
            <a:endParaRPr lang="en-US" dirty="0" smtClean="0"/>
          </a:p>
          <a:p>
            <a:r>
              <a:rPr lang="en-US" dirty="0" smtClean="0"/>
              <a:t>for </a:t>
            </a:r>
            <a:r>
              <a:rPr lang="en-US" dirty="0"/>
              <a:t>all words </a:t>
            </a:r>
            <a:r>
              <a:rPr lang="en-US" dirty="0" smtClean="0"/>
              <a:t>(not just the projection matrix); thus</a:t>
            </a:r>
            <a:r>
              <a:rPr lang="en-US" dirty="0"/>
              <a:t>, </a:t>
            </a:r>
            <a:endParaRPr lang="en-US" dirty="0" smtClean="0"/>
          </a:p>
          <a:p>
            <a:r>
              <a:rPr lang="en-US" dirty="0" smtClean="0"/>
              <a:t>all </a:t>
            </a:r>
            <a:r>
              <a:rPr lang="en-US" dirty="0"/>
              <a:t>words get projected into the same position </a:t>
            </a:r>
            <a:endParaRPr lang="en-US" dirty="0" smtClean="0"/>
          </a:p>
          <a:p>
            <a:r>
              <a:rPr lang="en-US" dirty="0" smtClean="0"/>
              <a:t>(</a:t>
            </a:r>
            <a:r>
              <a:rPr lang="en-US" dirty="0"/>
              <a:t>their vectors are averaged). </a:t>
            </a:r>
            <a:endParaRPr lang="en-US" dirty="0" smtClean="0"/>
          </a:p>
          <a:p>
            <a:endParaRPr lang="en-US" dirty="0"/>
          </a:p>
          <a:p>
            <a:r>
              <a:rPr lang="en-US" dirty="0" smtClean="0"/>
              <a:t>The </a:t>
            </a:r>
            <a:r>
              <a:rPr lang="en-US" dirty="0"/>
              <a:t>weight matrix between the input and the </a:t>
            </a:r>
            <a:endParaRPr lang="en-US" dirty="0" smtClean="0"/>
          </a:p>
          <a:p>
            <a:r>
              <a:rPr lang="en-US" dirty="0" smtClean="0"/>
              <a:t>projection </a:t>
            </a:r>
            <a:r>
              <a:rPr lang="en-US" dirty="0"/>
              <a:t>layer is shared for all word positions in the </a:t>
            </a:r>
            <a:endParaRPr lang="en-US" dirty="0" smtClean="0"/>
          </a:p>
          <a:p>
            <a:r>
              <a:rPr lang="en-US" dirty="0" smtClean="0"/>
              <a:t>same </a:t>
            </a:r>
            <a:r>
              <a:rPr lang="en-US" dirty="0"/>
              <a:t>way as in the NNLM. </a:t>
            </a:r>
            <a:endParaRPr lang="en-US" dirty="0" smtClean="0"/>
          </a:p>
          <a:p>
            <a:endParaRPr lang="en-US" dirty="0" smtClean="0"/>
          </a:p>
          <a:p>
            <a:endParaRPr lang="en-US" dirty="0"/>
          </a:p>
        </p:txBody>
      </p:sp>
      <p:sp>
        <p:nvSpPr>
          <p:cNvPr id="8" name="TextBox 7"/>
          <p:cNvSpPr txBox="1"/>
          <p:nvPr/>
        </p:nvSpPr>
        <p:spPr>
          <a:xfrm>
            <a:off x="3225196" y="6379868"/>
            <a:ext cx="2858625" cy="369332"/>
          </a:xfrm>
          <a:prstGeom prst="rect">
            <a:avLst/>
          </a:prstGeom>
          <a:noFill/>
        </p:spPr>
        <p:txBody>
          <a:bodyPr wrap="none" rtlCol="0">
            <a:spAutoFit/>
          </a:bodyPr>
          <a:lstStyle/>
          <a:p>
            <a:r>
              <a:rPr lang="en-US" dirty="0" smtClean="0"/>
              <a:t>CS:6501: Paper presentation</a:t>
            </a:r>
            <a:endParaRPr lang="en-US" dirty="0"/>
          </a:p>
        </p:txBody>
      </p:sp>
    </p:spTree>
    <p:extLst>
      <p:ext uri="{BB962C8B-B14F-4D97-AF65-F5344CB8AC3E}">
        <p14:creationId xmlns:p14="http://schemas.microsoft.com/office/powerpoint/2010/main" val="25360113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442</TotalTime>
  <Words>499</Words>
  <Application>Microsoft Macintosh PowerPoint</Application>
  <PresentationFormat>On-screen Show (4:3)</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Efficient Estimation of Word Representations in Vector Space</vt:lpstr>
      <vt:lpstr>Goal</vt:lpstr>
      <vt:lpstr>Introduction</vt:lpstr>
      <vt:lpstr>PowerPoint Presentation</vt:lpstr>
      <vt:lpstr>PowerPoint Presentation</vt:lpstr>
      <vt:lpstr>PowerPoint Presentation</vt:lpstr>
      <vt:lpstr>PowerPoint Presentation</vt:lpstr>
      <vt:lpstr>New Log-linear Models</vt:lpstr>
      <vt:lpstr>Continuous Bag-of-words Model</vt:lpstr>
      <vt:lpstr>Continuous Skip-gram Model</vt:lpstr>
      <vt:lpstr>Results</vt:lpstr>
      <vt:lpstr>PowerPoint Presentation</vt:lpstr>
    </vt:vector>
  </TitlesOfParts>
  <Company>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Estimation of Word Representations in Vector Space</dc:title>
  <dc:creator>Dinesh Surapaneni</dc:creator>
  <cp:lastModifiedBy>Dinesh Surapaneni</cp:lastModifiedBy>
  <cp:revision>26</cp:revision>
  <dcterms:created xsi:type="dcterms:W3CDTF">2016-03-16T13:30:38Z</dcterms:created>
  <dcterms:modified xsi:type="dcterms:W3CDTF">2016-03-16T20:53:15Z</dcterms:modified>
</cp:coreProperties>
</file>