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9"/>
  </p:notesMasterIdLst>
  <p:sldIdLst>
    <p:sldId id="256" r:id="rId2"/>
    <p:sldId id="257" r:id="rId3"/>
    <p:sldId id="315" r:id="rId4"/>
    <p:sldId id="258" r:id="rId5"/>
    <p:sldId id="259" r:id="rId6"/>
    <p:sldId id="261" r:id="rId7"/>
    <p:sldId id="263" r:id="rId8"/>
    <p:sldId id="262" r:id="rId9"/>
    <p:sldId id="260" r:id="rId10"/>
    <p:sldId id="309" r:id="rId11"/>
    <p:sldId id="316" r:id="rId12"/>
    <p:sldId id="317" r:id="rId13"/>
    <p:sldId id="264" r:id="rId14"/>
    <p:sldId id="328" r:id="rId15"/>
    <p:sldId id="329" r:id="rId16"/>
    <p:sldId id="330" r:id="rId17"/>
    <p:sldId id="331" r:id="rId18"/>
    <p:sldId id="332" r:id="rId19"/>
    <p:sldId id="333" r:id="rId20"/>
    <p:sldId id="265" r:id="rId21"/>
    <p:sldId id="272" r:id="rId22"/>
    <p:sldId id="266" r:id="rId23"/>
    <p:sldId id="274" r:id="rId24"/>
    <p:sldId id="273" r:id="rId25"/>
    <p:sldId id="318" r:id="rId26"/>
    <p:sldId id="267" r:id="rId27"/>
    <p:sldId id="268" r:id="rId28"/>
    <p:sldId id="275" r:id="rId29"/>
    <p:sldId id="276" r:id="rId30"/>
    <p:sldId id="277" r:id="rId31"/>
    <p:sldId id="278" r:id="rId32"/>
    <p:sldId id="280" r:id="rId33"/>
    <p:sldId id="279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289" r:id="rId49"/>
    <p:sldId id="290" r:id="rId50"/>
    <p:sldId id="291" r:id="rId51"/>
    <p:sldId id="292" r:id="rId52"/>
    <p:sldId id="293" r:id="rId53"/>
    <p:sldId id="294" r:id="rId54"/>
    <p:sldId id="269" r:id="rId55"/>
    <p:sldId id="295" r:id="rId56"/>
    <p:sldId id="270" r:id="rId57"/>
    <p:sldId id="296" r:id="rId58"/>
    <p:sldId id="297" r:id="rId59"/>
    <p:sldId id="298" r:id="rId60"/>
    <p:sldId id="299" r:id="rId61"/>
    <p:sldId id="310" r:id="rId62"/>
    <p:sldId id="300" r:id="rId63"/>
    <p:sldId id="271" r:id="rId64"/>
    <p:sldId id="308" r:id="rId65"/>
    <p:sldId id="301" r:id="rId66"/>
    <p:sldId id="326" r:id="rId67"/>
    <p:sldId id="302" r:id="rId68"/>
    <p:sldId id="303" r:id="rId69"/>
    <p:sldId id="304" r:id="rId70"/>
    <p:sldId id="306" r:id="rId71"/>
    <p:sldId id="307" r:id="rId72"/>
    <p:sldId id="311" r:id="rId73"/>
    <p:sldId id="312" r:id="rId74"/>
    <p:sldId id="313" r:id="rId75"/>
    <p:sldId id="314" r:id="rId76"/>
    <p:sldId id="321" r:id="rId77"/>
    <p:sldId id="327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FF"/>
    <a:srgbClr val="CC66FF"/>
    <a:srgbClr val="66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7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DB019-0CA2-401D-8868-00B470AA56FF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1B507-242E-4B86-A83C-3733481E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2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1B507-242E-4B86-A83C-3733481EDB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2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FEC-8F53-4A00-803D-8420EC16EE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0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95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508227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05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62365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2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1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2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9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7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0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1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4" Type="http://schemas.openxmlformats.org/officeDocument/2006/relationships/image" Target="../media/image2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1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Categorization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49233" y="2362579"/>
            <a:ext cx="3728718" cy="785780"/>
            <a:chOff x="4503420" y="2440026"/>
            <a:chExt cx="3728718" cy="785780"/>
          </a:xfrm>
        </p:grpSpPr>
        <p:sp>
          <p:nvSpPr>
            <p:cNvPr id="102" name="TextBox 101"/>
            <p:cNvSpPr txBox="1"/>
            <p:nvPr/>
          </p:nvSpPr>
          <p:spPr>
            <a:xfrm>
              <a:off x="4572000" y="2440026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503420" y="2809358"/>
              <a:ext cx="1043940" cy="41644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66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4342056" y="5424237"/>
            <a:ext cx="107177" cy="136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52637" y="5292294"/>
            <a:ext cx="208777" cy="273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342051" y="5101882"/>
            <a:ext cx="337126" cy="4623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342050" y="4932750"/>
            <a:ext cx="465090" cy="6276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5" idx="3"/>
          </p:cNvCxnSpPr>
          <p:nvPr/>
        </p:nvCxnSpPr>
        <p:spPr>
          <a:xfrm>
            <a:off x="4801404" y="5374647"/>
            <a:ext cx="132305" cy="185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82144" y="5432708"/>
            <a:ext cx="82191" cy="1277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43630" y="5467539"/>
            <a:ext cx="66153" cy="92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295748" y="5487664"/>
            <a:ext cx="60687" cy="72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471540" y="5513985"/>
            <a:ext cx="37041" cy="485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726267" y="3111384"/>
            <a:ext cx="3217091" cy="2820455"/>
            <a:chOff x="2726267" y="3111384"/>
            <a:chExt cx="3217091" cy="2820455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4339166" y="3111384"/>
              <a:ext cx="8467" cy="2820455"/>
            </a:xfrm>
            <a:prstGeom prst="line">
              <a:avLst/>
            </a:pr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2726267" y="3147015"/>
              <a:ext cx="1615783" cy="400518"/>
              <a:chOff x="2726267" y="3147015"/>
              <a:chExt cx="1615783" cy="4005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655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2726267" y="3539067"/>
                <a:ext cx="1615783" cy="846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4343901" y="3114490"/>
              <a:ext cx="1599457" cy="434558"/>
              <a:chOff x="4343901" y="3114490"/>
              <a:chExt cx="1599457" cy="4345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Arrow Connector 86"/>
              <p:cNvCxnSpPr/>
              <p:nvPr/>
            </p:nvCxnSpPr>
            <p:spPr>
              <a:xfrm flipV="1">
                <a:off x="4343901" y="3548008"/>
                <a:ext cx="1599457" cy="10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2545556" y="5391470"/>
            <a:ext cx="3842225" cy="990540"/>
            <a:chOff x="2545556" y="5391470"/>
            <a:chExt cx="3842225" cy="990540"/>
          </a:xfrm>
        </p:grpSpPr>
        <p:grpSp>
          <p:nvGrpSpPr>
            <p:cNvPr id="89" name="Group 88"/>
            <p:cNvGrpSpPr/>
            <p:nvPr/>
          </p:nvGrpSpPr>
          <p:grpSpPr>
            <a:xfrm>
              <a:off x="4660581" y="5429874"/>
              <a:ext cx="1727200" cy="952136"/>
              <a:chOff x="5689600" y="2075729"/>
              <a:chExt cx="1727200" cy="952136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False positive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1" name="Straight Arrow Connector 90"/>
              <p:cNvCxnSpPr>
                <a:stCxn id="90" idx="0"/>
              </p:cNvCxnSpPr>
              <p:nvPr/>
            </p:nvCxnSpPr>
            <p:spPr>
              <a:xfrm flipH="1" flipV="1">
                <a:off x="5700565" y="2075729"/>
                <a:ext cx="852635" cy="58280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2545556" y="5391470"/>
              <a:ext cx="1727200" cy="985334"/>
              <a:chOff x="5689600" y="3100864"/>
              <a:chExt cx="1727200" cy="985334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5689600" y="3716866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False negative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4" name="Straight Arrow Connector 93"/>
              <p:cNvCxnSpPr>
                <a:stCxn id="93" idx="0"/>
              </p:cNvCxnSpPr>
              <p:nvPr/>
            </p:nvCxnSpPr>
            <p:spPr>
              <a:xfrm flipV="1">
                <a:off x="6553200" y="3100864"/>
                <a:ext cx="468705" cy="61600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/>
          <p:cNvGrpSpPr/>
          <p:nvPr/>
        </p:nvGrpSpPr>
        <p:grpSpPr>
          <a:xfrm>
            <a:off x="4380053" y="4165320"/>
            <a:ext cx="429971" cy="1185785"/>
            <a:chOff x="4380053" y="4165320"/>
            <a:chExt cx="429971" cy="1185785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4380053" y="4732066"/>
              <a:ext cx="36759" cy="16537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421182" y="4632246"/>
              <a:ext cx="76405" cy="34125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4467256" y="4456096"/>
              <a:ext cx="132484" cy="592169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17484" y="4233415"/>
              <a:ext cx="204544" cy="90397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574140" y="4165320"/>
              <a:ext cx="235884" cy="1044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634768" y="4558379"/>
              <a:ext cx="166636" cy="70641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4703327" y="4897444"/>
              <a:ext cx="92910" cy="40699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757033" y="5195991"/>
              <a:ext cx="44371" cy="15511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796238" y="4430640"/>
            <a:ext cx="2567718" cy="385200"/>
            <a:chOff x="4796238" y="4430640"/>
            <a:chExt cx="2567718" cy="385200"/>
          </a:xfrm>
        </p:grpSpPr>
        <p:sp>
          <p:nvSpPr>
            <p:cNvPr id="86" name="TextBox 85"/>
            <p:cNvSpPr txBox="1"/>
            <p:nvPr/>
          </p:nvSpPr>
          <p:spPr>
            <a:xfrm>
              <a:off x="5230500" y="4430640"/>
              <a:ext cx="2133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00FF"/>
                  </a:solidFill>
                </a:rPr>
                <a:t>Increased error</a:t>
              </a:r>
              <a:endParaRPr lang="en-US" b="1" i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>
              <a:off x="4796238" y="4632246"/>
              <a:ext cx="455435" cy="18359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018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05121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0.03073 -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12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57025" y="2267373"/>
            <a:ext cx="3660138" cy="880986"/>
            <a:chOff x="4511212" y="2344820"/>
            <a:chExt cx="3660138" cy="880986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531276" y="2710252"/>
              <a:ext cx="648630" cy="51555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72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015" y="486033"/>
            <a:ext cx="3410667" cy="2108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Expected risk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=0)}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868634" y="3474927"/>
                <a:ext cx="8906934" cy="1696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8634" y="3474927"/>
                <a:ext cx="8906934" cy="16962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982097" y="4174065"/>
            <a:ext cx="4703806" cy="369332"/>
            <a:chOff x="-49427" y="4890757"/>
            <a:chExt cx="4703806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08454" y="4890757"/>
                  <a:ext cx="39459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to class 0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54" y="4890757"/>
                  <a:ext cx="39459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9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 flipV="1">
              <a:off x="-49427" y="4926227"/>
              <a:ext cx="757881" cy="1491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940908" y="4975654"/>
            <a:ext cx="4794421" cy="383286"/>
            <a:chOff x="3130379" y="4843849"/>
            <a:chExt cx="4794421" cy="383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903434" y="4857803"/>
                  <a:ext cx="4021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to class 1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434" y="4857803"/>
                  <a:ext cx="40213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12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 flipV="1">
              <a:off x="3130379" y="4843849"/>
              <a:ext cx="755321" cy="17439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16203" y="5502100"/>
                <a:ext cx="47589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/>
                  <a:t>Will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 smtClean="0"/>
                  <a:t> be always </a:t>
                </a:r>
                <a:r>
                  <a:rPr lang="en-US" sz="2000" i="1" u="sng" dirty="0" smtClean="0"/>
                  <a:t>equal</a:t>
                </a:r>
                <a:r>
                  <a:rPr lang="en-US" sz="2000" i="1" dirty="0" smtClean="0"/>
                  <a:t> to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?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203" y="5502100"/>
                <a:ext cx="4758953" cy="707886"/>
              </a:xfrm>
              <a:prstGeom prst="rect">
                <a:avLst/>
              </a:prstGeom>
              <a:blipFill rotWithShape="0">
                <a:blip r:embed="rId8"/>
                <a:stretch>
                  <a:fillRect l="-1280" t="-5172" r="-2305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2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IBM 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generative model based on noisy channel framework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/>
              <a:t>the </a:t>
            </a:r>
            <a:r>
              <a:rPr lang="en-US" dirty="0" smtClean="0"/>
              <a:t>translation sentence </a:t>
            </a:r>
            <a:r>
              <a:rPr lang="en-US" b="1" i="1" dirty="0" smtClean="0"/>
              <a:t>e</a:t>
            </a:r>
            <a:r>
              <a:rPr lang="en-US" dirty="0" smtClean="0"/>
              <a:t> with regard to </a:t>
            </a:r>
            <a:r>
              <a:rPr lang="en-US" dirty="0"/>
              <a:t>the </a:t>
            </a:r>
            <a:r>
              <a:rPr lang="en-US" dirty="0" smtClean="0"/>
              <a:t>given sentence </a:t>
            </a:r>
            <a:r>
              <a:rPr lang="en-US" b="1" i="1" dirty="0" smtClean="0"/>
              <a:t>f</a:t>
            </a:r>
            <a:r>
              <a:rPr lang="en-US" dirty="0" smtClean="0"/>
              <a:t> </a:t>
            </a:r>
            <a:r>
              <a:rPr lang="en-US" dirty="0"/>
              <a:t>by a stochastic </a:t>
            </a:r>
            <a:r>
              <a:rPr lang="en-US" dirty="0" smtClean="0"/>
              <a:t>process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/>
              <a:t>the length of </a:t>
            </a:r>
            <a:r>
              <a:rPr lang="en-US" b="1" i="1" dirty="0" smtClean="0"/>
              <a:t>f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Generate the </a:t>
            </a:r>
            <a:r>
              <a:rPr lang="en-US" b="1" i="1" dirty="0">
                <a:solidFill>
                  <a:srgbClr val="FF0000"/>
                </a:solidFill>
              </a:rPr>
              <a:t>alignment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/>
              <a:t>e</a:t>
            </a:r>
            <a:r>
              <a:rPr lang="en-US" dirty="0" smtClean="0"/>
              <a:t> </a:t>
            </a:r>
            <a:r>
              <a:rPr lang="en-US" dirty="0"/>
              <a:t>to the target sentence </a:t>
            </a:r>
            <a:r>
              <a:rPr lang="en-US" b="1" i="1" dirty="0" smtClean="0"/>
              <a:t>f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Generate the words of </a:t>
            </a:r>
            <a:r>
              <a:rPr lang="en-US" b="1" i="1" dirty="0" smtClean="0"/>
              <a:t>f</a:t>
            </a:r>
            <a:endParaRPr lang="en-US" dirty="0" smtClean="0"/>
          </a:p>
          <a:p>
            <a:pPr marL="971550" lvl="1" indent="-457200"/>
            <a:r>
              <a:rPr lang="en-US" dirty="0" smtClean="0"/>
              <a:t> 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17172" y="4982110"/>
                <a:ext cx="6263983" cy="465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𝐹𝑟𝑒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72" y="4982110"/>
                <a:ext cx="6263983" cy="4658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5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Recap: IBM translation models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2"/>
                <a:ext cx="8512629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Translation model </a:t>
                </a:r>
                <a:r>
                  <a:rPr lang="en-US" dirty="0"/>
                  <a:t>with </a:t>
                </a:r>
                <a:r>
                  <a:rPr lang="en-US" dirty="0" smtClean="0"/>
                  <a:t>word alignment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Generate the words of </a:t>
                </a:r>
                <a:r>
                  <a:rPr lang="en-US" b="1" i="1" dirty="0" smtClean="0"/>
                  <a:t>f </a:t>
                </a:r>
                <a:r>
                  <a:rPr lang="en-US" dirty="0" smtClean="0"/>
                  <a:t>with respect to alignment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2"/>
                <a:ext cx="8512629" cy="4525963"/>
              </a:xfrm>
              <a:blipFill rotWithShape="0">
                <a:blip r:embed="rId2"/>
                <a:stretch>
                  <a:fillRect l="-164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3537857" y="2699657"/>
            <a:ext cx="4572000" cy="599459"/>
            <a:chOff x="3537857" y="2699657"/>
            <a:chExt cx="4572000" cy="599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537857" y="2899006"/>
                  <a:ext cx="4572000" cy="40011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r>
                    <a:rPr lang="en-US" sz="2000" i="1" dirty="0" smtClean="0">
                      <a:solidFill>
                        <a:srgbClr val="FF0000"/>
                      </a:solidFill>
                    </a:rPr>
                    <a:t>marginalize over all possible alignments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20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7857" y="2899006"/>
                  <a:ext cx="45720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33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 flipV="1">
              <a:off x="3984171" y="2699657"/>
              <a:ext cx="228600" cy="1993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327" y="3785142"/>
                <a:ext cx="9394372" cy="1054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1..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1,..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1..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1,..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7" y="3785142"/>
                <a:ext cx="9394372" cy="10547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359228" y="3918857"/>
            <a:ext cx="2775857" cy="1591753"/>
            <a:chOff x="359228" y="3918857"/>
            <a:chExt cx="2775857" cy="1591753"/>
          </a:xfrm>
        </p:grpSpPr>
        <p:sp>
          <p:nvSpPr>
            <p:cNvPr id="10" name="Rectangle 9"/>
            <p:cNvSpPr/>
            <p:nvPr/>
          </p:nvSpPr>
          <p:spPr>
            <a:xfrm>
              <a:off x="1959429" y="3918857"/>
              <a:ext cx="936171" cy="8055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228" y="5141278"/>
              <a:ext cx="2775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Length of target sentence </a:t>
              </a:r>
              <a:r>
                <a:rPr lang="en-US" b="1" i="1" dirty="0" smtClean="0">
                  <a:solidFill>
                    <a:srgbClr val="002060"/>
                  </a:solidFill>
                </a:rPr>
                <a:t>f</a:t>
              </a:r>
              <a:endParaRPr lang="en-US" b="1" i="1" dirty="0">
                <a:solidFill>
                  <a:srgbClr val="00206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0"/>
            </p:cNvCxnSpPr>
            <p:nvPr/>
          </p:nvCxnSpPr>
          <p:spPr>
            <a:xfrm flipV="1">
              <a:off x="1747157" y="4724400"/>
              <a:ext cx="571500" cy="416878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352801" y="3918857"/>
            <a:ext cx="2895599" cy="1611086"/>
            <a:chOff x="3352801" y="3918857"/>
            <a:chExt cx="2895599" cy="1611086"/>
          </a:xfrm>
        </p:grpSpPr>
        <p:sp>
          <p:nvSpPr>
            <p:cNvPr id="14" name="Rectangle 13"/>
            <p:cNvSpPr/>
            <p:nvPr/>
          </p:nvSpPr>
          <p:spPr>
            <a:xfrm>
              <a:off x="3352801" y="3918857"/>
              <a:ext cx="2895599" cy="8055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984171" y="5138297"/>
                  <a:ext cx="1992085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Word alignment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4171" y="5138297"/>
                  <a:ext cx="1992085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61" t="-7813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endCxn id="14" idx="2"/>
            </p:cNvCxnSpPr>
            <p:nvPr/>
          </p:nvCxnSpPr>
          <p:spPr>
            <a:xfrm flipV="1">
              <a:off x="4800599" y="4724400"/>
              <a:ext cx="2" cy="4138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281738" y="3918857"/>
            <a:ext cx="2579234" cy="1591753"/>
            <a:chOff x="6281738" y="3918857"/>
            <a:chExt cx="2579234" cy="1591753"/>
          </a:xfrm>
        </p:grpSpPr>
        <p:sp>
          <p:nvSpPr>
            <p:cNvPr id="22" name="Rectangle 21"/>
            <p:cNvSpPr/>
            <p:nvPr/>
          </p:nvSpPr>
          <p:spPr>
            <a:xfrm>
              <a:off x="6281738" y="3918857"/>
              <a:ext cx="2579234" cy="80554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619874" y="5118964"/>
                  <a:ext cx="1992085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Translation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874" y="5118964"/>
                  <a:ext cx="1992085" cy="3916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52" t="-7813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7436302" y="4705067"/>
              <a:ext cx="2" cy="41389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8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smtClean="0"/>
              <a:t>Recap: decoding process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29787" y="1694059"/>
          <a:ext cx="50439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650"/>
                <a:gridCol w="840650"/>
                <a:gridCol w="840650"/>
                <a:gridCol w="840650"/>
                <a:gridCol w="840650"/>
                <a:gridCol w="840650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flies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river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420163" y="2895432"/>
          <a:ext cx="44269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33"/>
                <a:gridCol w="376548"/>
                <a:gridCol w="975118"/>
                <a:gridCol w="363824"/>
                <a:gridCol w="544286"/>
                <a:gridCol w="370114"/>
                <a:gridCol w="391886"/>
                <a:gridCol w="729343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/>
          </p:nvPr>
        </p:nvGraphicFramePr>
        <p:xfrm>
          <a:off x="1681573" y="4122054"/>
          <a:ext cx="59095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46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8544" y="5349743"/>
          <a:ext cx="81679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169"/>
                <a:gridCol w="815220"/>
                <a:gridCol w="897467"/>
                <a:gridCol w="956733"/>
                <a:gridCol w="736600"/>
                <a:gridCol w="762000"/>
                <a:gridCol w="829734"/>
                <a:gridCol w="838200"/>
                <a:gridCol w="1014789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flies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river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river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flies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Encoded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16</a:t>
            </a:fld>
            <a:endParaRPr lang="en-US"/>
          </a:p>
        </p:txBody>
      </p:sp>
      <p:pic>
        <p:nvPicPr>
          <p:cNvPr id="2050" name="Picture 2" descr="http://siterepository.s3.amazonaws.com/1199/small_people_french_artist_jp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6570"/>
            <a:ext cx="671739" cy="97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8591772" y="2288910"/>
            <a:ext cx="600230" cy="2946400"/>
            <a:chOff x="8361060" y="1875903"/>
            <a:chExt cx="600230" cy="2946400"/>
          </a:xfrm>
        </p:grpSpPr>
        <p:sp>
          <p:nvSpPr>
            <p:cNvPr id="20" name="Down Arrow 19"/>
            <p:cNvSpPr/>
            <p:nvPr/>
          </p:nvSpPr>
          <p:spPr>
            <a:xfrm>
              <a:off x="8361060" y="1875903"/>
              <a:ext cx="272135" cy="29464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7959590" y="3244334"/>
              <a:ext cx="163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Order of action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US" b="1" i="1" dirty="0" err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77161" y="1830136"/>
                <a:ext cx="68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61" y="1830136"/>
                <a:ext cx="68762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2657" y="4594779"/>
                <a:ext cx="1493678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7" y="4594779"/>
                <a:ext cx="1493678" cy="8798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 rot="5400000">
            <a:off x="8423136" y="5839896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Receiver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63202" y="1747791"/>
            <a:ext cx="171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English sentences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74146" y="2969249"/>
            <a:ext cx="1868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possible alignments</a:t>
            </a:r>
            <a:endParaRPr lang="en-US" sz="1600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0" y="1085115"/>
                <a:ext cx="1772473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5115"/>
                <a:ext cx="1772473" cy="372410"/>
              </a:xfrm>
              <a:prstGeom prst="rect">
                <a:avLst/>
              </a:prstGeom>
              <a:blipFill rotWithShape="0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70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5" grpId="0"/>
      <p:bldP spid="23" grpId="0"/>
      <p:bldP spid="28" grpId="0"/>
      <p:bldP spid="26" grpId="0"/>
      <p:bldP spid="31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smtClean="0"/>
              <a:t>Recap: decoding process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29787" y="1694059"/>
          <a:ext cx="50439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650"/>
                <a:gridCol w="840650"/>
                <a:gridCol w="840650"/>
                <a:gridCol w="840650"/>
                <a:gridCol w="840650"/>
                <a:gridCol w="840650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swam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lake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420163" y="2895432"/>
          <a:ext cx="44269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33"/>
                <a:gridCol w="376548"/>
                <a:gridCol w="975118"/>
                <a:gridCol w="363824"/>
                <a:gridCol w="544286"/>
                <a:gridCol w="370114"/>
                <a:gridCol w="391886"/>
                <a:gridCol w="729343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/>
          </p:nvPr>
        </p:nvGraphicFramePr>
        <p:xfrm>
          <a:off x="1681573" y="4122054"/>
          <a:ext cx="59095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46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788431" y="5303178"/>
          <a:ext cx="797438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9703"/>
                <a:gridCol w="770467"/>
                <a:gridCol w="956733"/>
                <a:gridCol w="939620"/>
                <a:gridCol w="609780"/>
                <a:gridCol w="778933"/>
                <a:gridCol w="854953"/>
                <a:gridCol w="905934"/>
                <a:gridCol w="948266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lake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swam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Encoded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 descr="http://siterepository.s3.amazonaws.com/1199/small_people_french_artist_jp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6570"/>
            <a:ext cx="671739" cy="97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8588348" y="2257942"/>
            <a:ext cx="612121" cy="2946400"/>
            <a:chOff x="8482894" y="2332566"/>
            <a:chExt cx="612121" cy="2946400"/>
          </a:xfrm>
        </p:grpSpPr>
        <p:sp>
          <p:nvSpPr>
            <p:cNvPr id="20" name="Down Arrow 19"/>
            <p:cNvSpPr/>
            <p:nvPr/>
          </p:nvSpPr>
          <p:spPr>
            <a:xfrm>
              <a:off x="8482894" y="2332566"/>
              <a:ext cx="272135" cy="29464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8093315" y="3580938"/>
              <a:ext cx="163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Order of action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US" b="1" i="1" dirty="0" err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71497" y="1875903"/>
                <a:ext cx="68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97" y="1875903"/>
                <a:ext cx="68762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0322" y="4594779"/>
                <a:ext cx="1493678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2" y="4594779"/>
                <a:ext cx="1493678" cy="8798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 rot="5400000">
            <a:off x="8423136" y="5839896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Receiver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0" y="1067765"/>
                <a:ext cx="1772473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7765"/>
                <a:ext cx="1772473" cy="372410"/>
              </a:xfrm>
              <a:prstGeom prst="rect">
                <a:avLst/>
              </a:prstGeom>
              <a:blipFill rotWithShape="0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7263202" y="1747791"/>
            <a:ext cx="171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English sentences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74146" y="2969249"/>
            <a:ext cx="1868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possible alignments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9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Bayes </a:t>
            </a:r>
            <a:r>
              <a:rPr lang="en-US" dirty="0"/>
              <a:t>decision </a:t>
            </a:r>
            <a:r>
              <a:rPr lang="en-US" dirty="0" smtClean="0"/>
              <a:t>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 Bayes decision rule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Example in binary classification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, otherwise</a:t>
                </a:r>
              </a:p>
              <a:p>
                <a:r>
                  <a:rPr lang="en-US" dirty="0" smtClean="0"/>
                  <a:t>This leads </a:t>
                </a:r>
                <a:r>
                  <a:rPr lang="en-US" dirty="0"/>
                  <a:t>to </a:t>
                </a:r>
                <a:r>
                  <a:rPr lang="en-US" u="sng" dirty="0"/>
                  <a:t>optimal</a:t>
                </a:r>
                <a:r>
                  <a:rPr lang="en-US" dirty="0"/>
                  <a:t> classification </a:t>
                </a:r>
                <a:r>
                  <a:rPr lang="en-US" dirty="0" smtClean="0"/>
                  <a:t>result</a:t>
                </a:r>
              </a:p>
              <a:p>
                <a:pPr lvl="1"/>
                <a:r>
                  <a:rPr lang="en-US" dirty="0" smtClean="0"/>
                  <a:t>Optimal in the sense of ‘risk’ minimization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509933" y="3344333"/>
            <a:ext cx="1600200" cy="832599"/>
            <a:chOff x="7391399" y="3454399"/>
            <a:chExt cx="1600200" cy="832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Constant with respect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292" t="-4717" r="-6996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7391399" y="3454399"/>
              <a:ext cx="859367" cy="186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6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Bayes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19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49233" y="2362579"/>
            <a:ext cx="3728718" cy="785780"/>
            <a:chOff x="4503420" y="2440026"/>
            <a:chExt cx="3728718" cy="785780"/>
          </a:xfrm>
        </p:grpSpPr>
        <p:sp>
          <p:nvSpPr>
            <p:cNvPr id="102" name="TextBox 101"/>
            <p:cNvSpPr txBox="1"/>
            <p:nvPr/>
          </p:nvSpPr>
          <p:spPr>
            <a:xfrm>
              <a:off x="4572000" y="2440026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503420" y="2809358"/>
              <a:ext cx="1043940" cy="41644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905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 decision theory</a:t>
            </a:r>
          </a:p>
          <a:p>
            <a:r>
              <a:rPr lang="en-US" dirty="0" smtClean="0"/>
              <a:t>Supervised text categorization</a:t>
            </a:r>
          </a:p>
          <a:p>
            <a:pPr lvl="1"/>
            <a:r>
              <a:rPr lang="en-US" dirty="0" smtClean="0"/>
              <a:t>General steps for text categorization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selection methods</a:t>
            </a:r>
          </a:p>
          <a:p>
            <a:pPr lvl="1"/>
            <a:r>
              <a:rPr lang="en-US" dirty="0" smtClean="0"/>
              <a:t>Evaluation metrics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penalty we will pay when misclassifying instances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Goal of classification in general</a:t>
            </a:r>
          </a:p>
          <a:p>
            <a:pPr lvl="1"/>
            <a:r>
              <a:rPr lang="en-US" dirty="0" smtClean="0"/>
              <a:t>Minimize loss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06173" y="2667404"/>
                <a:ext cx="5746381" cy="1696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=1)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173" y="2667404"/>
                <a:ext cx="5746381" cy="16962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94735" y="2991730"/>
            <a:ext cx="2895600" cy="1313597"/>
            <a:chOff x="94735" y="2991730"/>
            <a:chExt cx="2895600" cy="1313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02794" y="2991730"/>
                  <a:ext cx="2286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Penalty when misclassifying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i="1" dirty="0"/>
                    <a:t> </a:t>
                  </a:r>
                  <a:r>
                    <a:rPr lang="en-US" dirty="0"/>
                    <a:t>to</a:t>
                  </a:r>
                  <a:r>
                    <a:rPr lang="en-US" i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94" y="2991730"/>
                  <a:ext cx="2286000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400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V="1">
              <a:off x="2273644" y="3253944"/>
              <a:ext cx="716691" cy="2059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4735" y="3658996"/>
                  <a:ext cx="2286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Penalty when misclassifying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i="1" dirty="0" smtClean="0"/>
                    <a:t> </a:t>
                  </a:r>
                  <a:r>
                    <a:rPr lang="en-US" dirty="0"/>
                    <a:t>to</a:t>
                  </a:r>
                  <a:r>
                    <a:rPr lang="en-US" i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35" y="3658996"/>
                  <a:ext cx="2286000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00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V="1">
              <a:off x="2248930" y="3987111"/>
              <a:ext cx="543697" cy="1729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20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761472" y="2477068"/>
            <a:ext cx="3921210" cy="768638"/>
            <a:chOff x="321277" y="4890757"/>
            <a:chExt cx="3921210" cy="76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08455" y="4890757"/>
                  <a:ext cx="3534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to class 0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55" y="4890757"/>
                  <a:ext cx="353403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54" t="-8197" r="-34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321277" y="5075423"/>
              <a:ext cx="387178" cy="58397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744995" y="3292611"/>
            <a:ext cx="3896497" cy="743927"/>
            <a:chOff x="3525795" y="4857803"/>
            <a:chExt cx="3896497" cy="7439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903434" y="4857803"/>
                  <a:ext cx="35188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to class 1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434" y="4857803"/>
                  <a:ext cx="351885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84" t="-8197" r="-6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>
              <a:off x="3525795" y="5018245"/>
              <a:ext cx="359906" cy="58348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210" y="403655"/>
            <a:ext cx="3410667" cy="210888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4143631" y="123567"/>
            <a:ext cx="2710249" cy="626076"/>
            <a:chOff x="4143631" y="123567"/>
            <a:chExt cx="2710249" cy="626076"/>
          </a:xfrm>
        </p:grpSpPr>
        <p:sp>
          <p:nvSpPr>
            <p:cNvPr id="35" name="TextBox 34"/>
            <p:cNvSpPr txBox="1"/>
            <p:nvPr/>
          </p:nvSpPr>
          <p:spPr>
            <a:xfrm>
              <a:off x="4143631" y="123567"/>
              <a:ext cx="2710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Will this still be optimal?</a:t>
              </a:r>
              <a:endParaRPr lang="en-US" i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964195" y="469557"/>
              <a:ext cx="807308" cy="2800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448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Estimate a model/method from </a:t>
            </a:r>
            <a:r>
              <a:rPr lang="en-US" dirty="0"/>
              <a:t>labeled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It can then be </a:t>
            </a:r>
            <a:r>
              <a:rPr lang="en-US" dirty="0"/>
              <a:t>used to determine the labels of the unobserved samples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154902" y="3863181"/>
            <a:ext cx="1914525" cy="1753368"/>
            <a:chOff x="1154902" y="3863181"/>
            <a:chExt cx="1914525" cy="1753368"/>
          </a:xfrm>
        </p:grpSpPr>
        <p:grpSp>
          <p:nvGrpSpPr>
            <p:cNvPr id="33" name="Group 32"/>
            <p:cNvGrpSpPr/>
            <p:nvPr/>
          </p:nvGrpSpPr>
          <p:grpSpPr>
            <a:xfrm>
              <a:off x="1154902" y="3863181"/>
              <a:ext cx="1914525" cy="1371600"/>
              <a:chOff x="2374106" y="4400550"/>
              <a:chExt cx="1914525" cy="1371600"/>
            </a:xfrm>
          </p:grpSpPr>
          <p:sp>
            <p:nvSpPr>
              <p:cNvPr id="20" name="AutoShape 60"/>
              <p:cNvSpPr>
                <a:spLocks noChangeArrowheads="1"/>
              </p:cNvSpPr>
              <p:nvPr/>
            </p:nvSpPr>
            <p:spPr bwMode="auto">
              <a:xfrm>
                <a:off x="2450306" y="50863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1"/>
              <p:cNvSpPr>
                <a:spLocks noChangeArrowheads="1"/>
              </p:cNvSpPr>
              <p:nvPr/>
            </p:nvSpPr>
            <p:spPr bwMode="auto">
              <a:xfrm>
                <a:off x="2450306" y="53911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utoShape 62"/>
              <p:cNvSpPr>
                <a:spLocks noChangeArrowheads="1"/>
              </p:cNvSpPr>
              <p:nvPr/>
            </p:nvSpPr>
            <p:spPr bwMode="auto">
              <a:xfrm>
                <a:off x="2450306" y="44767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63"/>
              <p:cNvSpPr>
                <a:spLocks noChangeArrowheads="1"/>
              </p:cNvSpPr>
              <p:nvPr/>
            </p:nvSpPr>
            <p:spPr bwMode="auto">
              <a:xfrm>
                <a:off x="2450306" y="47815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64"/>
              <p:cNvSpPr>
                <a:spLocks noChangeShapeType="1"/>
              </p:cNvSpPr>
              <p:nvPr/>
            </p:nvSpPr>
            <p:spPr bwMode="auto">
              <a:xfrm>
                <a:off x="2755106" y="455295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65"/>
              <p:cNvSpPr>
                <a:spLocks noChangeShapeType="1"/>
              </p:cNvSpPr>
              <p:nvPr/>
            </p:nvSpPr>
            <p:spPr bwMode="auto">
              <a:xfrm>
                <a:off x="2755106" y="4857750"/>
                <a:ext cx="457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66"/>
              <p:cNvSpPr>
                <a:spLocks noChangeShapeType="1"/>
              </p:cNvSpPr>
              <p:nvPr/>
            </p:nvSpPr>
            <p:spPr bwMode="auto">
              <a:xfrm flipV="1">
                <a:off x="2755106" y="4933950"/>
                <a:ext cx="5334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67"/>
              <p:cNvSpPr>
                <a:spLocks noChangeShapeType="1"/>
              </p:cNvSpPr>
              <p:nvPr/>
            </p:nvSpPr>
            <p:spPr bwMode="auto">
              <a:xfrm>
                <a:off x="2831306" y="5162550"/>
                <a:ext cx="3810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68"/>
              <p:cNvSpPr txBox="1">
                <a:spLocks noChangeArrowheads="1"/>
              </p:cNvSpPr>
              <p:nvPr/>
            </p:nvSpPr>
            <p:spPr bwMode="auto">
              <a:xfrm>
                <a:off x="3212306" y="4552950"/>
                <a:ext cx="1076325" cy="1069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  <a:endParaRPr lang="en-US" altLang="ja-JP" sz="160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9" name="Rectangle 69"/>
              <p:cNvSpPr>
                <a:spLocks noChangeArrowheads="1"/>
              </p:cNvSpPr>
              <p:nvPr/>
            </p:nvSpPr>
            <p:spPr bwMode="auto">
              <a:xfrm>
                <a:off x="2374106" y="4400550"/>
                <a:ext cx="1905000" cy="1371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53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6184103" y="3478212"/>
            <a:ext cx="2133600" cy="2765400"/>
            <a:chOff x="6184103" y="3478212"/>
            <a:chExt cx="2133600" cy="276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184103" y="3478212"/>
              <a:ext cx="2133600" cy="2701925"/>
              <a:chOff x="6231467" y="3022600"/>
              <a:chExt cx="2133600" cy="2701925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auto">
              <a:xfrm>
                <a:off x="6460067" y="40894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auto">
              <a:xfrm>
                <a:off x="6460067" y="43942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auto">
              <a:xfrm>
                <a:off x="6460067" y="4927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Rectangle 21"/>
              <p:cNvSpPr>
                <a:spLocks noChangeArrowheads="1"/>
              </p:cNvSpPr>
              <p:nvPr/>
            </p:nvSpPr>
            <p:spPr bwMode="auto">
              <a:xfrm>
                <a:off x="6231467" y="3022600"/>
                <a:ext cx="2133600" cy="2362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Text Box 22"/>
              <p:cNvSpPr txBox="1">
                <a:spLocks noChangeArrowheads="1"/>
              </p:cNvSpPr>
              <p:nvPr/>
            </p:nvSpPr>
            <p:spPr bwMode="auto">
              <a:xfrm>
                <a:off x="6383867" y="44704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1" name="AutoShape 25"/>
              <p:cNvSpPr>
                <a:spLocks noChangeArrowheads="1"/>
              </p:cNvSpPr>
              <p:nvPr/>
            </p:nvSpPr>
            <p:spPr bwMode="auto">
              <a:xfrm>
                <a:off x="6460067" y="34798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AutoShape 26"/>
              <p:cNvSpPr>
                <a:spLocks noChangeArrowheads="1"/>
              </p:cNvSpPr>
              <p:nvPr/>
            </p:nvSpPr>
            <p:spPr bwMode="auto">
              <a:xfrm>
                <a:off x="6460067" y="3784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Text Box 27"/>
              <p:cNvSpPr txBox="1">
                <a:spLocks noChangeArrowheads="1"/>
              </p:cNvSpPr>
              <p:nvPr/>
            </p:nvSpPr>
            <p:spPr bwMode="auto">
              <a:xfrm>
                <a:off x="7222067" y="3187700"/>
                <a:ext cx="1009650" cy="2536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Science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4" name="Text Box 28"/>
              <p:cNvSpPr txBox="1">
                <a:spLocks noChangeArrowheads="1"/>
              </p:cNvSpPr>
              <p:nvPr/>
            </p:nvSpPr>
            <p:spPr bwMode="auto">
              <a:xfrm>
                <a:off x="7298267" y="45466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5" name="Line 29"/>
              <p:cNvSpPr>
                <a:spLocks noChangeShapeType="1"/>
              </p:cNvSpPr>
              <p:nvPr/>
            </p:nvSpPr>
            <p:spPr bwMode="auto">
              <a:xfrm>
                <a:off x="6764867" y="355600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30"/>
              <p:cNvSpPr>
                <a:spLocks noChangeShapeType="1"/>
              </p:cNvSpPr>
              <p:nvPr/>
            </p:nvSpPr>
            <p:spPr bwMode="auto">
              <a:xfrm flipV="1">
                <a:off x="6764867" y="3403600"/>
                <a:ext cx="5334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31"/>
              <p:cNvSpPr>
                <a:spLocks noChangeShapeType="1"/>
              </p:cNvSpPr>
              <p:nvPr/>
            </p:nvSpPr>
            <p:spPr bwMode="auto">
              <a:xfrm flipV="1">
                <a:off x="6764867" y="3479800"/>
                <a:ext cx="533400" cy="99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2"/>
              <p:cNvSpPr>
                <a:spLocks noChangeShapeType="1"/>
              </p:cNvSpPr>
              <p:nvPr/>
            </p:nvSpPr>
            <p:spPr bwMode="auto">
              <a:xfrm>
                <a:off x="6841067" y="4165600"/>
                <a:ext cx="3810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3"/>
              <p:cNvSpPr>
                <a:spLocks noChangeShapeType="1"/>
              </p:cNvSpPr>
              <p:nvPr/>
            </p:nvSpPr>
            <p:spPr bwMode="auto">
              <a:xfrm>
                <a:off x="6764867" y="5003800"/>
                <a:ext cx="5334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6667" r="-152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6" name="TextBox 45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47" name="TextBox 46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Date Placeholder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21</a:t>
            </a:fld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3733795" y="4981045"/>
            <a:ext cx="1776409" cy="1270504"/>
            <a:chOff x="3733795" y="4981045"/>
            <a:chExt cx="1776409" cy="1270504"/>
          </a:xfrm>
        </p:grpSpPr>
        <p:grpSp>
          <p:nvGrpSpPr>
            <p:cNvPr id="51" name="Group 50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34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4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567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classification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1333"/>
          </a:xfrm>
        </p:spPr>
        <p:txBody>
          <a:bodyPr>
            <a:normAutofit/>
          </a:bodyPr>
          <a:lstStyle/>
          <a:p>
            <a:r>
              <a:rPr lang="en-US" dirty="0" smtClean="0"/>
              <a:t>Model-less</a:t>
            </a:r>
          </a:p>
          <a:p>
            <a:pPr lvl="1"/>
            <a:r>
              <a:rPr lang="en-US" dirty="0"/>
              <a:t>Instance based </a:t>
            </a:r>
            <a:r>
              <a:rPr lang="en-US" dirty="0" smtClean="0"/>
              <a:t>classifiers</a:t>
            </a:r>
          </a:p>
          <a:p>
            <a:pPr lvl="2"/>
            <a:r>
              <a:rPr lang="en-US" dirty="0"/>
              <a:t>Use observation </a:t>
            </a:r>
            <a:r>
              <a:rPr lang="en-US" dirty="0" smtClean="0"/>
              <a:t>directly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kNN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84103" y="3478212"/>
            <a:ext cx="2133600" cy="2701925"/>
            <a:chOff x="6231467" y="3022600"/>
            <a:chExt cx="2133600" cy="2701925"/>
          </a:xfrm>
        </p:grpSpPr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6460067" y="40894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460067" y="43942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460067" y="4927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231467" y="3022600"/>
              <a:ext cx="2133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83867" y="4470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60067" y="34798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6460067" y="3784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222067" y="3187700"/>
              <a:ext cx="1009650" cy="253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Science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98267" y="4546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764867" y="3556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6764867" y="3403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6764867" y="34798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6841067" y="4165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764867" y="50038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54902" y="3863181"/>
            <a:ext cx="1914525" cy="1371600"/>
            <a:chOff x="2374106" y="4400550"/>
            <a:chExt cx="1914525" cy="1371600"/>
          </a:xfrm>
        </p:grpSpPr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2450306" y="50863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2450306" y="53911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2450306" y="44767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2450306" y="47815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2755106" y="455295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2755106" y="4857750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 flipV="1">
              <a:off x="2755106" y="493395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2831306" y="5162550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rrowheads="1"/>
            </p:cNvSpPr>
            <p:nvPr/>
          </p:nvSpPr>
          <p:spPr bwMode="auto">
            <a:xfrm>
              <a:off x="3212306" y="4552950"/>
              <a:ext cx="107632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  <a:endParaRPr lang="en-US" altLang="ja-JP" sz="16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/>
          </p:nvSpPr>
          <p:spPr bwMode="auto">
            <a:xfrm>
              <a:off x="2374106" y="4400550"/>
              <a:ext cx="1905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35902" y="5338524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902" y="5338524"/>
                <a:ext cx="1197379" cy="278025"/>
              </a:xfrm>
              <a:prstGeom prst="rect">
                <a:avLst/>
              </a:prstGeom>
              <a:blipFill rotWithShape="0">
                <a:blip r:embed="rId3"/>
                <a:stretch>
                  <a:fillRect r="-15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44225" y="5965587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225" y="5965587"/>
                <a:ext cx="1197379" cy="278025"/>
              </a:xfrm>
              <a:prstGeom prst="rect">
                <a:avLst/>
              </a:prstGeom>
              <a:blipFill rotWithShape="0">
                <a:blip r:embed="rId5"/>
                <a:stretch>
                  <a:fillRect t="-26667" r="-152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7" name="TextBox 46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50" name="TextBox 49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3795969" y="4175402"/>
            <a:ext cx="1676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ja-JP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Instance lookup</a:t>
            </a:r>
            <a:endParaRPr lang="en-US" altLang="ja-JP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22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733795" y="4981045"/>
            <a:ext cx="1776409" cy="1270504"/>
            <a:chOff x="3733795" y="4981045"/>
            <a:chExt cx="1776409" cy="1270504"/>
          </a:xfrm>
        </p:grpSpPr>
        <p:grpSp>
          <p:nvGrpSpPr>
            <p:cNvPr id="57" name="Group 56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61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0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251331" y="2239464"/>
            <a:ext cx="3679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Key: assuming similar items have similar class labels!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0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 animBg="1"/>
      <p:bldP spid="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classification 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4133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Model-based</a:t>
                </a:r>
              </a:p>
              <a:p>
                <a:pPr lvl="1"/>
                <a:r>
                  <a:rPr lang="en-US" sz="2400" dirty="0" smtClean="0"/>
                  <a:t>Generative models</a:t>
                </a:r>
              </a:p>
              <a:p>
                <a:pPr lvl="2"/>
                <a:r>
                  <a:rPr lang="en-US" sz="2000" dirty="0" smtClean="0"/>
                  <a:t>Modeling joint probability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2"/>
                <a:r>
                  <a:rPr lang="en-US" sz="2000" dirty="0" smtClean="0"/>
                  <a:t>E.g., Naïve Bayes</a:t>
                </a:r>
              </a:p>
              <a:p>
                <a:pPr lvl="1"/>
                <a:r>
                  <a:rPr lang="en-US" sz="2400" dirty="0" smtClean="0"/>
                  <a:t>Discriminative models</a:t>
                </a:r>
              </a:p>
              <a:p>
                <a:pPr lvl="2"/>
                <a:r>
                  <a:rPr lang="en-US" sz="2000" dirty="0" smtClean="0"/>
                  <a:t>Directly </a:t>
                </a:r>
                <a:r>
                  <a:rPr lang="en-US" sz="2000" dirty="0"/>
                  <a:t>estimate a decision </a:t>
                </a:r>
                <a:r>
                  <a:rPr lang="en-US" sz="2000" dirty="0" smtClean="0"/>
                  <a:t>rule/boundary</a:t>
                </a:r>
              </a:p>
              <a:p>
                <a:pPr lvl="2"/>
                <a:r>
                  <a:rPr lang="en-US" sz="2000" dirty="0" smtClean="0"/>
                  <a:t>E.g., SVM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41333"/>
              </a:xfrm>
              <a:blipFill rotWithShape="0">
                <a:blip r:embed="rId2"/>
                <a:stretch>
                  <a:fillRect l="-1333" t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46239" y="4725745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6239" y="4725745"/>
                <a:ext cx="1676400" cy="762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554335" y="4879203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41777" y="4024864"/>
            <a:ext cx="2133600" cy="2701925"/>
            <a:chOff x="6231467" y="3022600"/>
            <a:chExt cx="2133600" cy="2701925"/>
          </a:xfrm>
        </p:grpSpPr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6460067" y="40894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460067" y="43942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460067" y="4927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231467" y="3022600"/>
              <a:ext cx="2133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83867" y="4470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60067" y="34798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6460067" y="3784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222067" y="3187700"/>
              <a:ext cx="1009650" cy="253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Science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98267" y="4546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764867" y="3556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6764867" y="3403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6764867" y="34798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6841067" y="4165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764867" y="50038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112576" y="4409833"/>
            <a:ext cx="2500312" cy="1753368"/>
            <a:chOff x="1112576" y="4477569"/>
            <a:chExt cx="2500312" cy="1753368"/>
          </a:xfrm>
        </p:grpSpPr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1188776" y="51633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1188776" y="54681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1188776" y="45537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1188776" y="48585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1493576" y="4629969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1493576" y="4934769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 flipV="1">
              <a:off x="1493576" y="5010969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1569776" y="5239569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rrowheads="1"/>
            </p:cNvSpPr>
            <p:nvPr/>
          </p:nvSpPr>
          <p:spPr bwMode="auto">
            <a:xfrm>
              <a:off x="1950776" y="4629969"/>
              <a:ext cx="107632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  <a:endParaRPr lang="en-US" altLang="ja-JP" sz="16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/>
          </p:nvSpPr>
          <p:spPr bwMode="auto">
            <a:xfrm>
              <a:off x="1112576" y="4477569"/>
              <a:ext cx="1905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70"/>
            <p:cNvSpPr>
              <a:spLocks noChangeArrowheads="1"/>
            </p:cNvSpPr>
            <p:nvPr/>
          </p:nvSpPr>
          <p:spPr bwMode="auto">
            <a:xfrm rot="5400000">
              <a:off x="3162832" y="4968371"/>
              <a:ext cx="457200" cy="442913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493576" y="5952912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576" y="5952912"/>
                  <a:ext cx="1197379" cy="27802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20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01899" y="6512239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899" y="6512239"/>
                <a:ext cx="1197379" cy="278025"/>
              </a:xfrm>
              <a:prstGeom prst="rect">
                <a:avLst/>
              </a:prstGeom>
              <a:blipFill rotWithShape="0">
                <a:blip r:embed="rId6"/>
                <a:stretch>
                  <a:fillRect t="-23913" r="-152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263775" y="4263293"/>
            <a:ext cx="1633144" cy="641840"/>
            <a:chOff x="3331501" y="3991539"/>
            <a:chExt cx="1633144" cy="641840"/>
          </a:xfrm>
        </p:grpSpPr>
        <p:sp>
          <p:nvSpPr>
            <p:cNvPr id="47" name="TextBox 46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25831" y="4261211"/>
            <a:ext cx="913281" cy="643922"/>
            <a:chOff x="4893557" y="3989457"/>
            <a:chExt cx="913281" cy="643922"/>
          </a:xfrm>
        </p:grpSpPr>
        <p:sp>
          <p:nvSpPr>
            <p:cNvPr id="50" name="TextBox 49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23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3713962" y="5548864"/>
            <a:ext cx="1776409" cy="1270504"/>
            <a:chOff x="3733795" y="4981045"/>
            <a:chExt cx="1776409" cy="1270504"/>
          </a:xfrm>
        </p:grpSpPr>
        <p:grpSp>
          <p:nvGrpSpPr>
            <p:cNvPr id="56" name="Group 55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60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9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803639" y="2403773"/>
            <a:ext cx="306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Key: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i.i.d</a:t>
            </a:r>
            <a:r>
              <a:rPr lang="en-US" sz="2400" b="1" i="1" dirty="0" smtClean="0">
                <a:solidFill>
                  <a:srgbClr val="FF0000"/>
                </a:solidFill>
              </a:rPr>
              <a:t>. assumption!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9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Generative V.S. discriminative models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as an example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5" y="2513020"/>
            <a:ext cx="8613453" cy="3948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151" y="2128299"/>
            <a:ext cx="283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Generative Model’s view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02123" y="2128299"/>
            <a:ext cx="313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Discriminative Model’s 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681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V.S. </a:t>
            </a:r>
            <a:r>
              <a:rPr lang="en-US" dirty="0" smtClean="0"/>
              <a:t>discriminative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joint distribution</a:t>
                </a:r>
              </a:p>
              <a:p>
                <a:pPr lvl="1"/>
                <a:r>
                  <a:rPr lang="en-US" dirty="0" smtClean="0"/>
                  <a:t>Full probabilistic specification for all the random variables</a:t>
                </a:r>
              </a:p>
              <a:p>
                <a:r>
                  <a:rPr lang="en-US" dirty="0" smtClean="0"/>
                  <a:t>Dependence assumption has to be specified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Flexible, can be used in unsupervised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23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conditional distribution</a:t>
                </a:r>
              </a:p>
              <a:p>
                <a:pPr lvl="1"/>
                <a:r>
                  <a:rPr lang="en-US" dirty="0" smtClean="0"/>
                  <a:t>Only explain the target variable</a:t>
                </a:r>
              </a:p>
              <a:p>
                <a:r>
                  <a:rPr lang="en-US" dirty="0" smtClean="0"/>
                  <a:t>Arbitrary </a:t>
                </a:r>
                <a:r>
                  <a:rPr lang="en-US" dirty="0"/>
                  <a:t>features can be incorporated for </a:t>
                </a:r>
                <a:r>
                  <a:rPr lang="en-US" dirty="0" smtClean="0"/>
                  <a:t>modeling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Need labeled data, only suitable for (semi-) 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235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15505" y="5229012"/>
            <a:ext cx="5197835" cy="923330"/>
            <a:chOff x="3715505" y="5229012"/>
            <a:chExt cx="5197835" cy="923330"/>
          </a:xfrm>
        </p:grpSpPr>
        <p:pic>
          <p:nvPicPr>
            <p:cNvPr id="1030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505" y="5229012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733415" y="5229012"/>
              <a:ext cx="4179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1.1 How to represent the text documents? </a:t>
              </a:r>
            </a:p>
            <a:p>
              <a:r>
                <a:rPr lang="en-US" dirty="0" smtClean="0"/>
                <a:t>1.2 Do we need all those features?</a:t>
              </a:r>
              <a:endParaRPr lang="en-US" dirty="0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Feature construction </a:t>
            </a:r>
            <a:r>
              <a:rPr lang="en-US" sz="3600" dirty="0" smtClean="0"/>
              <a:t>for text categorization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space representation</a:t>
            </a:r>
          </a:p>
          <a:p>
            <a:pPr lvl="1"/>
            <a:r>
              <a:rPr lang="en-US" dirty="0" smtClean="0"/>
              <a:t>Standard procedure in document representation</a:t>
            </a:r>
          </a:p>
          <a:p>
            <a:pPr lvl="1"/>
            <a:r>
              <a:rPr lang="en-US" dirty="0" smtClean="0"/>
              <a:t>Features</a:t>
            </a:r>
          </a:p>
          <a:p>
            <a:pPr lvl="2"/>
            <a:r>
              <a:rPr lang="en-US" dirty="0" smtClean="0"/>
              <a:t>N-gram, POS tags, named entities, topics</a:t>
            </a:r>
          </a:p>
          <a:p>
            <a:pPr lvl="1"/>
            <a:r>
              <a:rPr lang="en-US" dirty="0" smtClean="0"/>
              <a:t>Feature value</a:t>
            </a:r>
          </a:p>
          <a:p>
            <a:pPr lvl="2"/>
            <a:r>
              <a:rPr lang="en-US" dirty="0" smtClean="0"/>
              <a:t>Binary (presence/absence)</a:t>
            </a:r>
          </a:p>
          <a:p>
            <a:pPr lvl="2"/>
            <a:r>
              <a:rPr lang="en-US" dirty="0" smtClean="0"/>
              <a:t>TF-IDF (many variants)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Recall MP1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</a:t>
            </a:r>
            <a:r>
              <a:rPr lang="en-US" dirty="0" err="1" smtClean="0"/>
              <a:t>unigram+bigram</a:t>
            </a:r>
            <a:r>
              <a:rPr lang="en-US" dirty="0" smtClean="0"/>
              <a:t> are there in our controlled vocabulary?</a:t>
            </a:r>
          </a:p>
          <a:p>
            <a:pPr lvl="1"/>
            <a:r>
              <a:rPr lang="en-US" dirty="0" smtClean="0"/>
              <a:t>130K on </a:t>
            </a:r>
            <a:r>
              <a:rPr lang="en-US" dirty="0" err="1" smtClean="0"/>
              <a:t>Yelp_small</a:t>
            </a:r>
            <a:endParaRPr lang="en-US" dirty="0" smtClean="0"/>
          </a:p>
          <a:p>
            <a:r>
              <a:rPr lang="en-US" dirty="0" smtClean="0"/>
              <a:t>How many review documents do we have there for training?</a:t>
            </a:r>
          </a:p>
          <a:p>
            <a:pPr lvl="1"/>
            <a:r>
              <a:rPr lang="en-US" dirty="0" smtClean="0"/>
              <a:t>629K </a:t>
            </a:r>
            <a:r>
              <a:rPr lang="en-US" dirty="0" err="1"/>
              <a:t>Yelp_small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280246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Very sparse feature representation!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14" y="3764691"/>
            <a:ext cx="3470986" cy="268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9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 </a:t>
            </a:r>
            <a:r>
              <a:rPr lang="en-US" altLang="en-US" dirty="0" smtClean="0"/>
              <a:t>mining in general</a:t>
            </a: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FCE4-0043-42FF-8FEB-0F3EB0D0C0F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38659" name="AutoShape 3"/>
          <p:cNvSpPr>
            <a:spLocks noChangeArrowheads="1"/>
          </p:cNvSpPr>
          <p:nvPr/>
        </p:nvSpPr>
        <p:spPr bwMode="auto">
          <a:xfrm>
            <a:off x="1981200" y="2819400"/>
            <a:ext cx="4876800" cy="2212975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0" name="AutoShape 4"/>
          <p:cNvSpPr>
            <a:spLocks noChangeArrowheads="1"/>
          </p:cNvSpPr>
          <p:nvPr/>
        </p:nvSpPr>
        <p:spPr bwMode="auto">
          <a:xfrm>
            <a:off x="2335213" y="33734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1" name="AutoShape 5"/>
          <p:cNvSpPr>
            <a:spLocks noChangeArrowheads="1"/>
          </p:cNvSpPr>
          <p:nvPr/>
        </p:nvSpPr>
        <p:spPr bwMode="auto">
          <a:xfrm>
            <a:off x="2476500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2" name="AutoShape 6"/>
          <p:cNvSpPr>
            <a:spLocks noChangeArrowheads="1"/>
          </p:cNvSpPr>
          <p:nvPr/>
        </p:nvSpPr>
        <p:spPr bwMode="auto">
          <a:xfrm>
            <a:off x="290036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3" name="AutoShape 7"/>
          <p:cNvSpPr>
            <a:spLocks noChangeArrowheads="1"/>
          </p:cNvSpPr>
          <p:nvPr/>
        </p:nvSpPr>
        <p:spPr bwMode="auto">
          <a:xfrm>
            <a:off x="2828925" y="41735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4" name="AutoShape 8"/>
          <p:cNvSpPr>
            <a:spLocks noChangeArrowheads="1"/>
          </p:cNvSpPr>
          <p:nvPr/>
        </p:nvSpPr>
        <p:spPr bwMode="auto">
          <a:xfrm>
            <a:off x="346551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5" name="AutoShape 9"/>
          <p:cNvSpPr>
            <a:spLocks noChangeArrowheads="1"/>
          </p:cNvSpPr>
          <p:nvPr/>
        </p:nvSpPr>
        <p:spPr bwMode="auto">
          <a:xfrm>
            <a:off x="4525963" y="368141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6" name="AutoShape 10"/>
          <p:cNvSpPr>
            <a:spLocks noChangeArrowheads="1"/>
          </p:cNvSpPr>
          <p:nvPr/>
        </p:nvSpPr>
        <p:spPr bwMode="auto">
          <a:xfrm>
            <a:off x="5160963" y="3681413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7" name="AutoShape 11"/>
          <p:cNvSpPr>
            <a:spLocks noChangeArrowheads="1"/>
          </p:cNvSpPr>
          <p:nvPr/>
        </p:nvSpPr>
        <p:spPr bwMode="auto">
          <a:xfrm>
            <a:off x="3535363" y="4421188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8" name="AutoShape 12"/>
          <p:cNvSpPr>
            <a:spLocks noChangeArrowheads="1"/>
          </p:cNvSpPr>
          <p:nvPr/>
        </p:nvSpPr>
        <p:spPr bwMode="auto">
          <a:xfrm>
            <a:off x="4243388" y="3805238"/>
            <a:ext cx="493712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9" name="AutoShape 13"/>
          <p:cNvSpPr>
            <a:spLocks noChangeArrowheads="1"/>
          </p:cNvSpPr>
          <p:nvPr/>
        </p:nvSpPr>
        <p:spPr bwMode="auto">
          <a:xfrm>
            <a:off x="2193925" y="4173538"/>
            <a:ext cx="493713" cy="493712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0" name="AutoShape 14"/>
          <p:cNvSpPr>
            <a:spLocks noChangeArrowheads="1"/>
          </p:cNvSpPr>
          <p:nvPr/>
        </p:nvSpPr>
        <p:spPr bwMode="auto">
          <a:xfrm>
            <a:off x="4667250" y="4235450"/>
            <a:ext cx="493713" cy="493713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1" name="AutoShape 15"/>
          <p:cNvSpPr>
            <a:spLocks noChangeArrowheads="1"/>
          </p:cNvSpPr>
          <p:nvPr/>
        </p:nvSpPr>
        <p:spPr bwMode="auto">
          <a:xfrm>
            <a:off x="4030663" y="3559175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2" name="AutoShape 16"/>
          <p:cNvSpPr>
            <a:spLocks noChangeArrowheads="1"/>
          </p:cNvSpPr>
          <p:nvPr/>
        </p:nvSpPr>
        <p:spPr bwMode="auto">
          <a:xfrm>
            <a:off x="4808538" y="3619500"/>
            <a:ext cx="211137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3" name="AutoShape 17"/>
          <p:cNvSpPr>
            <a:spLocks noChangeArrowheads="1"/>
          </p:cNvSpPr>
          <p:nvPr/>
        </p:nvSpPr>
        <p:spPr bwMode="auto">
          <a:xfrm>
            <a:off x="3465513" y="3435350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4" name="AutoShape 18"/>
          <p:cNvSpPr>
            <a:spLocks noChangeArrowheads="1"/>
          </p:cNvSpPr>
          <p:nvPr/>
        </p:nvSpPr>
        <p:spPr bwMode="auto">
          <a:xfrm>
            <a:off x="2828925" y="337343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5" name="AutoShape 19"/>
          <p:cNvSpPr>
            <a:spLocks noChangeArrowheads="1"/>
          </p:cNvSpPr>
          <p:nvPr/>
        </p:nvSpPr>
        <p:spPr bwMode="auto">
          <a:xfrm>
            <a:off x="5303838" y="4481513"/>
            <a:ext cx="211137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6" name="AutoShape 20"/>
          <p:cNvSpPr>
            <a:spLocks noChangeArrowheads="1"/>
          </p:cNvSpPr>
          <p:nvPr/>
        </p:nvSpPr>
        <p:spPr bwMode="auto">
          <a:xfrm>
            <a:off x="4171950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7" name="AutoShape 21"/>
          <p:cNvSpPr>
            <a:spLocks noChangeArrowheads="1"/>
          </p:cNvSpPr>
          <p:nvPr/>
        </p:nvSpPr>
        <p:spPr bwMode="auto">
          <a:xfrm>
            <a:off x="5514975" y="3867150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8" name="AutoShape 22"/>
          <p:cNvSpPr>
            <a:spLocks noChangeArrowheads="1"/>
          </p:cNvSpPr>
          <p:nvPr/>
        </p:nvSpPr>
        <p:spPr bwMode="auto">
          <a:xfrm>
            <a:off x="5656263" y="398938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9" name="AutoShape 23"/>
          <p:cNvSpPr>
            <a:spLocks noChangeArrowheads="1"/>
          </p:cNvSpPr>
          <p:nvPr/>
        </p:nvSpPr>
        <p:spPr bwMode="auto">
          <a:xfrm>
            <a:off x="5797550" y="4113213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0" name="AutoShape 24"/>
          <p:cNvSpPr>
            <a:spLocks noChangeArrowheads="1"/>
          </p:cNvSpPr>
          <p:nvPr/>
        </p:nvSpPr>
        <p:spPr bwMode="auto">
          <a:xfrm>
            <a:off x="3252788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1" name="AutoShape 25"/>
          <p:cNvSpPr>
            <a:spLocks noChangeArrowheads="1"/>
          </p:cNvSpPr>
          <p:nvPr/>
        </p:nvSpPr>
        <p:spPr bwMode="auto">
          <a:xfrm>
            <a:off x="5868988" y="3559175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2" name="AutoShape 26"/>
          <p:cNvSpPr>
            <a:spLocks noChangeArrowheads="1"/>
          </p:cNvSpPr>
          <p:nvPr/>
        </p:nvSpPr>
        <p:spPr bwMode="auto">
          <a:xfrm>
            <a:off x="5160963" y="3559175"/>
            <a:ext cx="284162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3" name="AutoShape 27"/>
          <p:cNvSpPr>
            <a:spLocks noChangeArrowheads="1"/>
          </p:cNvSpPr>
          <p:nvPr/>
        </p:nvSpPr>
        <p:spPr bwMode="auto">
          <a:xfrm>
            <a:off x="6221413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4" name="AutoShape 28"/>
          <p:cNvSpPr>
            <a:spLocks noChangeArrowheads="1"/>
          </p:cNvSpPr>
          <p:nvPr/>
        </p:nvSpPr>
        <p:spPr bwMode="auto">
          <a:xfrm>
            <a:off x="6362700" y="3619500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5" name="AutoShape 29"/>
          <p:cNvSpPr>
            <a:spLocks noChangeArrowheads="1"/>
          </p:cNvSpPr>
          <p:nvPr/>
        </p:nvSpPr>
        <p:spPr bwMode="auto">
          <a:xfrm>
            <a:off x="5797550" y="3743325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6" name="Freeform 30"/>
          <p:cNvSpPr>
            <a:spLocks/>
          </p:cNvSpPr>
          <p:nvPr/>
        </p:nvSpPr>
        <p:spPr bwMode="auto">
          <a:xfrm>
            <a:off x="6159500" y="4394200"/>
            <a:ext cx="266700" cy="355600"/>
          </a:xfrm>
          <a:custGeom>
            <a:avLst/>
            <a:gdLst>
              <a:gd name="T0" fmla="*/ 8 w 168"/>
              <a:gd name="T1" fmla="*/ 112 h 224"/>
              <a:gd name="T2" fmla="*/ 104 w 168"/>
              <a:gd name="T3" fmla="*/ 16 h 224"/>
              <a:gd name="T4" fmla="*/ 152 w 168"/>
              <a:gd name="T5" fmla="*/ 208 h 224"/>
              <a:gd name="T6" fmla="*/ 8 w 168"/>
              <a:gd name="T7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" h="224">
                <a:moveTo>
                  <a:pt x="8" y="112"/>
                </a:moveTo>
                <a:cubicBezTo>
                  <a:pt x="0" y="80"/>
                  <a:pt x="80" y="0"/>
                  <a:pt x="104" y="16"/>
                </a:cubicBezTo>
                <a:cubicBezTo>
                  <a:pt x="128" y="32"/>
                  <a:pt x="168" y="192"/>
                  <a:pt x="152" y="208"/>
                </a:cubicBezTo>
                <a:cubicBezTo>
                  <a:pt x="136" y="224"/>
                  <a:pt x="16" y="144"/>
                  <a:pt x="8" y="112"/>
                </a:cubicBezTo>
                <a:close/>
              </a:path>
            </a:pathLst>
          </a:custGeom>
          <a:noFill/>
          <a:ln w="254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7" name="AutoShape 31"/>
          <p:cNvSpPr>
            <a:spLocks noChangeArrowheads="1"/>
          </p:cNvSpPr>
          <p:nvPr/>
        </p:nvSpPr>
        <p:spPr bwMode="auto">
          <a:xfrm>
            <a:off x="6010275" y="4297363"/>
            <a:ext cx="493713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90600" y="1676400"/>
            <a:ext cx="2119313" cy="1247775"/>
            <a:chOff x="990600" y="1676400"/>
            <a:chExt cx="2119313" cy="1247775"/>
          </a:xfrm>
        </p:grpSpPr>
        <p:sp>
          <p:nvSpPr>
            <p:cNvPr id="838688" name="Text Box 32"/>
            <p:cNvSpPr txBox="1">
              <a:spLocks noChangeArrowheads="1"/>
            </p:cNvSpPr>
            <p:nvPr/>
          </p:nvSpPr>
          <p:spPr bwMode="auto">
            <a:xfrm>
              <a:off x="990600" y="1676400"/>
              <a:ext cx="1443038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 dirty="0">
                  <a:latin typeface="Gill Sans MT" pitchFamily="34" charset="0"/>
                </a:rPr>
                <a:t>Access</a:t>
              </a:r>
            </a:p>
          </p:txBody>
        </p:sp>
        <p:sp>
          <p:nvSpPr>
            <p:cNvPr id="838689" name="AutoShape 33"/>
            <p:cNvSpPr>
              <a:spLocks noChangeArrowheads="1"/>
            </p:cNvSpPr>
            <p:nvPr/>
          </p:nvSpPr>
          <p:spPr bwMode="auto">
            <a:xfrm rot="2563427">
              <a:off x="21336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10200" y="1600200"/>
            <a:ext cx="2178050" cy="1323975"/>
            <a:chOff x="5410200" y="1600200"/>
            <a:chExt cx="2178050" cy="1323975"/>
          </a:xfrm>
        </p:grpSpPr>
        <p:sp>
          <p:nvSpPr>
            <p:cNvPr id="838690" name="Text Box 34"/>
            <p:cNvSpPr txBox="1">
              <a:spLocks noChangeArrowheads="1"/>
            </p:cNvSpPr>
            <p:nvPr/>
          </p:nvSpPr>
          <p:spPr bwMode="auto">
            <a:xfrm>
              <a:off x="6248400" y="1600200"/>
              <a:ext cx="13398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Mining</a:t>
              </a:r>
            </a:p>
          </p:txBody>
        </p:sp>
        <p:sp>
          <p:nvSpPr>
            <p:cNvPr id="838691" name="AutoShape 35"/>
            <p:cNvSpPr>
              <a:spLocks noChangeArrowheads="1"/>
            </p:cNvSpPr>
            <p:nvPr/>
          </p:nvSpPr>
          <p:spPr bwMode="auto">
            <a:xfrm rot="19036573" flipH="1">
              <a:off x="54102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46425" y="4876800"/>
            <a:ext cx="2368550" cy="1366838"/>
            <a:chOff x="3146425" y="4876800"/>
            <a:chExt cx="2368550" cy="1366838"/>
          </a:xfrm>
        </p:grpSpPr>
        <p:sp>
          <p:nvSpPr>
            <p:cNvPr id="838692" name="Text Box 36"/>
            <p:cNvSpPr txBox="1">
              <a:spLocks noChangeArrowheads="1"/>
            </p:cNvSpPr>
            <p:nvPr/>
          </p:nvSpPr>
          <p:spPr bwMode="auto">
            <a:xfrm>
              <a:off x="3146425" y="5715000"/>
              <a:ext cx="23685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Organization</a:t>
              </a:r>
            </a:p>
          </p:txBody>
        </p:sp>
        <p:sp>
          <p:nvSpPr>
            <p:cNvPr id="838693" name="AutoShape 37"/>
            <p:cNvSpPr>
              <a:spLocks noChangeArrowheads="1"/>
            </p:cNvSpPr>
            <p:nvPr/>
          </p:nvSpPr>
          <p:spPr bwMode="auto">
            <a:xfrm rot="16200000" flipH="1">
              <a:off x="3969543" y="4945857"/>
              <a:ext cx="747713" cy="609600"/>
            </a:xfrm>
            <a:prstGeom prst="leftArrow">
              <a:avLst>
                <a:gd name="adj1" fmla="val 50000"/>
                <a:gd name="adj2" fmla="val 30664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8694" name="Text Box 38"/>
          <p:cNvSpPr txBox="1">
            <a:spLocks noChangeArrowheads="1"/>
          </p:cNvSpPr>
          <p:nvPr/>
        </p:nvSpPr>
        <p:spPr bwMode="auto">
          <a:xfrm>
            <a:off x="304800" y="2209800"/>
            <a:ext cx="17091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Filter</a:t>
            </a:r>
            <a:endParaRPr lang="en-US" altLang="en-US" sz="2400" i="0" u="sng" dirty="0">
              <a:latin typeface="Gill Sans MT" pitchFamily="34" charset="0"/>
            </a:endParaRPr>
          </a:p>
          <a:p>
            <a:r>
              <a:rPr lang="en-US" altLang="en-US" sz="2400" b="0" i="0" dirty="0">
                <a:latin typeface="Gill Sans MT" pitchFamily="34" charset="0"/>
              </a:rPr>
              <a:t>information</a:t>
            </a:r>
          </a:p>
        </p:txBody>
      </p:sp>
      <p:sp>
        <p:nvSpPr>
          <p:cNvPr id="838695" name="Text Box 39"/>
          <p:cNvSpPr txBox="1">
            <a:spLocks noChangeArrowheads="1"/>
          </p:cNvSpPr>
          <p:nvPr/>
        </p:nvSpPr>
        <p:spPr bwMode="auto">
          <a:xfrm>
            <a:off x="6303958" y="2286000"/>
            <a:ext cx="2943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Discover</a:t>
            </a:r>
            <a:r>
              <a:rPr lang="en-US" altLang="en-US" sz="2400" i="0" dirty="0" smtClean="0">
                <a:latin typeface="Gill Sans MT" pitchFamily="34" charset="0"/>
              </a:rPr>
              <a:t> </a:t>
            </a:r>
            <a:r>
              <a:rPr lang="en-US" altLang="en-US" sz="2400" b="0" i="0" dirty="0" smtClean="0">
                <a:latin typeface="Gill Sans MT" pitchFamily="34" charset="0"/>
              </a:rPr>
              <a:t>knowledge</a:t>
            </a:r>
            <a:endParaRPr lang="en-US" altLang="en-US" sz="2400" b="0" i="0" dirty="0">
              <a:latin typeface="Gill Sans MT" pitchFamily="34" charset="0"/>
            </a:endParaRPr>
          </a:p>
        </p:txBody>
      </p:sp>
      <p:sp>
        <p:nvSpPr>
          <p:cNvPr id="838696" name="Text Box 40"/>
          <p:cNvSpPr txBox="1">
            <a:spLocks noChangeArrowheads="1"/>
          </p:cNvSpPr>
          <p:nvPr/>
        </p:nvSpPr>
        <p:spPr bwMode="auto">
          <a:xfrm>
            <a:off x="5638800" y="5486400"/>
            <a:ext cx="3116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>
                <a:latin typeface="Gill Sans MT" pitchFamily="34" charset="0"/>
              </a:rPr>
              <a:t>Add</a:t>
            </a:r>
            <a:r>
              <a:rPr lang="en-US" altLang="en-US" sz="2400" b="0" i="0" dirty="0">
                <a:latin typeface="Gill Sans MT" pitchFamily="34" charset="0"/>
              </a:rPr>
              <a:t> </a:t>
            </a:r>
          </a:p>
          <a:p>
            <a:r>
              <a:rPr lang="en-US" altLang="en-US" sz="2400" b="0" i="0" dirty="0">
                <a:latin typeface="Gill Sans MT" pitchFamily="34" charset="0"/>
              </a:rPr>
              <a:t>Structure/Annotations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7787" y="1600158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Serve for IR applications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45554" y="5633995"/>
            <a:ext cx="2105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Based on NLP/ML techniques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89732" y="1590702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Sub-area of DM research</a:t>
            </a:r>
            <a:endParaRPr lang="en-US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638800" y="5486400"/>
            <a:ext cx="3116263" cy="7572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4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Feature </a:t>
            </a:r>
            <a:r>
              <a:rPr lang="en-US" sz="3800" dirty="0" smtClean="0"/>
              <a:t>selection for </a:t>
            </a:r>
            <a:r>
              <a:rPr lang="en-US" sz="3800" dirty="0"/>
              <a:t>text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most informative features for model training</a:t>
            </a:r>
          </a:p>
          <a:p>
            <a:pPr lvl="1"/>
            <a:r>
              <a:rPr lang="en-US" dirty="0" smtClean="0"/>
              <a:t>Reduce noise in feature representation</a:t>
            </a:r>
          </a:p>
          <a:p>
            <a:pPr lvl="2"/>
            <a:r>
              <a:rPr lang="en-US" dirty="0" smtClean="0"/>
              <a:t>Improve final classification performance</a:t>
            </a:r>
          </a:p>
          <a:p>
            <a:pPr lvl="1"/>
            <a:r>
              <a:rPr lang="en-US" dirty="0" smtClean="0"/>
              <a:t>Improve training/testing efficiency</a:t>
            </a:r>
          </a:p>
          <a:p>
            <a:pPr lvl="2"/>
            <a:r>
              <a:rPr lang="en-US" dirty="0" smtClean="0"/>
              <a:t>Less time complexity</a:t>
            </a:r>
          </a:p>
          <a:p>
            <a:pPr lvl="2"/>
            <a:r>
              <a:rPr lang="en-US" dirty="0" smtClean="0"/>
              <a:t>Fewer training data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8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Find the best subset of features for a particular classification method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85333" y="3138419"/>
            <a:ext cx="6925734" cy="3119507"/>
            <a:chOff x="1032933" y="3192724"/>
            <a:chExt cx="6925734" cy="31195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933" y="3192724"/>
              <a:ext cx="6925734" cy="281173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6004454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48200" y="4324305"/>
            <a:ext cx="3462867" cy="930294"/>
            <a:chOff x="4648200" y="4324305"/>
            <a:chExt cx="3462867" cy="930294"/>
          </a:xfrm>
        </p:grpSpPr>
        <p:sp>
          <p:nvSpPr>
            <p:cNvPr id="7" name="TextBox 6"/>
            <p:cNvSpPr txBox="1"/>
            <p:nvPr/>
          </p:nvSpPr>
          <p:spPr>
            <a:xfrm>
              <a:off x="5698067" y="4885267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the same classifier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4648200" y="4986867"/>
              <a:ext cx="1049867" cy="83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6366934" y="4324305"/>
              <a:ext cx="84666" cy="6101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3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37267" y="3311836"/>
            <a:ext cx="5706533" cy="3210586"/>
            <a:chOff x="1828800" y="3355114"/>
            <a:chExt cx="5706533" cy="32105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3355114"/>
              <a:ext cx="5706533" cy="290281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77530" y="6257923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Search in the whole space of feature groups</a:t>
            </a:r>
          </a:p>
          <a:p>
            <a:pPr lvl="2"/>
            <a:r>
              <a:rPr lang="en-US" dirty="0" smtClean="0"/>
              <a:t>Sequential </a:t>
            </a:r>
            <a:r>
              <a:rPr lang="en-US" dirty="0"/>
              <a:t>forward selection or genetic </a:t>
            </a:r>
            <a:r>
              <a:rPr lang="en-US" dirty="0" smtClean="0"/>
              <a:t>search to speed up the search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Consider all possible dependencies among the features</a:t>
            </a:r>
          </a:p>
          <a:p>
            <a:pPr lvl="1"/>
            <a:r>
              <a:rPr lang="en-US" dirty="0" smtClean="0"/>
              <a:t>Impractical for text categorization</a:t>
            </a:r>
          </a:p>
          <a:p>
            <a:pPr lvl="2"/>
            <a:r>
              <a:rPr lang="en-US" dirty="0" smtClean="0"/>
              <a:t>Cannot deal with large feature set</a:t>
            </a:r>
          </a:p>
          <a:p>
            <a:pPr lvl="2"/>
            <a:r>
              <a:rPr lang="en-US" dirty="0" smtClean="0"/>
              <a:t>A NP-complete problem</a:t>
            </a:r>
          </a:p>
          <a:p>
            <a:pPr lvl="3"/>
            <a:r>
              <a:rPr lang="en-US" dirty="0" smtClean="0"/>
              <a:t>No direct relation between feature subset selection and 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7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method</a:t>
            </a:r>
          </a:p>
          <a:p>
            <a:pPr lvl="1"/>
            <a:r>
              <a:rPr lang="en-US" dirty="0" smtClean="0"/>
              <a:t>Evaluate the features </a:t>
            </a:r>
            <a:r>
              <a:rPr lang="en-US" u="sng" dirty="0" smtClean="0"/>
              <a:t>independently</a:t>
            </a:r>
            <a:r>
              <a:rPr lang="en-US" dirty="0" smtClean="0"/>
              <a:t> from the classifier and other features</a:t>
            </a:r>
          </a:p>
          <a:p>
            <a:pPr lvl="2"/>
            <a:r>
              <a:rPr lang="en-US" dirty="0" smtClean="0"/>
              <a:t>No indication of a classifier’s performance on the selected features</a:t>
            </a:r>
          </a:p>
          <a:p>
            <a:pPr lvl="2"/>
            <a:r>
              <a:rPr lang="en-US" dirty="0" smtClean="0"/>
              <a:t>No dependency among the features</a:t>
            </a:r>
          </a:p>
          <a:p>
            <a:pPr lvl="1"/>
            <a:r>
              <a:rPr lang="en-US" dirty="0" smtClean="0"/>
              <a:t>Feasible for very large feature set</a:t>
            </a:r>
          </a:p>
          <a:p>
            <a:pPr lvl="2"/>
            <a:r>
              <a:rPr lang="en-US" dirty="0" smtClean="0"/>
              <a:t>Usually used as a preprocessing step</a:t>
            </a:r>
          </a:p>
          <a:p>
            <a:pPr lvl="1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864129" y="4699941"/>
            <a:ext cx="7415742" cy="1109251"/>
            <a:chOff x="864129" y="4857963"/>
            <a:chExt cx="7415742" cy="11092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129" y="4857963"/>
              <a:ext cx="7415742" cy="80147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5659437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frequency</a:t>
            </a:r>
          </a:p>
          <a:p>
            <a:pPr lvl="1"/>
            <a:r>
              <a:rPr lang="en-US" dirty="0" smtClean="0">
                <a:ea typeface="ＭＳ Ｐゴシック" charset="-128"/>
              </a:rPr>
              <a:t>Rare words: non-influential for global prediction, reduce vocabulary size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99" y="3222292"/>
            <a:ext cx="4199467" cy="324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86367" y="3540015"/>
            <a:ext cx="2180166" cy="717878"/>
            <a:chOff x="986367" y="3540015"/>
            <a:chExt cx="2180166" cy="717878"/>
          </a:xfrm>
        </p:grpSpPr>
        <p:sp>
          <p:nvSpPr>
            <p:cNvPr id="8" name="TextBox 7"/>
            <p:cNvSpPr txBox="1"/>
            <p:nvPr/>
          </p:nvSpPr>
          <p:spPr>
            <a:xfrm>
              <a:off x="986367" y="3540015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remove head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55333" y="3937000"/>
              <a:ext cx="711200" cy="32089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994400" y="4719218"/>
            <a:ext cx="2424740" cy="771689"/>
            <a:chOff x="5994400" y="4719218"/>
            <a:chExt cx="2424740" cy="771689"/>
          </a:xfrm>
        </p:grpSpPr>
        <p:sp>
          <p:nvSpPr>
            <p:cNvPr id="11" name="TextBox 10"/>
            <p:cNvSpPr txBox="1"/>
            <p:nvPr/>
          </p:nvSpPr>
          <p:spPr>
            <a:xfrm>
              <a:off x="6573407" y="4719218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remove rare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994400" y="5042383"/>
              <a:ext cx="579008" cy="4485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0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in </a:t>
            </a:r>
            <a:r>
              <a:rPr lang="en-US" dirty="0" smtClean="0"/>
              <a:t>entropy of categorical prediction </a:t>
            </a:r>
            <a:r>
              <a:rPr lang="en-US" dirty="0"/>
              <a:t>when the feature is </a:t>
            </a:r>
            <a:r>
              <a:rPr lang="en-US" dirty="0" smtClean="0"/>
              <a:t>present </a:t>
            </a:r>
            <a:r>
              <a:rPr lang="en-US" dirty="0" err="1" smtClean="0"/>
              <a:t>v.s</a:t>
            </a:r>
            <a:r>
              <a:rPr lang="en-US" dirty="0"/>
              <a:t>. absent</a:t>
            </a:r>
          </a:p>
        </p:txBody>
      </p:sp>
      <p:pic>
        <p:nvPicPr>
          <p:cNvPr id="5122" name="Picture 2" descr="http://mymeedia.com/imageurl?width=800&amp;url=http%253A%252F%252Fpbs.twimg.com%252Fmedia%252FB8tYvQWIEAE_P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65" y="3429000"/>
            <a:ext cx="6480175" cy="228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1067" y="5867400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class uncertainty decreases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1" y="5867400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uncertainty intact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in </a:t>
            </a:r>
            <a:r>
              <a:rPr lang="en-US" dirty="0" smtClean="0"/>
              <a:t>entropy of categorical prediction </a:t>
            </a:r>
            <a:r>
              <a:rPr lang="en-US" dirty="0"/>
              <a:t>when the feature is </a:t>
            </a:r>
            <a:r>
              <a:rPr lang="en-US" dirty="0" smtClean="0"/>
              <a:t>present or </a:t>
            </a:r>
            <a:r>
              <a:rPr lang="en-US" dirty="0"/>
              <a:t>absent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   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367865" y="3239301"/>
            <a:ext cx="3200400" cy="646331"/>
            <a:chOff x="5367865" y="3239301"/>
            <a:chExt cx="3200400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5957404" y="3239301"/>
              <a:ext cx="26108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Entropy of class label along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>
              <a:off x="5367865" y="3562467"/>
              <a:ext cx="589539" cy="19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662634" y="3997202"/>
            <a:ext cx="3249637" cy="646331"/>
            <a:chOff x="5662634" y="3997202"/>
            <a:chExt cx="3249637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present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49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>
              <a:off x="5662634" y="4240160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662633" y="4739251"/>
            <a:ext cx="3249638" cy="646331"/>
            <a:chOff x="5662633" y="4739251"/>
            <a:chExt cx="3249638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absent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49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 flipH="1">
              <a:off x="5662633" y="5052313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50083" y="5215463"/>
            <a:ext cx="3511781" cy="970940"/>
            <a:chOff x="4667017" y="5334000"/>
            <a:chExt cx="3511781" cy="9709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in documents where t does not occur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63" t="-5660" r="-138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H="1" flipV="1">
              <a:off x="5460332" y="5334000"/>
              <a:ext cx="373201" cy="32460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329265" y="4453464"/>
            <a:ext cx="3106085" cy="1732939"/>
            <a:chOff x="1346199" y="4572001"/>
            <a:chExt cx="3106085" cy="17329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in documents where t occurs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69" t="-5660" r="-215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3682666" y="4572001"/>
              <a:ext cx="507152" cy="108660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9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they are independent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they are dependent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850416"/>
                  </p:ext>
                </p:extLst>
              </p:nvPr>
            </p:nvGraphicFramePr>
            <p:xfrm>
              <a:off x="2942167" y="4078781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850416"/>
                  </p:ext>
                </p:extLst>
              </p:nvPr>
            </p:nvGraphicFramePr>
            <p:xfrm>
              <a:off x="2942167" y="4078781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67" r="-10063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667" r="-1274" b="-20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100000" r="-20191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00000" r="-1006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00000" r="-1274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200000" r="-20191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200000" r="-10063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200000" r="-1274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70828" y="5292580"/>
                <a:ext cx="4209679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828" y="5292580"/>
                <a:ext cx="4209679" cy="6049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531534" y="5890005"/>
            <a:ext cx="939799" cy="497799"/>
            <a:chOff x="2531534" y="5890005"/>
            <a:chExt cx="939799" cy="497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531534" y="6018472"/>
                  <a:ext cx="745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𝐷𝐹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534" y="6018472"/>
                  <a:ext cx="74506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6504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V="1">
              <a:off x="3124200" y="5890005"/>
              <a:ext cx="347133" cy="193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369733" y="5907078"/>
            <a:ext cx="1286933" cy="480726"/>
            <a:chOff x="3369733" y="5907078"/>
            <a:chExt cx="1286933" cy="480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369733" y="6018472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𝐷𝐹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733" y="6018472"/>
                  <a:ext cx="128693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V="1">
              <a:off x="3953932" y="5907078"/>
              <a:ext cx="347133" cy="193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49799" y="5890005"/>
            <a:ext cx="1286933" cy="497799"/>
            <a:chOff x="4749799" y="5890005"/>
            <a:chExt cx="1286933" cy="497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749799" y="6018472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𝑃𝑜𝑠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799" y="6018472"/>
                  <a:ext cx="128693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 flipH="1" flipV="1">
              <a:off x="5184961" y="5890005"/>
              <a:ext cx="157503" cy="20095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036732" y="5890005"/>
            <a:ext cx="1380066" cy="483246"/>
            <a:chOff x="6036732" y="5890005"/>
            <a:chExt cx="1380066" cy="483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129865" y="6003919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𝑁𝑒𝑔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865" y="6003919"/>
                  <a:ext cx="128693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 flipV="1">
              <a:off x="6036732" y="5890005"/>
              <a:ext cx="435163" cy="1934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:r>
                  <a:rPr lang="en-US" dirty="0" smtClean="0"/>
                  <a:t>Degree of freedom = (#col-1)X(#row-1)</a:t>
                </a:r>
              </a:p>
              <a:p>
                <a:pPr lvl="2"/>
                <a:r>
                  <a:rPr lang="en-US" dirty="0" smtClean="0"/>
                  <a:t>Significance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3579"/>
                  </p:ext>
                </p:extLst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3579"/>
                  </p:ext>
                </p:extLst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67" r="-10063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667" r="-1274" b="-2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98387" r="-201911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201639" r="-20191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36×25−14×30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50×55×66×39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=3.418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6203782" y="3301839"/>
            <a:ext cx="3022598" cy="802596"/>
            <a:chOff x="6121402" y="3301839"/>
            <a:chExt cx="3022598" cy="802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Look into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distribution table to find the threshold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45" t="-4717" r="-22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>
              <a:off x="6434666" y="3301839"/>
              <a:ext cx="321734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121402" y="3781269"/>
              <a:ext cx="397933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DF=1,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 smtClean="0"/>
                  <a:t> =&gt; threshold = 3.841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5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wn Arrow 22"/>
          <p:cNvSpPr/>
          <p:nvPr/>
        </p:nvSpPr>
        <p:spPr>
          <a:xfrm>
            <a:off x="7589497" y="4787712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 cannot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57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6547" y="5824875"/>
                <a:ext cx="23054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is not a good feature to choose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5824875"/>
                <a:ext cx="2305485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2381" t="-5660" r="-211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Arrow 25"/>
          <p:cNvSpPr/>
          <p:nvPr/>
        </p:nvSpPr>
        <p:spPr>
          <a:xfrm>
            <a:off x="7597556" y="5510406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5" grpId="0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classify politic news from sports news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92" y="3132667"/>
            <a:ext cx="3648108" cy="2529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0" y="3132667"/>
            <a:ext cx="3623734" cy="281624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142066" y="3513666"/>
            <a:ext cx="5672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67643" y="3945466"/>
            <a:ext cx="5672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10667" y="3572932"/>
            <a:ext cx="93133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07066" y="2648242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political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0000" y="2648242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sports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438775" y="4421981"/>
            <a:ext cx="24050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84336" y="4050241"/>
            <a:ext cx="4254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78527" y="4162160"/>
            <a:ext cx="9694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39490" y="5559954"/>
            <a:ext cx="5109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62625" y="5060156"/>
            <a:ext cx="77152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576887" y="5174456"/>
            <a:ext cx="60960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3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:r>
                  <a:rPr lang="en-US" dirty="0" smtClean="0"/>
                  <a:t>Degree of freedom = (#col-1)X(#row-1)</a:t>
                </a:r>
              </a:p>
              <a:p>
                <a:pPr lvl="2"/>
                <a:r>
                  <a:rPr lang="en-US" dirty="0" smtClean="0"/>
                  <a:t>Significance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For the features passing the threshold, rank them by descending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values and choose the top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features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Recap: general </a:t>
            </a:r>
            <a:r>
              <a:rPr lang="en-US" sz="3600" dirty="0" smtClean="0"/>
              <a:t>steps for text categorization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8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feature </a:t>
            </a:r>
            <a:r>
              <a:rPr lang="en-US" dirty="0" smtClean="0"/>
              <a:t>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Find the best subset of features for a particular classification method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85333" y="3138419"/>
            <a:ext cx="6925734" cy="3119507"/>
            <a:chOff x="1032933" y="3192724"/>
            <a:chExt cx="6925734" cy="31195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933" y="3192724"/>
              <a:ext cx="6925734" cy="281173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6004454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48200" y="4324305"/>
            <a:ext cx="3462867" cy="930294"/>
            <a:chOff x="4648200" y="4324305"/>
            <a:chExt cx="3462867" cy="930294"/>
          </a:xfrm>
        </p:grpSpPr>
        <p:sp>
          <p:nvSpPr>
            <p:cNvPr id="7" name="TextBox 6"/>
            <p:cNvSpPr txBox="1"/>
            <p:nvPr/>
          </p:nvSpPr>
          <p:spPr>
            <a:xfrm>
              <a:off x="5698067" y="4885267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the same classifier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4648200" y="4986867"/>
              <a:ext cx="1049867" cy="83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6366934" y="4324305"/>
              <a:ext cx="84666" cy="6101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4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feature </a:t>
            </a:r>
            <a:r>
              <a:rPr lang="en-US" dirty="0" smtClean="0"/>
              <a:t>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method</a:t>
            </a:r>
          </a:p>
          <a:p>
            <a:pPr lvl="1"/>
            <a:r>
              <a:rPr lang="en-US" dirty="0" smtClean="0"/>
              <a:t>Evaluate the features </a:t>
            </a:r>
            <a:r>
              <a:rPr lang="en-US" u="sng" dirty="0" smtClean="0"/>
              <a:t>independently</a:t>
            </a:r>
            <a:r>
              <a:rPr lang="en-US" dirty="0" smtClean="0"/>
              <a:t> from the classifier and other features</a:t>
            </a:r>
          </a:p>
          <a:p>
            <a:pPr lvl="2"/>
            <a:r>
              <a:rPr lang="en-US" dirty="0" smtClean="0"/>
              <a:t>No indication of a classifier’s performance on the selected features</a:t>
            </a:r>
          </a:p>
          <a:p>
            <a:pPr lvl="2"/>
            <a:r>
              <a:rPr lang="en-US" dirty="0" smtClean="0"/>
              <a:t>No dependency among the </a:t>
            </a:r>
            <a:r>
              <a:rPr lang="en-US" dirty="0" smtClean="0"/>
              <a:t>features</a:t>
            </a: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864129" y="4699941"/>
            <a:ext cx="7415742" cy="1109251"/>
            <a:chOff x="864129" y="4857963"/>
            <a:chExt cx="7415742" cy="11092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129" y="4857963"/>
              <a:ext cx="7415742" cy="80147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5659437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6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feature </a:t>
            </a:r>
            <a:r>
              <a:rPr lang="en-US" dirty="0"/>
              <a:t>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frequency</a:t>
            </a:r>
          </a:p>
          <a:p>
            <a:pPr lvl="1"/>
            <a:r>
              <a:rPr lang="en-US" dirty="0" smtClean="0">
                <a:ea typeface="ＭＳ Ｐゴシック" charset="-128"/>
              </a:rPr>
              <a:t>Rare words: non-influential for global prediction, reduce vocabulary size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99" y="3222292"/>
            <a:ext cx="4199467" cy="324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86367" y="3540015"/>
            <a:ext cx="2180166" cy="717878"/>
            <a:chOff x="986367" y="3540015"/>
            <a:chExt cx="2180166" cy="717878"/>
          </a:xfrm>
        </p:grpSpPr>
        <p:sp>
          <p:nvSpPr>
            <p:cNvPr id="8" name="TextBox 7"/>
            <p:cNvSpPr txBox="1"/>
            <p:nvPr/>
          </p:nvSpPr>
          <p:spPr>
            <a:xfrm>
              <a:off x="986367" y="3540015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remove head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55333" y="3937000"/>
              <a:ext cx="711200" cy="32089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994400" y="4719218"/>
            <a:ext cx="2424740" cy="771689"/>
            <a:chOff x="5994400" y="4719218"/>
            <a:chExt cx="2424740" cy="771689"/>
          </a:xfrm>
        </p:grpSpPr>
        <p:sp>
          <p:nvSpPr>
            <p:cNvPr id="11" name="TextBox 10"/>
            <p:cNvSpPr txBox="1"/>
            <p:nvPr/>
          </p:nvSpPr>
          <p:spPr>
            <a:xfrm>
              <a:off x="6573407" y="4719218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remove rare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994400" y="5042383"/>
              <a:ext cx="579008" cy="4485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1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feature </a:t>
            </a:r>
            <a:r>
              <a:rPr lang="en-US" dirty="0"/>
              <a:t>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in </a:t>
            </a:r>
            <a:r>
              <a:rPr lang="en-US" dirty="0" smtClean="0"/>
              <a:t>entropy of categorical prediction </a:t>
            </a:r>
            <a:r>
              <a:rPr lang="en-US" dirty="0"/>
              <a:t>when the feature is </a:t>
            </a:r>
            <a:r>
              <a:rPr lang="en-US" dirty="0" smtClean="0"/>
              <a:t>present or </a:t>
            </a:r>
            <a:r>
              <a:rPr lang="en-US" dirty="0"/>
              <a:t>absent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   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367865" y="3239301"/>
            <a:ext cx="3200400" cy="646331"/>
            <a:chOff x="5367865" y="3239301"/>
            <a:chExt cx="3200400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5957404" y="3239301"/>
              <a:ext cx="26108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Entropy of class label along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>
              <a:off x="5367865" y="3562467"/>
              <a:ext cx="589539" cy="19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662634" y="3997202"/>
            <a:ext cx="3249637" cy="646331"/>
            <a:chOff x="5662634" y="3997202"/>
            <a:chExt cx="3249637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present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49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>
              <a:off x="5662634" y="4240160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662633" y="4739251"/>
            <a:ext cx="3249638" cy="646331"/>
            <a:chOff x="5662633" y="4739251"/>
            <a:chExt cx="3249638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absent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49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 flipH="1">
              <a:off x="5662633" y="5052313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50083" y="5215463"/>
            <a:ext cx="3511781" cy="970940"/>
            <a:chOff x="4667017" y="5334000"/>
            <a:chExt cx="3511781" cy="9709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in documents where t does not occur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63" t="-5660" r="-138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H="1" flipV="1">
              <a:off x="5460332" y="5334000"/>
              <a:ext cx="373201" cy="32460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329265" y="4453464"/>
            <a:ext cx="3106085" cy="1732939"/>
            <a:chOff x="1346199" y="4572001"/>
            <a:chExt cx="3106085" cy="17329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in documents where t occurs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69" t="-5660" r="-215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3682666" y="4572001"/>
              <a:ext cx="507152" cy="108660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8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feature </a:t>
            </a:r>
            <a:r>
              <a:rPr lang="en-US" dirty="0"/>
              <a:t>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:r>
                  <a:rPr lang="en-US" dirty="0" smtClean="0"/>
                  <a:t>Degree of freedom = (#col-1)X(#row-1)</a:t>
                </a:r>
              </a:p>
              <a:p>
                <a:pPr lvl="2"/>
                <a:r>
                  <a:rPr lang="en-US" dirty="0" smtClean="0"/>
                  <a:t>Significance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3579"/>
                  </p:ext>
                </p:extLst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67" r="-10063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667" r="-1274" b="-2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98387" r="-201911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201639" r="-20191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36×25−14×30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50×55×66×39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=3.418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6203782" y="3301839"/>
            <a:ext cx="3022598" cy="802596"/>
            <a:chOff x="6121402" y="3301839"/>
            <a:chExt cx="3022598" cy="802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Look into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distribution table to find the threshold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45" t="-4717" r="-22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>
              <a:off x="6434666" y="3301839"/>
              <a:ext cx="321734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121402" y="3781269"/>
              <a:ext cx="397933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DF=1,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 smtClean="0"/>
                  <a:t> =&gt; threshold = 3.841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5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wn Arrow 22"/>
          <p:cNvSpPr/>
          <p:nvPr/>
        </p:nvSpPr>
        <p:spPr>
          <a:xfrm>
            <a:off x="7589497" y="4787712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 cannot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57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6547" y="5824875"/>
                <a:ext cx="23054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is not a good feature to choose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5824875"/>
                <a:ext cx="2305485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2381" t="-5660" r="-211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Arrow 25"/>
          <p:cNvSpPr/>
          <p:nvPr/>
        </p:nvSpPr>
        <p:spPr>
          <a:xfrm>
            <a:off x="7597556" y="5510406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5" grpId="0"/>
      <p:bldP spid="2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 with multiple categories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Expectation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over all the categories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Strongest dependency between a category</a:t>
                </a:r>
              </a:p>
              <a:p>
                <a:r>
                  <a:rPr lang="en-US" dirty="0" smtClean="0"/>
                  <a:t>Problem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Normalization breaks down for the very low frequency terms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values become </a:t>
                </a:r>
                <a:r>
                  <a:rPr lang="en-US" dirty="0" smtClean="0"/>
                  <a:t>incomparable between high frequency terms and very low frequency terms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561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217333" y="3786978"/>
            <a:ext cx="5486396" cy="1047486"/>
            <a:chOff x="3361270" y="3846247"/>
            <a:chExt cx="5486396" cy="1047486"/>
          </a:xfrm>
        </p:grpSpPr>
        <p:grpSp>
          <p:nvGrpSpPr>
            <p:cNvPr id="11" name="Group 10"/>
            <p:cNvGrpSpPr/>
            <p:nvPr/>
          </p:nvGrpSpPr>
          <p:grpSpPr>
            <a:xfrm>
              <a:off x="5105399" y="3846247"/>
              <a:ext cx="3742267" cy="670299"/>
              <a:chOff x="5046133" y="3901701"/>
              <a:chExt cx="2980267" cy="670299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H="1">
                <a:off x="5046133" y="4224867"/>
                <a:ext cx="355600" cy="34713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401733" y="3901701"/>
                <a:ext cx="26246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Distribution assumption becomes inappropriate in this test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361270" y="4516546"/>
              <a:ext cx="1777997" cy="3771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6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Many other metrics</a:t>
                </a:r>
              </a:p>
              <a:p>
                <a:pPr lvl="1"/>
                <a:r>
                  <a:rPr lang="en-US" dirty="0" smtClean="0"/>
                  <a:t>Mutual information</a:t>
                </a:r>
              </a:p>
              <a:p>
                <a:pPr lvl="2"/>
                <a:r>
                  <a:rPr lang="en-US" dirty="0" smtClean="0"/>
                  <a:t>Relatedness between term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and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Odds ratio</a:t>
                </a:r>
              </a:p>
              <a:p>
                <a:pPr lvl="2"/>
                <a:r>
                  <a:rPr lang="en-US" dirty="0" smtClean="0"/>
                  <a:t>Odds </a:t>
                </a:r>
                <a:r>
                  <a:rPr lang="en-US" dirty="0"/>
                  <a:t>of </a:t>
                </a:r>
                <a:r>
                  <a:rPr lang="en-US" dirty="0" smtClean="0"/>
                  <a:t>term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occurring with class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normalized </a:t>
                </a:r>
                <a:r>
                  <a:rPr lang="en-US" dirty="0"/>
                  <a:t>by that </a:t>
                </a:r>
                <a:r>
                  <a:rPr lang="en-US" dirty="0" smtClean="0"/>
                  <a:t>without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27561" y="3094453"/>
                <a:ext cx="3560269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561" y="3094453"/>
                <a:ext cx="3560269" cy="6690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34428" y="4847053"/>
                <a:ext cx="3889591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28" y="4847053"/>
                <a:ext cx="3889591" cy="6690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98533" y="1838106"/>
            <a:ext cx="3547535" cy="2179006"/>
            <a:chOff x="5198533" y="1838106"/>
            <a:chExt cx="3547535" cy="2179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946744" y="1838106"/>
                  <a:ext cx="279932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Same trick as in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statistics for multi-class cases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6744" y="1838106"/>
                  <a:ext cx="279932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61" t="-5660" r="-305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198533" y="2161272"/>
              <a:ext cx="748211" cy="3231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87533" y="2517475"/>
              <a:ext cx="859367" cy="14996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56344" y="2696687"/>
            <a:ext cx="7031312" cy="4161313"/>
            <a:chOff x="1056344" y="2696687"/>
            <a:chExt cx="7031312" cy="41613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344" y="2696687"/>
              <a:ext cx="7031312" cy="372692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751666" y="6396335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graphical analysis of feature selection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Isoclines for each feature scoring metric 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papers </a:t>
            </a:r>
            <a:r>
              <a:rPr lang="en-US" dirty="0" err="1"/>
              <a:t>v.s</a:t>
            </a:r>
            <a:r>
              <a:rPr lang="en-US" dirty="0"/>
              <a:t>. other </a:t>
            </a:r>
            <a:r>
              <a:rPr lang="en-US" dirty="0" smtClean="0"/>
              <a:t>CS papers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0477" y="4893733"/>
            <a:ext cx="1695323" cy="1679033"/>
            <a:chOff x="260477" y="4893733"/>
            <a:chExt cx="1695323" cy="1679033"/>
          </a:xfrm>
        </p:grpSpPr>
        <p:sp>
          <p:nvSpPr>
            <p:cNvPr id="5" name="Rectangle 4"/>
            <p:cNvSpPr/>
            <p:nvPr/>
          </p:nvSpPr>
          <p:spPr>
            <a:xfrm>
              <a:off x="1303867" y="4893733"/>
              <a:ext cx="651933" cy="133773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0477" y="6203434"/>
              <a:ext cx="1083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Zoom in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46667" y="5850467"/>
              <a:ext cx="397933" cy="3529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515063" y="3603145"/>
            <a:ext cx="4315205" cy="1404227"/>
            <a:chOff x="3515063" y="3603145"/>
            <a:chExt cx="4315205" cy="1404227"/>
          </a:xfrm>
        </p:grpSpPr>
        <p:sp>
          <p:nvSpPr>
            <p:cNvPr id="10" name="Oval 9"/>
            <p:cNvSpPr/>
            <p:nvPr/>
          </p:nvSpPr>
          <p:spPr>
            <a:xfrm rot="19916527">
              <a:off x="3515063" y="3603145"/>
              <a:ext cx="4315205" cy="8611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0923" y="4632458"/>
              <a:ext cx="2226733" cy="374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Stopword</a:t>
              </a:r>
              <a:r>
                <a:rPr lang="en-US" dirty="0" smtClean="0">
                  <a:solidFill>
                    <a:srgbClr val="0070C0"/>
                  </a:solidFill>
                </a:rPr>
                <a:t> removal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Recognizing spam emails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3" y="2299679"/>
            <a:ext cx="6210299" cy="400904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548467" y="5647267"/>
            <a:ext cx="157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60133" y="5994401"/>
            <a:ext cx="2040467" cy="16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91733" y="2299679"/>
            <a:ext cx="5960534" cy="210298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74264" y="4702036"/>
            <a:ext cx="2027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Spam=</a:t>
            </a:r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rgbClr val="FF0000"/>
                </a:solidFill>
              </a:rPr>
              <a:t>/False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graphical analysis of feature selection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Isoclines for each feature scoring metric 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papers </a:t>
            </a:r>
            <a:r>
              <a:rPr lang="en-US" dirty="0" err="1"/>
              <a:t>v.s</a:t>
            </a:r>
            <a:r>
              <a:rPr lang="en-US" dirty="0"/>
              <a:t>. other </a:t>
            </a:r>
            <a:r>
              <a:rPr lang="en-US" dirty="0" smtClean="0"/>
              <a:t>CS </a:t>
            </a:r>
            <a:r>
              <a:rPr lang="en-US" dirty="0"/>
              <a:t>papers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84779" y="2782937"/>
            <a:ext cx="7174442" cy="4091997"/>
            <a:chOff x="984779" y="2782937"/>
            <a:chExt cx="7174442" cy="40919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779" y="2782937"/>
              <a:ext cx="7174442" cy="370411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751666" y="6413269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Effectiveness of feature selection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multi-class classification data set</a:t>
            </a:r>
          </a:p>
          <a:p>
            <a:pPr lvl="1"/>
            <a:r>
              <a:rPr lang="en-US" dirty="0" smtClean="0"/>
              <a:t>229 documents, 19 classes</a:t>
            </a:r>
          </a:p>
          <a:p>
            <a:pPr lvl="1"/>
            <a:r>
              <a:rPr lang="en-US" dirty="0" smtClean="0"/>
              <a:t>Binary feature, SVM classifier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05769" y="3293103"/>
            <a:ext cx="5732462" cy="3429432"/>
            <a:chOff x="1705769" y="3293103"/>
            <a:chExt cx="5732462" cy="34294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5769" y="3293103"/>
              <a:ext cx="5732462" cy="301562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709333" y="6260870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Effectiveness of feature selection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multi-class classification data set</a:t>
            </a:r>
          </a:p>
          <a:p>
            <a:pPr lvl="1"/>
            <a:r>
              <a:rPr lang="en-US" dirty="0" smtClean="0"/>
              <a:t>229 documents, 19 classes</a:t>
            </a:r>
          </a:p>
          <a:p>
            <a:pPr lvl="1"/>
            <a:r>
              <a:rPr lang="en-US" dirty="0" smtClean="0"/>
              <a:t>Binary feature, SVM classifier</a:t>
            </a:r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58334" y="3387747"/>
            <a:ext cx="7408333" cy="2738416"/>
            <a:chOff x="1058334" y="3387747"/>
            <a:chExt cx="7408333" cy="2738416"/>
          </a:xfrm>
        </p:grpSpPr>
        <p:sp>
          <p:nvSpPr>
            <p:cNvPr id="9" name="Rectangle 8"/>
            <p:cNvSpPr/>
            <p:nvPr/>
          </p:nvSpPr>
          <p:spPr>
            <a:xfrm>
              <a:off x="2836333" y="5664498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8334" y="3387747"/>
              <a:ext cx="7408333" cy="2276751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Empirical analysis of 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corpus</a:t>
            </a:r>
          </a:p>
          <a:p>
            <a:pPr lvl="1"/>
            <a:r>
              <a:rPr lang="en-US" dirty="0" smtClean="0"/>
              <a:t>Reuters-22173</a:t>
            </a:r>
          </a:p>
          <a:p>
            <a:pPr lvl="2"/>
            <a:r>
              <a:rPr lang="en-US" dirty="0" smtClean="0"/>
              <a:t>13272 documents, 92 classes, 16039 unique words</a:t>
            </a:r>
          </a:p>
          <a:p>
            <a:pPr lvl="1"/>
            <a:r>
              <a:rPr lang="en-US" dirty="0" smtClean="0"/>
              <a:t>OHSUMED </a:t>
            </a:r>
          </a:p>
          <a:p>
            <a:pPr lvl="2"/>
            <a:r>
              <a:rPr lang="en-US" dirty="0" smtClean="0"/>
              <a:t>3981 documents, 14321 classes, 72076 unique words</a:t>
            </a:r>
          </a:p>
          <a:p>
            <a:r>
              <a:rPr lang="en-US" dirty="0" smtClean="0"/>
              <a:t>Classifier: </a:t>
            </a:r>
            <a:r>
              <a:rPr lang="en-US" dirty="0" err="1" smtClean="0"/>
              <a:t>kNN</a:t>
            </a:r>
            <a:r>
              <a:rPr lang="en-US" dirty="0" smtClean="0"/>
              <a:t> and LLSF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88" y="4857219"/>
            <a:ext cx="7106855" cy="127740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450667" y="4966229"/>
            <a:ext cx="491067" cy="1041400"/>
            <a:chOff x="7128933" y="3166533"/>
            <a:chExt cx="491067" cy="1041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714067" y="4975223"/>
            <a:ext cx="491067" cy="1041400"/>
            <a:chOff x="7128933" y="3166533"/>
            <a:chExt cx="491067" cy="10414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91244" y="5016847"/>
            <a:ext cx="5134223" cy="1200329"/>
            <a:chOff x="3891244" y="5016847"/>
            <a:chExt cx="5134223" cy="1200329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244" y="5172231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2.1 What is the unique property of this problem? </a:t>
              </a:r>
            </a:p>
            <a:p>
              <a:r>
                <a:rPr lang="en-US" dirty="0" smtClean="0"/>
                <a:t>2.2 What type of classifier we should use?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specification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Specify dependency assumptions </a:t>
                </a:r>
              </a:p>
              <a:p>
                <a:pPr lvl="1"/>
                <a:r>
                  <a:rPr lang="en-US" dirty="0" smtClean="0"/>
                  <a:t>Linear relation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Features are </a:t>
                </a:r>
                <a:r>
                  <a:rPr lang="en-US" u="sng" dirty="0" smtClean="0"/>
                  <a:t>independent</a:t>
                </a:r>
                <a:r>
                  <a:rPr lang="en-US" dirty="0" smtClean="0"/>
                  <a:t> among each other</a:t>
                </a:r>
              </a:p>
              <a:p>
                <a:pPr lvl="3"/>
                <a:r>
                  <a:rPr lang="en-US" dirty="0" smtClean="0"/>
                  <a:t>Naïve Bayes, linear SVM</a:t>
                </a:r>
              </a:p>
              <a:p>
                <a:pPr lvl="1"/>
                <a:r>
                  <a:rPr lang="en-US" dirty="0" smtClean="0"/>
                  <a:t>Non-linear relation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 smtClean="0"/>
                  <a:t> is a non-linear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Features are </a:t>
                </a:r>
                <a:r>
                  <a:rPr lang="en-US" u="sng" dirty="0" smtClean="0"/>
                  <a:t>not independent</a:t>
                </a:r>
                <a:r>
                  <a:rPr lang="en-US" dirty="0" smtClean="0"/>
                  <a:t> </a:t>
                </a:r>
                <a:r>
                  <a:rPr lang="en-US" dirty="0"/>
                  <a:t>among each </a:t>
                </a:r>
                <a:r>
                  <a:rPr lang="en-US" dirty="0" smtClean="0"/>
                  <a:t>other</a:t>
                </a:r>
              </a:p>
              <a:p>
                <a:pPr lvl="3"/>
                <a:r>
                  <a:rPr lang="en-US" dirty="0" smtClean="0"/>
                  <a:t>Decision tree, kernel SVM, mixture model</a:t>
                </a:r>
              </a:p>
              <a:p>
                <a:r>
                  <a:rPr lang="en-US" dirty="0" smtClean="0"/>
                  <a:t>Choose based on our domain knowledge of the problem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  <a:blipFill rotWithShape="0">
                <a:blip r:embed="rId2"/>
                <a:stretch>
                  <a:fillRect l="-1704" t="-2689" b="-4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977467" y="2357966"/>
            <a:ext cx="3225800" cy="1404098"/>
            <a:chOff x="5977467" y="2357966"/>
            <a:chExt cx="3225800" cy="1404098"/>
          </a:xfrm>
        </p:grpSpPr>
        <p:sp>
          <p:nvSpPr>
            <p:cNvPr id="4" name="TextBox 3"/>
            <p:cNvSpPr txBox="1"/>
            <p:nvPr/>
          </p:nvSpPr>
          <p:spPr>
            <a:xfrm>
              <a:off x="6646334" y="2357966"/>
              <a:ext cx="2556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discuss these choices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6070600" y="2404533"/>
              <a:ext cx="575734" cy="230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5977467" y="2727698"/>
              <a:ext cx="668868" cy="10343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7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3.1 How to estimate the parameters in the selected model? </a:t>
              </a:r>
            </a:p>
            <a:p>
              <a:r>
                <a:rPr lang="en-US" dirty="0" smtClean="0"/>
                <a:t>3.2 How to control the complexity of the estimated model?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5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estimation and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dirty="0" smtClean="0"/>
              <a:t>philosophy</a:t>
            </a:r>
          </a:p>
          <a:p>
            <a:pPr lvl="1"/>
            <a:r>
              <a:rPr lang="en-US" dirty="0" smtClean="0"/>
              <a:t>Loss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03992" y="2751385"/>
                <a:ext cx="7682808" cy="89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2" y="2751385"/>
                <a:ext cx="7682808" cy="8953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71965" y="3759453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965" y="3759453"/>
                <a:ext cx="2286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13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2460007" y="3378201"/>
            <a:ext cx="554958" cy="3812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41698" y="3759453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698" y="3759453"/>
                <a:ext cx="22860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40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5829740" y="3378200"/>
            <a:ext cx="554958" cy="3812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859962" y="3367898"/>
            <a:ext cx="4921524" cy="1614648"/>
            <a:chOff x="2859962" y="3367898"/>
            <a:chExt cx="4921524" cy="1614648"/>
          </a:xfrm>
        </p:grpSpPr>
        <p:sp>
          <p:nvSpPr>
            <p:cNvPr id="9" name="TextBox 8"/>
            <p:cNvSpPr txBox="1"/>
            <p:nvPr/>
          </p:nvSpPr>
          <p:spPr>
            <a:xfrm>
              <a:off x="2859962" y="4613214"/>
              <a:ext cx="3970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Empirically estimated from training set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3420533" y="3378200"/>
              <a:ext cx="872067" cy="12101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4542808" y="3367898"/>
              <a:ext cx="29192" cy="12350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823766" y="3378200"/>
              <a:ext cx="1337006" cy="12225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223721" y="3429000"/>
              <a:ext cx="2557765" cy="11801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2043" y="3367898"/>
            <a:ext cx="1773076" cy="1898075"/>
            <a:chOff x="772043" y="3367898"/>
            <a:chExt cx="1773076" cy="1898075"/>
          </a:xfrm>
        </p:grpSpPr>
        <p:sp>
          <p:nvSpPr>
            <p:cNvPr id="20" name="TextBox 19"/>
            <p:cNvSpPr txBox="1"/>
            <p:nvPr/>
          </p:nvSpPr>
          <p:spPr>
            <a:xfrm>
              <a:off x="772043" y="4865863"/>
              <a:ext cx="1773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Empirical loss!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1493036" y="3367898"/>
              <a:ext cx="0" cy="145855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03992" y="5535338"/>
            <a:ext cx="760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 assumption: Independent and Identically Distributed!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/>
              <a:t>Good empirical loss, terrible generalization </a:t>
            </a:r>
            <a:r>
              <a:rPr lang="en-US" dirty="0" smtClean="0"/>
              <a:t>loss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model complexity -&gt; prune to </a:t>
            </a:r>
            <a:r>
              <a:rPr lang="en-US" dirty="0" err="1"/>
              <a:t>overfit</a:t>
            </a:r>
            <a:r>
              <a:rPr lang="en-US" dirty="0"/>
              <a:t> </a:t>
            </a:r>
            <a:r>
              <a:rPr lang="en-US" dirty="0" smtClean="0"/>
              <a:t>noise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upload.wikimedia.org/wikipedia/commons/5/5d/Overf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55" y="3285065"/>
            <a:ext cx="5431490" cy="335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572000" y="5022333"/>
            <a:ext cx="3048000" cy="762372"/>
            <a:chOff x="4953001" y="4072467"/>
            <a:chExt cx="3048000" cy="76237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4953001" y="4072467"/>
              <a:ext cx="567266" cy="25664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20267" y="4188508"/>
              <a:ext cx="2480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Underlying dependency: linear relation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54411" y="3192549"/>
            <a:ext cx="2713567" cy="1513872"/>
            <a:chOff x="5243045" y="4470033"/>
            <a:chExt cx="2713567" cy="151387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447367" y="5393363"/>
              <a:ext cx="313269" cy="5905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243045" y="4470033"/>
              <a:ext cx="27135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Over-complicated dependency assumption: polynomial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7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Measure model complexity as well</a:t>
            </a:r>
          </a:p>
          <a:p>
            <a:pPr lvl="1"/>
            <a:r>
              <a:rPr lang="en-US" dirty="0" smtClean="0"/>
              <a:t>Model selection and regularization</a:t>
            </a:r>
            <a:endParaRPr lang="en-US" dirty="0"/>
          </a:p>
        </p:txBody>
      </p:sp>
      <p:pic>
        <p:nvPicPr>
          <p:cNvPr id="2050" name="Picture 2" descr="http://upload.wikimedia.org/wikipedia/commons/thumb/1/1f/Overfitting_svg.svg/1220px-Overfitting_sv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5" y="3181091"/>
            <a:ext cx="4562475" cy="3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70599" y="5453593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Error on training 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8332" y="4101307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on testing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4932" y="6375397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 complexity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676399" y="3429000"/>
            <a:ext cx="65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</a:t>
            </a:r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18" y="2369673"/>
            <a:ext cx="6964363" cy="36311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6000" y="2369673"/>
            <a:ext cx="736600" cy="187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973791" y="2519891"/>
            <a:ext cx="664634" cy="10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40354" y="3158095"/>
            <a:ext cx="9837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5350" y="3672445"/>
            <a:ext cx="542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85950" y="4705907"/>
            <a:ext cx="1304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53012" y="4834495"/>
            <a:ext cx="10144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77482" y="5358370"/>
            <a:ext cx="16801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79947" y="5349402"/>
            <a:ext cx="4923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Partition all training data into </a:t>
            </a:r>
            <a:r>
              <a:rPr lang="en-US" i="1" dirty="0" smtClean="0"/>
              <a:t>k</a:t>
            </a:r>
            <a:r>
              <a:rPr lang="en-US" dirty="0" smtClean="0"/>
              <a:t> equal size disjoint subsets;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Leave one subset for validation and the other </a:t>
            </a:r>
            <a:r>
              <a:rPr lang="en-US" i="1" dirty="0" smtClean="0"/>
              <a:t>k</a:t>
            </a:r>
            <a:r>
              <a:rPr lang="en-US" dirty="0" smtClean="0"/>
              <a:t>-1 for training;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Repeat step (2) </a:t>
            </a:r>
            <a:r>
              <a:rPr lang="en-US" i="1" dirty="0" smtClean="0"/>
              <a:t>k</a:t>
            </a:r>
            <a:r>
              <a:rPr lang="en-US" dirty="0" smtClean="0"/>
              <a:t> times with each </a:t>
            </a:r>
            <a:r>
              <a:rPr lang="en-US" dirty="0"/>
              <a:t>of the </a:t>
            </a:r>
            <a:r>
              <a:rPr lang="en-US" i="1" dirty="0"/>
              <a:t>k</a:t>
            </a:r>
            <a:r>
              <a:rPr lang="en-US" dirty="0"/>
              <a:t> </a:t>
            </a:r>
            <a:r>
              <a:rPr lang="en-US" dirty="0" smtClean="0"/>
              <a:t>subsets </a:t>
            </a:r>
            <a:r>
              <a:rPr lang="en-US" dirty="0"/>
              <a:t>used exactly once as the validation data.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1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</p:txBody>
      </p:sp>
      <p:pic>
        <p:nvPicPr>
          <p:cNvPr id="3074" name="Picture 2" descr="https://chrisjmccormick.files.wordpress.com/2013/07/10_fold_c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66" y="3259667"/>
            <a:ext cx="6152093" cy="329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pPr lvl="2"/>
            <a:r>
              <a:rPr lang="en-US" dirty="0" smtClean="0"/>
              <a:t>Choose the model (among different models or same model with different settings) that has the best average performance on the validation sets</a:t>
            </a:r>
          </a:p>
          <a:p>
            <a:pPr lvl="2"/>
            <a:r>
              <a:rPr lang="en-US" dirty="0" smtClean="0"/>
              <a:t>Some statistical test is needed to decide if one model is significantly better than another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40668" y="4758267"/>
            <a:ext cx="3166532" cy="961998"/>
            <a:chOff x="3640668" y="4758267"/>
            <a:chExt cx="3166532" cy="961998"/>
          </a:xfrm>
        </p:grpSpPr>
        <p:sp>
          <p:nvSpPr>
            <p:cNvPr id="4" name="TextBox 3"/>
            <p:cNvSpPr txBox="1"/>
            <p:nvPr/>
          </p:nvSpPr>
          <p:spPr>
            <a:xfrm>
              <a:off x="4394200" y="5350933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Will cover it shortly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3640668" y="4758267"/>
              <a:ext cx="753532" cy="777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5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4.1 How to judge the quality of learned model? </a:t>
              </a:r>
            </a:p>
            <a:p>
              <a:r>
                <a:rPr lang="en-US" dirty="0" smtClean="0"/>
                <a:t>4.2 How can you further improve the performance?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Accuracy</a:t>
                </a:r>
              </a:p>
              <a:p>
                <a:pPr lvl="1"/>
                <a:r>
                  <a:rPr lang="en-US" dirty="0" smtClean="0"/>
                  <a:t>Percentage of correct prediction over all predictions, </a:t>
                </a:r>
                <a:r>
                  <a:rPr lang="en-US" dirty="0"/>
                  <a:t>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Limitation</a:t>
                </a:r>
              </a:p>
              <a:p>
                <a:pPr lvl="2"/>
                <a:r>
                  <a:rPr lang="en-US" dirty="0" smtClean="0"/>
                  <a:t>Highly skewed class distribution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 lang="en-US" dirty="0" smtClean="0"/>
              </a:p>
              <a:p>
                <a:pPr lvl="4"/>
                <a:r>
                  <a:rPr lang="en-US" dirty="0" smtClean="0"/>
                  <a:t>Trivial solution: all testing cases are positive</a:t>
                </a:r>
              </a:p>
              <a:p>
                <a:pPr lvl="3"/>
                <a:r>
                  <a:rPr lang="en-US" dirty="0" smtClean="0"/>
                  <a:t>Classifiers’ capability is only differentiated by 1% testing cases</a:t>
                </a:r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binary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Precision</a:t>
                </a:r>
              </a:p>
              <a:p>
                <a:pPr lvl="1"/>
                <a:r>
                  <a:rPr lang="en-US" dirty="0" smtClean="0"/>
                  <a:t>Fraction of predicted positive documents that are indeed positive,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Recall</a:t>
                </a:r>
              </a:p>
              <a:p>
                <a:pPr lvl="1"/>
                <a:r>
                  <a:rPr lang="en-US" dirty="0" smtClean="0"/>
                  <a:t>Fraction of positive documents that are predicted to be positive, 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08767"/>
                  </p:ext>
                </p:extLst>
              </p:nvPr>
            </p:nvGraphicFramePr>
            <p:xfrm>
              <a:off x="1551432" y="474980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08767"/>
                  </p:ext>
                </p:extLst>
              </p:nvPr>
            </p:nvGraphicFramePr>
            <p:xfrm>
              <a:off x="1551432" y="474980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6994" t="-1639" r="-10030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7538" t="-1639" r="-615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" t="-101639" r="-2612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" t="-201639" r="-2612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5" name="Group 14"/>
          <p:cNvGrpSpPr/>
          <p:nvPr/>
        </p:nvGrpSpPr>
        <p:grpSpPr>
          <a:xfrm>
            <a:off x="2465832" y="5892800"/>
            <a:ext cx="1925240" cy="615490"/>
            <a:chOff x="2465832" y="5892800"/>
            <a:chExt cx="1925240" cy="615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276600" y="5892800"/>
                  <a:ext cx="1114472" cy="615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892800"/>
                  <a:ext cx="1114472" cy="61549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2465832" y="60260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Recall=</a:t>
              </a:r>
              <a:endParaRPr 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14032" y="4972510"/>
                <a:ext cx="1088824" cy="61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032" y="4972510"/>
                <a:ext cx="1088824" cy="6154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220712" y="4673600"/>
            <a:ext cx="1466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Precision=</a:t>
            </a:r>
            <a:endParaRPr lang="en-US" sz="20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7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binary classification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97464" y="1929621"/>
            <a:ext cx="7594603" cy="4114637"/>
            <a:chOff x="897464" y="2267373"/>
            <a:chExt cx="7594603" cy="4114637"/>
          </a:xfrm>
        </p:grpSpPr>
        <p:grpSp>
          <p:nvGrpSpPr>
            <p:cNvPr id="31" name="Group 30"/>
            <p:cNvGrpSpPr/>
            <p:nvPr/>
          </p:nvGrpSpPr>
          <p:grpSpPr>
            <a:xfrm>
              <a:off x="1761064" y="2868507"/>
              <a:ext cx="6341534" cy="2709333"/>
              <a:chOff x="1278466" y="2548467"/>
              <a:chExt cx="6341534" cy="2709333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1278466" y="5240866"/>
                <a:ext cx="6341534" cy="169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1278466" y="2548467"/>
                <a:ext cx="0" cy="269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Freeform 39"/>
            <p:cNvSpPr/>
            <p:nvPr/>
          </p:nvSpPr>
          <p:spPr>
            <a:xfrm>
              <a:off x="1756832" y="4214707"/>
              <a:ext cx="5384802" cy="1380073"/>
            </a:xfrm>
            <a:custGeom>
              <a:avLst/>
              <a:gdLst>
                <a:gd name="connsiteX0" fmla="*/ 0 w 4013200"/>
                <a:gd name="connsiteY0" fmla="*/ 1346206 h 1380073"/>
                <a:gd name="connsiteX1" fmla="*/ 1016000 w 4013200"/>
                <a:gd name="connsiteY1" fmla="*/ 1176873 h 1380073"/>
                <a:gd name="connsiteX2" fmla="*/ 1651000 w 4013200"/>
                <a:gd name="connsiteY2" fmla="*/ 6 h 1380073"/>
                <a:gd name="connsiteX3" fmla="*/ 2269067 w 4013200"/>
                <a:gd name="connsiteY3" fmla="*/ 1159940 h 1380073"/>
                <a:gd name="connsiteX4" fmla="*/ 4013200 w 4013200"/>
                <a:gd name="connsiteY4" fmla="*/ 1380073 h 138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3200" h="1380073">
                  <a:moveTo>
                    <a:pt x="0" y="1346206"/>
                  </a:moveTo>
                  <a:cubicBezTo>
                    <a:pt x="370416" y="1373723"/>
                    <a:pt x="740833" y="1401240"/>
                    <a:pt x="1016000" y="1176873"/>
                  </a:cubicBezTo>
                  <a:cubicBezTo>
                    <a:pt x="1291167" y="952506"/>
                    <a:pt x="1442156" y="2828"/>
                    <a:pt x="1651000" y="6"/>
                  </a:cubicBezTo>
                  <a:cubicBezTo>
                    <a:pt x="1859844" y="-2816"/>
                    <a:pt x="1875367" y="929929"/>
                    <a:pt x="2269067" y="1159940"/>
                  </a:cubicBezTo>
                  <a:cubicBezTo>
                    <a:pt x="2662767" y="1389951"/>
                    <a:pt x="3667478" y="1343384"/>
                    <a:pt x="4013200" y="138007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2412998" y="3723592"/>
              <a:ext cx="5156200" cy="1841757"/>
            </a:xfrm>
            <a:custGeom>
              <a:avLst/>
              <a:gdLst>
                <a:gd name="connsiteX0" fmla="*/ 0 w 5156200"/>
                <a:gd name="connsiteY0" fmla="*/ 1837315 h 1841757"/>
                <a:gd name="connsiteX1" fmla="*/ 838200 w 5156200"/>
                <a:gd name="connsiteY1" fmla="*/ 1727248 h 1841757"/>
                <a:gd name="connsiteX2" fmla="*/ 1921934 w 5156200"/>
                <a:gd name="connsiteY2" fmla="*/ 1092248 h 1841757"/>
                <a:gd name="connsiteX3" fmla="*/ 2692400 w 5156200"/>
                <a:gd name="connsiteY3" fmla="*/ 48 h 1841757"/>
                <a:gd name="connsiteX4" fmla="*/ 3276600 w 5156200"/>
                <a:gd name="connsiteY4" fmla="*/ 1049915 h 1841757"/>
                <a:gd name="connsiteX5" fmla="*/ 4360334 w 5156200"/>
                <a:gd name="connsiteY5" fmla="*/ 1735715 h 1841757"/>
                <a:gd name="connsiteX6" fmla="*/ 5156200 w 5156200"/>
                <a:gd name="connsiteY6" fmla="*/ 1828848 h 184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6200" h="1841757">
                  <a:moveTo>
                    <a:pt x="0" y="1837315"/>
                  </a:moveTo>
                  <a:cubicBezTo>
                    <a:pt x="258939" y="1844370"/>
                    <a:pt x="517878" y="1851426"/>
                    <a:pt x="838200" y="1727248"/>
                  </a:cubicBezTo>
                  <a:cubicBezTo>
                    <a:pt x="1158522" y="1603070"/>
                    <a:pt x="1612901" y="1380115"/>
                    <a:pt x="1921934" y="1092248"/>
                  </a:cubicBezTo>
                  <a:cubicBezTo>
                    <a:pt x="2230967" y="804381"/>
                    <a:pt x="2466622" y="7103"/>
                    <a:pt x="2692400" y="48"/>
                  </a:cubicBezTo>
                  <a:cubicBezTo>
                    <a:pt x="2918178" y="-7007"/>
                    <a:pt x="2998611" y="760637"/>
                    <a:pt x="3276600" y="1049915"/>
                  </a:cubicBezTo>
                  <a:cubicBezTo>
                    <a:pt x="3554589" y="1339193"/>
                    <a:pt x="4047067" y="1605893"/>
                    <a:pt x="4360334" y="1735715"/>
                  </a:cubicBezTo>
                  <a:cubicBezTo>
                    <a:pt x="4673601" y="1865537"/>
                    <a:pt x="4914900" y="1847192"/>
                    <a:pt x="5156200" y="1828848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620000" y="5623361"/>
                  <a:ext cx="872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5623361"/>
                  <a:ext cx="87206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854200" y="2742052"/>
                  <a:ext cx="872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4200" y="2742052"/>
                  <a:ext cx="87206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279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512887" y="3953545"/>
                  <a:ext cx="22182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887" y="3953545"/>
                  <a:ext cx="221826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756832" y="3915125"/>
                  <a:ext cx="22182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832" y="3915125"/>
                  <a:ext cx="22182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>
            <a:xfrm flipH="1">
              <a:off x="4339166" y="3111384"/>
              <a:ext cx="8467" cy="2820455"/>
            </a:xfrm>
            <a:prstGeom prst="line">
              <a:avLst/>
            </a:pr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3040390" y="4815840"/>
              <a:ext cx="1301667" cy="754941"/>
              <a:chOff x="3040390" y="4815840"/>
              <a:chExt cx="1301667" cy="754941"/>
            </a:xfrm>
          </p:grpSpPr>
          <p:cxnSp>
            <p:nvCxnSpPr>
              <p:cNvPr id="51" name="Straight Connector 50"/>
              <p:cNvCxnSpPr>
                <a:stCxn id="41" idx="1"/>
              </p:cNvCxnSpPr>
              <p:nvPr/>
            </p:nvCxnSpPr>
            <p:spPr>
              <a:xfrm flipH="1">
                <a:off x="3155156" y="5450840"/>
                <a:ext cx="96042" cy="11006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253186" y="5391470"/>
                <a:ext cx="148212" cy="16943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3357164" y="5330719"/>
                <a:ext cx="192077" cy="23061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453206" y="5245297"/>
                <a:ext cx="261796" cy="31560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3557185" y="5159875"/>
                <a:ext cx="313551" cy="40103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3653220" y="5044782"/>
                <a:ext cx="403710" cy="51612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41" idx="2"/>
              </p:cNvCxnSpPr>
              <p:nvPr/>
            </p:nvCxnSpPr>
            <p:spPr>
              <a:xfrm flipH="1">
                <a:off x="3761978" y="4815840"/>
                <a:ext cx="572954" cy="74739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877861" y="4933950"/>
                <a:ext cx="464196" cy="62880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3993744" y="5088699"/>
                <a:ext cx="348313" cy="48208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4111772" y="5251696"/>
                <a:ext cx="230285" cy="31758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4222238" y="5416470"/>
                <a:ext cx="112694" cy="15240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3040390" y="5490293"/>
                <a:ext cx="69654" cy="7294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4342050" y="4932750"/>
              <a:ext cx="1166531" cy="632600"/>
              <a:chOff x="4342050" y="4932750"/>
              <a:chExt cx="1166531" cy="6326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4342056" y="5424237"/>
                <a:ext cx="107177" cy="13619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352637" y="5292294"/>
                <a:ext cx="208777" cy="27305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342051" y="5101882"/>
                <a:ext cx="337126" cy="46235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342050" y="4932750"/>
                <a:ext cx="465090" cy="62768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40" idx="3"/>
              </p:cNvCxnSpPr>
              <p:nvPr/>
            </p:nvCxnSpPr>
            <p:spPr>
              <a:xfrm>
                <a:off x="4801404" y="5374647"/>
                <a:ext cx="132305" cy="1857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982144" y="5432708"/>
                <a:ext cx="82191" cy="12772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5143630" y="5467539"/>
                <a:ext cx="66153" cy="928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5295748" y="5487664"/>
                <a:ext cx="60687" cy="7276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71540" y="5513985"/>
                <a:ext cx="37041" cy="4853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2726267" y="3147015"/>
              <a:ext cx="1615783" cy="400518"/>
              <a:chOff x="2726267" y="3147015"/>
              <a:chExt cx="1615783" cy="4005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655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/>
              <p:cNvCxnSpPr/>
              <p:nvPr/>
            </p:nvCxnSpPr>
            <p:spPr>
              <a:xfrm flipH="1" flipV="1">
                <a:off x="2726267" y="3539067"/>
                <a:ext cx="1615783" cy="846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4343901" y="3114490"/>
              <a:ext cx="1599457" cy="434558"/>
              <a:chOff x="4343901" y="3114490"/>
              <a:chExt cx="1599457" cy="4345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Arrow Connector 77"/>
              <p:cNvCxnSpPr/>
              <p:nvPr/>
            </p:nvCxnSpPr>
            <p:spPr>
              <a:xfrm flipV="1">
                <a:off x="4343901" y="3548008"/>
                <a:ext cx="1599457" cy="10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4660581" y="5429874"/>
              <a:ext cx="1727200" cy="952136"/>
              <a:chOff x="5689600" y="2075729"/>
              <a:chExt cx="1727200" cy="952136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False positive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Straight Arrow Connector 80"/>
              <p:cNvCxnSpPr>
                <a:stCxn id="80" idx="0"/>
              </p:cNvCxnSpPr>
              <p:nvPr/>
            </p:nvCxnSpPr>
            <p:spPr>
              <a:xfrm flipH="1" flipV="1">
                <a:off x="5700565" y="2075729"/>
                <a:ext cx="852635" cy="58280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2545556" y="5391470"/>
              <a:ext cx="1727200" cy="985334"/>
              <a:chOff x="5689600" y="3100864"/>
              <a:chExt cx="1727200" cy="98533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5689600" y="3716866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False negative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4" name="Straight Arrow Connector 83"/>
              <p:cNvCxnSpPr>
                <a:stCxn id="83" idx="0"/>
              </p:cNvCxnSpPr>
              <p:nvPr/>
            </p:nvCxnSpPr>
            <p:spPr>
              <a:xfrm flipV="1">
                <a:off x="6553200" y="3100864"/>
                <a:ext cx="468705" cy="61600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4457025" y="2267373"/>
              <a:ext cx="3660138" cy="880986"/>
              <a:chOff x="4511212" y="2344820"/>
              <a:chExt cx="3660138" cy="880986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4511212" y="2344820"/>
                <a:ext cx="3660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0000FF"/>
                    </a:solidFill>
                  </a:rPr>
                  <a:t>*Optimal Bayes decision boundary</a:t>
                </a:r>
                <a:endParaRPr lang="en-US" i="1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 flipH="1">
                <a:off x="4531276" y="2710252"/>
                <a:ext cx="648630" cy="515554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5209783" y="4334721"/>
              <a:ext cx="2819239" cy="439945"/>
              <a:chOff x="4597561" y="2658533"/>
              <a:chExt cx="2819239" cy="439945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True positive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0" name="Straight Arrow Connector 89"/>
              <p:cNvCxnSpPr>
                <a:stCxn id="89" idx="1"/>
              </p:cNvCxnSpPr>
              <p:nvPr/>
            </p:nvCxnSpPr>
            <p:spPr>
              <a:xfrm flipH="1">
                <a:off x="4597561" y="2843199"/>
                <a:ext cx="1092039" cy="255279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897464" y="4399456"/>
              <a:ext cx="2429828" cy="416384"/>
              <a:chOff x="5689600" y="2658533"/>
              <a:chExt cx="2429828" cy="416384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True negative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>
                <a:off x="7205134" y="2872037"/>
                <a:ext cx="914294" cy="20288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0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Precision and recall trade </a:t>
            </a:r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Precision decreases as the number of documents predicted to be positive increases (unless in perfect classification), while recall keeps increasing</a:t>
            </a:r>
          </a:p>
          <a:p>
            <a:r>
              <a:rPr lang="en-US" dirty="0" smtClean="0"/>
              <a:t>These two metrics emphasize different perspectives of a classifier</a:t>
            </a:r>
          </a:p>
          <a:p>
            <a:pPr lvl="1"/>
            <a:r>
              <a:rPr lang="en-US" dirty="0" smtClean="0"/>
              <a:t>Precision: prefers a classifier to recognize fewer documents, but highly accurate</a:t>
            </a:r>
          </a:p>
          <a:p>
            <a:pPr lvl="1"/>
            <a:r>
              <a:rPr lang="en-US" dirty="0" smtClean="0"/>
              <a:t>Recall: </a:t>
            </a:r>
            <a:r>
              <a:rPr lang="en-US" dirty="0"/>
              <a:t>prefers </a:t>
            </a:r>
            <a:r>
              <a:rPr lang="en-US" dirty="0" smtClean="0"/>
              <a:t>a classifier to recognize more documents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2562225"/>
            <a:ext cx="64674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Summarizing precision and </a:t>
            </a:r>
            <a:r>
              <a:rPr lang="en-US" dirty="0" smtClean="0"/>
              <a:t>recall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With a single value</a:t>
                </a:r>
              </a:p>
              <a:p>
                <a:pPr lvl="1"/>
                <a:r>
                  <a:rPr lang="en-US" dirty="0" smtClean="0"/>
                  <a:t>In order to compare different classifiers</a:t>
                </a:r>
              </a:p>
              <a:p>
                <a:pPr lvl="1"/>
                <a:r>
                  <a:rPr lang="en-US" dirty="0" smtClean="0"/>
                  <a:t>F-measure: weighted harmonic mean of precision and recall,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balances the trade-off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dirty="0" smtClean="0"/>
                  <a:t>Why harmonic mean?</a:t>
                </a:r>
              </a:p>
              <a:p>
                <a:pPr lvl="2"/>
                <a:r>
                  <a:rPr lang="en-US" dirty="0" smtClean="0"/>
                  <a:t>Classifier1: P:0.53, R:0.36</a:t>
                </a:r>
              </a:p>
              <a:p>
                <a:pPr lvl="2"/>
                <a:r>
                  <a:rPr lang="en-US" dirty="0" smtClean="0"/>
                  <a:t>Classifier2: P:0.01, R:0.99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0">
                <a:blip r:embed="rId2"/>
                <a:stretch>
                  <a:fillRect l="-1704" t="-16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90800" y="3640667"/>
                <a:ext cx="2229456" cy="834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640667"/>
                <a:ext cx="2229456" cy="8344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953000" y="3644408"/>
            <a:ext cx="3934968" cy="1602632"/>
            <a:chOff x="5181600" y="4118541"/>
            <a:chExt cx="3934968" cy="1602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den>
                                </m:f>
                              </m:den>
                            </m:f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525768" y="5074842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Equal weight between precision and recall</a:t>
              </a:r>
              <a:endParaRPr lang="en-US" i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6248400" y="4876800"/>
              <a:ext cx="277368" cy="5212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013330"/>
              </p:ext>
            </p:extLst>
          </p:nvPr>
        </p:nvGraphicFramePr>
        <p:xfrm>
          <a:off x="5209199" y="5303520"/>
          <a:ext cx="14515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756"/>
                <a:gridCol w="725756"/>
              </a:tblGrid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</a:tr>
              <a:tr h="335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0.445</a:t>
                      </a:r>
                      <a:endParaRPr lang="en-US" dirty="0"/>
                    </a:p>
                  </a:txBody>
                  <a:tcPr anchor="ctr"/>
                </a:tc>
              </a:tr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7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curve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Order all the testing cases by the classifier’s prediction score (assuming the higher the score is, the more likely it is positive);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Scan through each testing case: treat all cases above it as positive (including itself), below it as negative; compute precision and recall;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Plot precision and recall computed for each testing case in step (2).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notions about categorization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Data points/Instances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: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-dimensional feature vector</a:t>
                </a:r>
              </a:p>
              <a:p>
                <a:r>
                  <a:rPr lang="en-US" dirty="0" smtClean="0"/>
                  <a:t>Labels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: a </a:t>
                </a:r>
                <a:r>
                  <a:rPr lang="en-US" u="sng" dirty="0" smtClean="0"/>
                  <a:t>categorical</a:t>
                </a:r>
                <a:r>
                  <a:rPr lang="en-US" dirty="0" smtClean="0"/>
                  <a:t> value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Classification hyper-plane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681133" y="4001030"/>
            <a:ext cx="2878667" cy="2455333"/>
            <a:chOff x="5681133" y="4001030"/>
            <a:chExt cx="2878667" cy="2455333"/>
          </a:xfrm>
        </p:grpSpPr>
        <p:grpSp>
          <p:nvGrpSpPr>
            <p:cNvPr id="15" name="Group 14"/>
            <p:cNvGrpSpPr/>
            <p:nvPr/>
          </p:nvGrpSpPr>
          <p:grpSpPr>
            <a:xfrm>
              <a:off x="5681133" y="4001030"/>
              <a:ext cx="2878667" cy="2455333"/>
              <a:chOff x="3098800" y="3090334"/>
              <a:chExt cx="2878667" cy="245533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3098800" y="5545667"/>
                <a:ext cx="287866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3098800" y="3090334"/>
                <a:ext cx="0" cy="245533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6011333" y="4219972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11333" y="4773877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76999" y="4439259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705599" y="590854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569199" y="5310651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500619" y="604570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923952" y="5637108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/>
          <p:cNvCxnSpPr/>
          <p:nvPr/>
        </p:nvCxnSpPr>
        <p:spPr>
          <a:xfrm flipV="1">
            <a:off x="5376333" y="4288552"/>
            <a:ext cx="2836333" cy="17571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758267" y="1615421"/>
            <a:ext cx="3710092" cy="653646"/>
            <a:chOff x="4758267" y="1615421"/>
            <a:chExt cx="3710092" cy="653646"/>
          </a:xfrm>
        </p:grpSpPr>
        <p:sp>
          <p:nvSpPr>
            <p:cNvPr id="4" name="TextBox 3"/>
            <p:cNvSpPr txBox="1"/>
            <p:nvPr/>
          </p:nvSpPr>
          <p:spPr>
            <a:xfrm>
              <a:off x="5217159" y="1615421"/>
              <a:ext cx="325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/>
                <a:t>vector </a:t>
              </a:r>
              <a:r>
                <a:rPr lang="en-US" sz="2000" i="1" dirty="0" smtClean="0"/>
                <a:t>space representation</a:t>
              </a:r>
              <a:endParaRPr lang="en-US" sz="2000" i="1" dirty="0"/>
            </a:p>
          </p:txBody>
        </p: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>
              <a:off x="4758267" y="1815476"/>
              <a:ext cx="458892" cy="4535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34064" y="5077547"/>
            <a:ext cx="3327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 question: how to find such a mapping?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vrgwww.epfl.ch/supplementary_material/RK_CVPR09/Images/prcurve_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3020483"/>
            <a:ext cx="4868334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curve</a:t>
            </a:r>
          </a:p>
          <a:p>
            <a:pPr lvl="1"/>
            <a:r>
              <a:rPr lang="en-US" dirty="0" smtClean="0"/>
              <a:t>A.k.a., precision-recall curve</a:t>
            </a:r>
          </a:p>
          <a:p>
            <a:pPr lvl="1"/>
            <a:r>
              <a:rPr lang="en-US" dirty="0" smtClean="0"/>
              <a:t>Area Under Curve (AUC)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0934" y="3530600"/>
            <a:ext cx="2243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Under each recall level, we prefer a higher precision</a:t>
            </a:r>
            <a:endParaRPr lang="en-US" i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149600" y="3189022"/>
            <a:ext cx="0" cy="32964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23056 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Multi-class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</a:p>
          <a:p>
            <a:pPr lvl="1"/>
            <a:r>
              <a:rPr lang="en-US" dirty="0"/>
              <a:t>A generalized contingency </a:t>
            </a:r>
            <a:r>
              <a:rPr lang="en-US" dirty="0" smtClean="0"/>
              <a:t>table for precision and recall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2" y="3286127"/>
            <a:ext cx="7649296" cy="2840036"/>
          </a:xfrm>
          <a:prstGeom prst="rect">
            <a:avLst/>
          </a:prstGeom>
        </p:spPr>
      </p:pic>
      <p:pic>
        <p:nvPicPr>
          <p:cNvPr id="7172" name="Picture 4" descr="http://cbcl.mit.edu/people/emeyers/pnas2011/supplementary%20material/confusion_matricies/normalized_confusion_matrix_combo_set16_re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73" y="3015193"/>
            <a:ext cx="4785254" cy="351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206750" y="61741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000" b="0">
              <a:latin typeface="+mn-lt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dirty="0" smtClean="0"/>
              <a:t>How confident you are that an observed difference doesn’t simply result from the train/test separation you chose?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570288" y="3492491"/>
            <a:ext cx="130644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Classifier 1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875088" y="3898889"/>
            <a:ext cx="636394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0.19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0.18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094288" y="3494079"/>
            <a:ext cx="130644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Classifier 2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399088" y="3900477"/>
            <a:ext cx="636394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0.18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0.19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0.21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0.20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0.37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3735492" y="5528264"/>
            <a:ext cx="2501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2810972" y="3499967"/>
            <a:ext cx="62645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Fold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2960688" y="3898889"/>
            <a:ext cx="312587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4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5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2580322" y="5564778"/>
            <a:ext cx="102252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Average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875722" y="5564778"/>
            <a:ext cx="63639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0.20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5399722" y="5564778"/>
            <a:ext cx="63639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0.23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179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Background knowledge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100000"/>
              </a:spcBef>
            </a:pPr>
            <a:r>
              <a:rPr lang="en-US" altLang="en-US" i="1" dirty="0" smtClean="0"/>
              <a:t>p</a:t>
            </a:r>
            <a:r>
              <a:rPr lang="en-US" altLang="en-US" dirty="0" smtClean="0"/>
              <a:t>-value in statistic test is the probability of obtaining data as extreme as was observed, if the null hypothesis were true (e.g., if observation is totally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-value is smaller than the chosen significance level (</a:t>
            </a:r>
            <a:r>
              <a:rPr lang="en-US" altLang="en-US" dirty="0" smtClean="0">
                <a:sym typeface="Symbol" pitchFamily="18" charset="2"/>
              </a:rPr>
              <a:t>), we reject the null hypothesis (e.g., observation is not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sym typeface="Symbol" pitchFamily="18" charset="2"/>
              </a:rPr>
              <a:t>We seek to reject the null hypothesis (we seek to show that the observation </a:t>
            </a:r>
            <a:r>
              <a:rPr lang="en-US" altLang="en-US" smtClean="0">
                <a:sym typeface="Symbol" pitchFamily="18" charset="2"/>
              </a:rPr>
              <a:t>is not a </a:t>
            </a:r>
            <a:r>
              <a:rPr lang="en-US" altLang="en-US" dirty="0" smtClean="0">
                <a:sym typeface="Symbol" pitchFamily="18" charset="2"/>
              </a:rPr>
              <a:t>random result), and so small </a:t>
            </a:r>
            <a:r>
              <a:rPr lang="en-US" altLang="en-US" i="1" dirty="0" smtClean="0">
                <a:sym typeface="Symbol" pitchFamily="18" charset="2"/>
              </a:rPr>
              <a:t>p</a:t>
            </a:r>
            <a:r>
              <a:rPr lang="en-US" altLang="en-US" dirty="0" smtClean="0">
                <a:sym typeface="Symbol" pitchFamily="18" charset="2"/>
              </a:rPr>
              <a:t>-values are good</a:t>
            </a:r>
            <a:endParaRPr lang="en-US" altLang="en-US" i="1" dirty="0" smtClean="0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0" y="64912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fld id="{0A8C716B-AC86-4BDC-AEBB-2C2A6A4235D3}" type="slidenum">
              <a:rPr lang="en-US" altLang="en-US" sz="1800" b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buSzTx/>
                <a:buFontTx/>
                <a:buNone/>
              </a:pPr>
              <a:t>73</a:t>
            </a:fld>
            <a:endParaRPr lang="en-US" altLang="en-US" sz="2400" b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4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Paired </a:t>
            </a:r>
            <a:r>
              <a:rPr lang="en-US" sz="4000" i="1" dirty="0"/>
              <a:t>t</a:t>
            </a:r>
            <a:r>
              <a:rPr lang="en-US" sz="4000" dirty="0"/>
              <a:t>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Paired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</a:p>
          <a:p>
            <a:pPr lvl="1"/>
            <a:r>
              <a:rPr lang="en-US" dirty="0" smtClean="0"/>
              <a:t>Test if </a:t>
            </a:r>
            <a:r>
              <a:rPr lang="en-US" dirty="0"/>
              <a:t>two sets of </a:t>
            </a:r>
            <a:r>
              <a:rPr lang="en-US" dirty="0" smtClean="0"/>
              <a:t>observations are </a:t>
            </a:r>
            <a:r>
              <a:rPr lang="en-US" dirty="0"/>
              <a:t>significantly different from each </a:t>
            </a:r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On k-fold cross validation, different classifiers are applied onto the same train/test separation</a:t>
            </a:r>
          </a:p>
          <a:p>
            <a:pPr lvl="1"/>
            <a:r>
              <a:rPr lang="en-US" dirty="0" smtClean="0"/>
              <a:t>Hypothesis: difference </a:t>
            </a:r>
            <a:r>
              <a:rPr lang="en-US" dirty="0"/>
              <a:t>between two responses measured on the same statistical unit has a </a:t>
            </a:r>
            <a:r>
              <a:rPr lang="en-US" dirty="0" smtClean="0"/>
              <a:t>zero mean value</a:t>
            </a:r>
            <a:endParaRPr lang="en-US" dirty="0"/>
          </a:p>
          <a:p>
            <a:r>
              <a:rPr lang="en-US" dirty="0" smtClean="0"/>
              <a:t>One-tail </a:t>
            </a:r>
            <a:r>
              <a:rPr lang="en-US" dirty="0" err="1" smtClean="0"/>
              <a:t>v.s</a:t>
            </a:r>
            <a:r>
              <a:rPr lang="en-US" dirty="0"/>
              <a:t>. two-tail?</a:t>
            </a:r>
          </a:p>
          <a:p>
            <a:pPr lvl="1"/>
            <a:r>
              <a:rPr lang="en-US" dirty="0"/>
              <a:t>If you aren’t sure, use two-tail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74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112932" y="182853"/>
            <a:ext cx="2709334" cy="1840679"/>
            <a:chOff x="6112932" y="182853"/>
            <a:chExt cx="2709334" cy="1840679"/>
          </a:xfrm>
        </p:grpSpPr>
        <p:sp>
          <p:nvSpPr>
            <p:cNvPr id="23" name="Rectangle 22"/>
            <p:cNvSpPr/>
            <p:nvPr/>
          </p:nvSpPr>
          <p:spPr>
            <a:xfrm>
              <a:off x="7620000" y="624151"/>
              <a:ext cx="846668" cy="279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19999" y="905932"/>
              <a:ext cx="846668" cy="279400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19999" y="1185332"/>
              <a:ext cx="846668" cy="279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19999" y="1464732"/>
              <a:ext cx="846668" cy="279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19999" y="1744132"/>
              <a:ext cx="846668" cy="279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12932" y="182853"/>
              <a:ext cx="1354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Algorithm 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67599" y="182853"/>
              <a:ext cx="1354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Algorithm 2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349996" y="624151"/>
              <a:ext cx="846668" cy="279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49995" y="905932"/>
              <a:ext cx="846668" cy="279400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49995" y="1185332"/>
              <a:ext cx="846668" cy="279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349995" y="1464732"/>
              <a:ext cx="846668" cy="279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349995" y="1744132"/>
              <a:ext cx="846668" cy="279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026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957387" y="4809900"/>
            <a:ext cx="5562600" cy="1676400"/>
            <a:chOff x="1248" y="2928"/>
            <a:chExt cx="3504" cy="1056"/>
          </a:xfrm>
        </p:grpSpPr>
        <p:sp>
          <p:nvSpPr>
            <p:cNvPr id="35857" name="Line 46"/>
            <p:cNvSpPr>
              <a:spLocks noChangeShapeType="1"/>
            </p:cNvSpPr>
            <p:nvPr/>
          </p:nvSpPr>
          <p:spPr bwMode="auto">
            <a:xfrm>
              <a:off x="1248" y="3696"/>
              <a:ext cx="35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858" name="Group 47"/>
            <p:cNvGrpSpPr>
              <a:grpSpLocks/>
            </p:cNvGrpSpPr>
            <p:nvPr/>
          </p:nvGrpSpPr>
          <p:grpSpPr bwMode="auto">
            <a:xfrm>
              <a:off x="1392" y="2928"/>
              <a:ext cx="2976" cy="640"/>
              <a:chOff x="1392" y="2880"/>
              <a:chExt cx="2976" cy="640"/>
            </a:xfrm>
          </p:grpSpPr>
          <p:sp>
            <p:nvSpPr>
              <p:cNvPr id="35862" name="Freeform 48"/>
              <p:cNvSpPr>
                <a:spLocks/>
              </p:cNvSpPr>
              <p:nvPr/>
            </p:nvSpPr>
            <p:spPr bwMode="auto">
              <a:xfrm>
                <a:off x="1392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3" name="Freeform 49"/>
              <p:cNvSpPr>
                <a:spLocks/>
              </p:cNvSpPr>
              <p:nvPr/>
            </p:nvSpPr>
            <p:spPr bwMode="auto">
              <a:xfrm flipH="1">
                <a:off x="2880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59" name="Text Box 50"/>
            <p:cNvSpPr txBox="1">
              <a:spLocks noChangeArrowheads="1"/>
            </p:cNvSpPr>
            <p:nvPr/>
          </p:nvSpPr>
          <p:spPr bwMode="auto">
            <a:xfrm>
              <a:off x="1372" y="367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0" name="Text Box 51"/>
            <p:cNvSpPr txBox="1">
              <a:spLocks noChangeArrowheads="1"/>
            </p:cNvSpPr>
            <p:nvPr/>
          </p:nvSpPr>
          <p:spPr bwMode="auto">
            <a:xfrm>
              <a:off x="4108" y="369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1" name="Text Box 52"/>
            <p:cNvSpPr txBox="1">
              <a:spLocks noChangeArrowheads="1"/>
            </p:cNvSpPr>
            <p:nvPr/>
          </p:nvSpPr>
          <p:spPr bwMode="auto">
            <a:xfrm>
              <a:off x="2784" y="36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Gill Sans MT" pitchFamily="34" charset="0"/>
                </a:rPr>
                <a:t>0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3109912" y="4546375"/>
            <a:ext cx="5576888" cy="1711325"/>
            <a:chOff x="1728" y="3050"/>
            <a:chExt cx="3513" cy="1078"/>
          </a:xfrm>
        </p:grpSpPr>
        <p:grpSp>
          <p:nvGrpSpPr>
            <p:cNvPr id="35851" name="Group 54"/>
            <p:cNvGrpSpPr>
              <a:grpSpLocks/>
            </p:cNvGrpSpPr>
            <p:nvPr/>
          </p:nvGrpSpPr>
          <p:grpSpPr bwMode="auto">
            <a:xfrm>
              <a:off x="1728" y="3552"/>
              <a:ext cx="1872" cy="576"/>
              <a:chOff x="1968" y="3264"/>
              <a:chExt cx="1872" cy="576"/>
            </a:xfrm>
          </p:grpSpPr>
          <p:sp>
            <p:nvSpPr>
              <p:cNvPr id="35855" name="Line 55"/>
              <p:cNvSpPr>
                <a:spLocks noChangeShapeType="1"/>
              </p:cNvSpPr>
              <p:nvPr/>
            </p:nvSpPr>
            <p:spPr bwMode="auto">
              <a:xfrm>
                <a:off x="1968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6" name="Line 56"/>
              <p:cNvSpPr>
                <a:spLocks noChangeShapeType="1"/>
              </p:cNvSpPr>
              <p:nvPr/>
            </p:nvSpPr>
            <p:spPr bwMode="auto">
              <a:xfrm>
                <a:off x="3840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2" name="Group 57"/>
            <p:cNvGrpSpPr>
              <a:grpSpLocks/>
            </p:cNvGrpSpPr>
            <p:nvPr/>
          </p:nvGrpSpPr>
          <p:grpSpPr bwMode="auto">
            <a:xfrm>
              <a:off x="2976" y="3050"/>
              <a:ext cx="2265" cy="502"/>
              <a:chOff x="3216" y="2762"/>
              <a:chExt cx="2265" cy="502"/>
            </a:xfrm>
          </p:grpSpPr>
          <p:sp>
            <p:nvSpPr>
              <p:cNvPr id="35853" name="Line 58"/>
              <p:cNvSpPr>
                <a:spLocks noChangeShapeType="1"/>
              </p:cNvSpPr>
              <p:nvPr/>
            </p:nvSpPr>
            <p:spPr bwMode="auto">
              <a:xfrm flipH="1">
                <a:off x="3216" y="2976"/>
                <a:ext cx="81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4" name="Text Box 59"/>
              <p:cNvSpPr txBox="1">
                <a:spLocks noChangeArrowheads="1"/>
              </p:cNvSpPr>
              <p:nvPr/>
            </p:nvSpPr>
            <p:spPr bwMode="auto">
              <a:xfrm>
                <a:off x="4022" y="2762"/>
                <a:ext cx="14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45000"/>
                  </a:spcBef>
                  <a:buSzPct val="155000"/>
                  <a:buChar char="•"/>
                  <a:defRPr sz="28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>
                    <a:latin typeface="Gill Sans MT" pitchFamily="34" charset="0"/>
                  </a:rPr>
                  <a:t>95% of outcomes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966912" y="5689375"/>
            <a:ext cx="1143000" cy="349250"/>
            <a:chOff x="1600200" y="5832475"/>
            <a:chExt cx="1143000" cy="349250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374900" y="5953125"/>
              <a:ext cx="3683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209800" y="58451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2078038" y="58324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564606" y="6057900"/>
              <a:ext cx="178594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905000" y="5943600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752600" y="5938837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600200" y="5953125"/>
              <a:ext cx="288926" cy="219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81712" y="5702075"/>
            <a:ext cx="914400" cy="338137"/>
            <a:chOff x="5715000" y="5845175"/>
            <a:chExt cx="914400" cy="338137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6369050" y="5995987"/>
              <a:ext cx="260350" cy="180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715000" y="5876130"/>
              <a:ext cx="228600" cy="163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6172200" y="5969000"/>
              <a:ext cx="327025" cy="214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715000" y="5845175"/>
              <a:ext cx="107951" cy="809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6029325" y="5969000"/>
              <a:ext cx="265113" cy="200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867400" y="5938837"/>
              <a:ext cx="295275" cy="22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724525" y="5926137"/>
              <a:ext cx="304800" cy="2333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75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487486" y="1656589"/>
            <a:ext cx="5768534" cy="2830825"/>
            <a:chOff x="914400" y="1285875"/>
            <a:chExt cx="5768534" cy="2830825"/>
          </a:xfrm>
        </p:grpSpPr>
        <p:sp>
          <p:nvSpPr>
            <p:cNvPr id="35864" name="Rectangle 17"/>
            <p:cNvSpPr>
              <a:spLocks noChangeArrowheads="1"/>
            </p:cNvSpPr>
            <p:nvPr/>
          </p:nvSpPr>
          <p:spPr bwMode="auto">
            <a:xfrm>
              <a:off x="1830858" y="1295400"/>
              <a:ext cx="1548502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Classifier </a:t>
              </a:r>
              <a:r>
                <a:rPr lang="en-US" altLang="en-US" sz="2400" b="0" u="sng" dirty="0">
                  <a:latin typeface="+mn-lt"/>
                </a:rPr>
                <a:t>A</a:t>
              </a:r>
            </a:p>
          </p:txBody>
        </p:sp>
        <p:sp>
          <p:nvSpPr>
            <p:cNvPr id="35866" name="Rectangle 19"/>
            <p:cNvSpPr>
              <a:spLocks noChangeArrowheads="1"/>
            </p:cNvSpPr>
            <p:nvPr/>
          </p:nvSpPr>
          <p:spPr bwMode="auto">
            <a:xfrm>
              <a:off x="3330144" y="1296988"/>
              <a:ext cx="1537281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Classifier </a:t>
              </a:r>
              <a:r>
                <a:rPr lang="en-US" altLang="en-US" sz="2400" b="0" u="sng" dirty="0">
                  <a:latin typeface="+mn-lt"/>
                </a:rPr>
                <a:t>B</a:t>
              </a:r>
            </a:p>
          </p:txBody>
        </p:sp>
        <p:sp>
          <p:nvSpPr>
            <p:cNvPr id="35868" name="Line 22"/>
            <p:cNvSpPr>
              <a:spLocks noChangeShapeType="1"/>
            </p:cNvSpPr>
            <p:nvPr/>
          </p:nvSpPr>
          <p:spPr bwMode="auto">
            <a:xfrm>
              <a:off x="2078038" y="3671888"/>
              <a:ext cx="2501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9" name="Rectangle 23"/>
            <p:cNvSpPr>
              <a:spLocks noChangeArrowheads="1"/>
            </p:cNvSpPr>
            <p:nvPr/>
          </p:nvSpPr>
          <p:spPr bwMode="auto">
            <a:xfrm>
              <a:off x="1085850" y="1295400"/>
              <a:ext cx="71437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Fold</a:t>
              </a:r>
              <a:endParaRPr lang="en-US" altLang="en-US" sz="2400" b="0" u="sng" dirty="0">
                <a:latin typeface="+mn-lt"/>
              </a:endParaRPr>
            </a:p>
          </p:txBody>
        </p:sp>
        <p:sp>
          <p:nvSpPr>
            <p:cNvPr id="35870" name="Rectangle 24"/>
            <p:cNvSpPr>
              <a:spLocks noChangeArrowheads="1"/>
            </p:cNvSpPr>
            <p:nvPr/>
          </p:nvSpPr>
          <p:spPr bwMode="auto">
            <a:xfrm>
              <a:off x="1295400" y="1752600"/>
              <a:ext cx="338138" cy="193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4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5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1" name="Rectangle 25"/>
            <p:cNvSpPr>
              <a:spLocks noChangeArrowheads="1"/>
            </p:cNvSpPr>
            <p:nvPr/>
          </p:nvSpPr>
          <p:spPr bwMode="auto">
            <a:xfrm>
              <a:off x="914400" y="3657600"/>
              <a:ext cx="118903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Average</a:t>
              </a:r>
            </a:p>
          </p:txBody>
        </p:sp>
        <p:sp>
          <p:nvSpPr>
            <p:cNvPr id="35872" name="Rectangle 26"/>
            <p:cNvSpPr>
              <a:spLocks noChangeArrowheads="1"/>
            </p:cNvSpPr>
            <p:nvPr/>
          </p:nvSpPr>
          <p:spPr bwMode="auto">
            <a:xfrm>
              <a:off x="2209800" y="3657600"/>
              <a:ext cx="72548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</p:txBody>
        </p:sp>
        <p:sp>
          <p:nvSpPr>
            <p:cNvPr id="35873" name="Rectangle 27"/>
            <p:cNvSpPr>
              <a:spLocks noChangeArrowheads="1"/>
            </p:cNvSpPr>
            <p:nvPr/>
          </p:nvSpPr>
          <p:spPr bwMode="auto">
            <a:xfrm>
              <a:off x="3733800" y="3657600"/>
              <a:ext cx="726162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0.23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7" name="Rectangle 36"/>
            <p:cNvSpPr>
              <a:spLocks noChangeArrowheads="1"/>
            </p:cNvSpPr>
            <p:nvPr/>
          </p:nvSpPr>
          <p:spPr bwMode="auto">
            <a:xfrm>
              <a:off x="4962526" y="1285875"/>
              <a:ext cx="172040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paired </a:t>
              </a:r>
              <a:r>
                <a:rPr lang="en-US" altLang="en-US" sz="2400" b="0" i="1" u="sng" dirty="0">
                  <a:latin typeface="+mn-lt"/>
                </a:rPr>
                <a:t>t</a:t>
              </a:r>
              <a:r>
                <a:rPr lang="en-US" altLang="en-US" sz="2400" b="0" u="sng" dirty="0" smtClean="0">
                  <a:latin typeface="+mn-lt"/>
                </a:rPr>
                <a:t>-test</a:t>
              </a:r>
              <a:endParaRPr lang="en-US" altLang="en-US" sz="2400" b="0" u="sng" dirty="0">
                <a:latin typeface="+mn-lt"/>
              </a:endParaRPr>
            </a:p>
          </p:txBody>
        </p:sp>
        <p:sp>
          <p:nvSpPr>
            <p:cNvPr id="35879" name="Rectangle 38"/>
            <p:cNvSpPr>
              <a:spLocks noChangeArrowheads="1"/>
            </p:cNvSpPr>
            <p:nvPr/>
          </p:nvSpPr>
          <p:spPr bwMode="auto">
            <a:xfrm>
              <a:off x="5114926" y="3657600"/>
              <a:ext cx="1349729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i="1" dirty="0" smtClean="0">
                  <a:latin typeface="+mn-lt"/>
                </a:rPr>
                <a:t>p</a:t>
              </a:r>
              <a:r>
                <a:rPr lang="en-US" altLang="en-US" sz="2400" b="0" dirty="0" smtClean="0">
                  <a:latin typeface="+mn-lt"/>
                </a:rPr>
                <a:t>=0.4987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5191126" y="3657600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flipH="1">
              <a:off x="4849812" y="1433513"/>
              <a:ext cx="0" cy="25635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5303838" y="1716088"/>
              <a:ext cx="880050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+0.02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+0.02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+0.01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-0.01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-0.19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2178508" y="1740889"/>
              <a:ext cx="726162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0.19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0.18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69" name="Rectangle 9"/>
            <p:cNvSpPr>
              <a:spLocks noChangeArrowheads="1"/>
            </p:cNvSpPr>
            <p:nvPr/>
          </p:nvSpPr>
          <p:spPr bwMode="auto">
            <a:xfrm>
              <a:off x="3735051" y="1750703"/>
              <a:ext cx="726162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0.18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0.19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0.21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0.20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0.37</a:t>
              </a:r>
              <a:endParaRPr lang="en-US" altLang="en-US" sz="2400" b="0" dirty="0">
                <a:latin typeface="+mn-lt"/>
              </a:endParaRPr>
            </a:p>
          </p:txBody>
        </p:sp>
      </p:grpSp>
      <p:sp>
        <p:nvSpPr>
          <p:cNvPr id="170028" name="Oval 44"/>
          <p:cNvSpPr>
            <a:spLocks noChangeArrowheads="1"/>
          </p:cNvSpPr>
          <p:nvPr/>
        </p:nvSpPr>
        <p:spPr bwMode="auto">
          <a:xfrm>
            <a:off x="5253038" y="5811086"/>
            <a:ext cx="152400" cy="1524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127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15608 0.0030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28" grpId="0" animBg="1"/>
      <p:bldP spid="170028" grpI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 decision theory</a:t>
            </a:r>
          </a:p>
          <a:p>
            <a:pPr lvl="1"/>
            <a:r>
              <a:rPr lang="en-US" dirty="0" smtClean="0"/>
              <a:t>Bayes risk minimization</a:t>
            </a:r>
          </a:p>
          <a:p>
            <a:r>
              <a:rPr lang="en-US" dirty="0"/>
              <a:t>General steps for text categorization</a:t>
            </a:r>
          </a:p>
          <a:p>
            <a:pPr lvl="1"/>
            <a:r>
              <a:rPr lang="en-US" dirty="0" smtClean="0"/>
              <a:t>Text feature construction</a:t>
            </a:r>
          </a:p>
          <a:p>
            <a:pPr lvl="1"/>
            <a:r>
              <a:rPr lang="en-US" dirty="0" smtClean="0"/>
              <a:t>Feature </a:t>
            </a:r>
            <a:r>
              <a:rPr lang="en-US" dirty="0"/>
              <a:t>selection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Model specification and estimation</a:t>
            </a:r>
            <a:endParaRPr lang="en-US" dirty="0"/>
          </a:p>
          <a:p>
            <a:pPr lvl="1"/>
            <a:r>
              <a:rPr lang="en-US" dirty="0"/>
              <a:t>Evaluation metrics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4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13: Text classification and Naive Bayes</a:t>
            </a:r>
          </a:p>
          <a:p>
            <a:pPr lvl="2"/>
            <a:r>
              <a:rPr lang="en-US" dirty="0"/>
              <a:t>13.1 – Text classification problem</a:t>
            </a:r>
          </a:p>
          <a:p>
            <a:pPr lvl="2"/>
            <a:r>
              <a:rPr lang="en-US" dirty="0"/>
              <a:t>13.5 – Feature selection</a:t>
            </a:r>
          </a:p>
          <a:p>
            <a:pPr lvl="2"/>
            <a:r>
              <a:rPr lang="en-US" dirty="0"/>
              <a:t>13.6 – Evaluation of text classification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decision </a:t>
            </a:r>
            <a:r>
              <a:rPr lang="en-US" dirty="0" smtClean="0"/>
              <a:t>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 Bayes decision rule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Example in binary classification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, otherwise</a:t>
                </a:r>
              </a:p>
              <a:p>
                <a:r>
                  <a:rPr lang="en-US" dirty="0" smtClean="0"/>
                  <a:t>This leads </a:t>
                </a:r>
                <a:r>
                  <a:rPr lang="en-US" dirty="0"/>
                  <a:t>to </a:t>
                </a:r>
                <a:r>
                  <a:rPr lang="en-US" u="sng" dirty="0"/>
                  <a:t>optimal</a:t>
                </a:r>
                <a:r>
                  <a:rPr lang="en-US" dirty="0"/>
                  <a:t> classification </a:t>
                </a:r>
                <a:r>
                  <a:rPr lang="en-US" dirty="0" smtClean="0"/>
                  <a:t>result</a:t>
                </a:r>
              </a:p>
              <a:p>
                <a:pPr lvl="1"/>
                <a:r>
                  <a:rPr lang="en-US" dirty="0" smtClean="0"/>
                  <a:t>Optimal in the sense of ‘risk’ minimization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509933" y="3344333"/>
            <a:ext cx="1600200" cy="832599"/>
            <a:chOff x="7391399" y="3454399"/>
            <a:chExt cx="1600200" cy="832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Constant with respect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292" t="-4717" r="-6996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7391399" y="3454399"/>
              <a:ext cx="859367" cy="186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9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:r>
                  <a:rPr lang="en-US" dirty="0" smtClean="0"/>
                  <a:t>Type 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Type </a:t>
                </a:r>
                <a:r>
                  <a:rPr lang="en-US" dirty="0" smtClean="0"/>
                  <a:t>II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Risk by Bayes decision rule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=0)}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It can determine a ‘reject region’</a:t>
                </a:r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604934" y="2252954"/>
            <a:ext cx="2235200" cy="369332"/>
            <a:chOff x="5181600" y="2658533"/>
            <a:chExt cx="223520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5181600" y="2843199"/>
              <a:ext cx="508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13401" y="3244334"/>
            <a:ext cx="2235200" cy="369332"/>
            <a:chOff x="5181600" y="3716866"/>
            <a:chExt cx="22352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negative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5181600" y="3901532"/>
              <a:ext cx="508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65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1220</TotalTime>
  <Words>3417</Words>
  <Application>Microsoft Office PowerPoint</Application>
  <PresentationFormat>On-screen Show (4:3)</PresentationFormat>
  <Paragraphs>1123</Paragraphs>
  <Slides>77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6" baseType="lpstr">
      <vt:lpstr>ＭＳ Ｐゴシック</vt:lpstr>
      <vt:lpstr>宋体</vt:lpstr>
      <vt:lpstr>Arial</vt:lpstr>
      <vt:lpstr>Calibri</vt:lpstr>
      <vt:lpstr>Cambria Math</vt:lpstr>
      <vt:lpstr>Gill Sans MT</vt:lpstr>
      <vt:lpstr>Symbol</vt:lpstr>
      <vt:lpstr>Times New Roman</vt:lpstr>
      <vt:lpstr>simple slides template</vt:lpstr>
      <vt:lpstr>Text Categorization</vt:lpstr>
      <vt:lpstr>Today’s lecture</vt:lpstr>
      <vt:lpstr>Text mining in general</vt:lpstr>
      <vt:lpstr>Applications of text categorization</vt:lpstr>
      <vt:lpstr>Applications of text categorization</vt:lpstr>
      <vt:lpstr>Applications of text categorization</vt:lpstr>
      <vt:lpstr>Basic notions about categorization</vt:lpstr>
      <vt:lpstr>Bayes decision theory</vt:lpstr>
      <vt:lpstr>Bayes risk</vt:lpstr>
      <vt:lpstr>Bayes risk</vt:lpstr>
      <vt:lpstr>Bayes risk</vt:lpstr>
      <vt:lpstr>Bayes risk</vt:lpstr>
      <vt:lpstr>Bayes risk</vt:lpstr>
      <vt:lpstr>Recap: IBM translation models</vt:lpstr>
      <vt:lpstr>Recap: IBM translation models</vt:lpstr>
      <vt:lpstr> Recap: decoding process in Model 1</vt:lpstr>
      <vt:lpstr> Recap: decoding process in Model 1</vt:lpstr>
      <vt:lpstr>Recap: Bayes decision theory</vt:lpstr>
      <vt:lpstr>Recap: Bayes risk</vt:lpstr>
      <vt:lpstr>Loss function</vt:lpstr>
      <vt:lpstr>Supervised text categorization</vt:lpstr>
      <vt:lpstr>Type of classification methods</vt:lpstr>
      <vt:lpstr>Type of classification methods</vt:lpstr>
      <vt:lpstr>Generative V.S. discriminative models</vt:lpstr>
      <vt:lpstr>Generative V.S. discriminative models</vt:lpstr>
      <vt:lpstr>General steps for text categorization</vt:lpstr>
      <vt:lpstr>General steps for text categorization</vt:lpstr>
      <vt:lpstr>Feature construction for text categorization</vt:lpstr>
      <vt:lpstr>Recall MP1</vt:lpstr>
      <vt:lpstr>Feature selection for text categorization</vt:lpstr>
      <vt:lpstr>Feature selection methods</vt:lpstr>
      <vt:lpstr>Feature selection methods</vt:lpstr>
      <vt:lpstr>Feature selection methods</vt:lpstr>
      <vt:lpstr>Feature selection methods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Recap: general steps for text categorization</vt:lpstr>
      <vt:lpstr>Recap: feature selection methods</vt:lpstr>
      <vt:lpstr>Recap: feature selection methods</vt:lpstr>
      <vt:lpstr>Recap: feature scoring metrics</vt:lpstr>
      <vt:lpstr>Recap: feature scoring metrics</vt:lpstr>
      <vt:lpstr>Recap: feature scoring metrics</vt:lpstr>
      <vt:lpstr>Feature scoring metrics</vt:lpstr>
      <vt:lpstr>Feature scoring metrics</vt:lpstr>
      <vt:lpstr>A graphical analysis of feature selection</vt:lpstr>
      <vt:lpstr>A graphical analysis of feature selection</vt:lpstr>
      <vt:lpstr>Effectiveness of feature selection methods</vt:lpstr>
      <vt:lpstr>Effectiveness of feature selection methods</vt:lpstr>
      <vt:lpstr>Empirical analysis of feature selection methods</vt:lpstr>
      <vt:lpstr>General steps for text categorization</vt:lpstr>
      <vt:lpstr>Model specification</vt:lpstr>
      <vt:lpstr>General steps for text categorization</vt:lpstr>
      <vt:lpstr>Model estimation and selection</vt:lpstr>
      <vt:lpstr>Empirical loss minimization</vt:lpstr>
      <vt:lpstr>Generalization loss minimization</vt:lpstr>
      <vt:lpstr>Generalization loss minimization</vt:lpstr>
      <vt:lpstr>Generalization loss minimization</vt:lpstr>
      <vt:lpstr>Generalization loss minimization</vt:lpstr>
      <vt:lpstr>General steps for text categorization</vt:lpstr>
      <vt:lpstr>Classification evaluation</vt:lpstr>
      <vt:lpstr>Evaluation of binary classification</vt:lpstr>
      <vt:lpstr>Evaluation of binary classification</vt:lpstr>
      <vt:lpstr>Precision and recall trade off</vt:lpstr>
      <vt:lpstr>Summarizing precision and recall</vt:lpstr>
      <vt:lpstr>Summarizing precision and recall</vt:lpstr>
      <vt:lpstr>Summarizing precision and recall</vt:lpstr>
      <vt:lpstr>Multi-class categorization</vt:lpstr>
      <vt:lpstr>Statistical significance tests</vt:lpstr>
      <vt:lpstr>Background knowledge</vt:lpstr>
      <vt:lpstr>Paired t-test</vt:lpstr>
      <vt:lpstr>Statistical significance test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Categorization</dc:title>
  <dc:creator>hongning wang</dc:creator>
  <cp:lastModifiedBy>hongning wang</cp:lastModifiedBy>
  <cp:revision>99</cp:revision>
  <dcterms:created xsi:type="dcterms:W3CDTF">2015-01-23T03:15:03Z</dcterms:created>
  <dcterms:modified xsi:type="dcterms:W3CDTF">2016-03-21T19:54:28Z</dcterms:modified>
</cp:coreProperties>
</file>