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59" r:id="rId6"/>
    <p:sldId id="261" r:id="rId7"/>
    <p:sldId id="262" r:id="rId8"/>
    <p:sldId id="266" r:id="rId9"/>
    <p:sldId id="260" r:id="rId10"/>
    <p:sldId id="267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E865FB-C85A-479C-8AE9-78C33D5B0B0F}">
          <p14:sldIdLst>
            <p14:sldId id="256"/>
            <p14:sldId id="257"/>
            <p14:sldId id="258"/>
            <p14:sldId id="265"/>
            <p14:sldId id="259"/>
            <p14:sldId id="261"/>
            <p14:sldId id="262"/>
            <p14:sldId id="266"/>
            <p14:sldId id="260"/>
            <p14:sldId id="267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5770-2AA3-43A4-9924-C8197CB04EA0}" type="datetimeFigureOut">
              <a:rPr lang="en-US" smtClean="0"/>
              <a:t>12/27/2014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5FF70-55B8-4FAD-BCE2-A4D3A44B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5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FF70-55B8-4FAD-BCE2-A4D3A44BBA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9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8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1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1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4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3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7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1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7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7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class/i3zaobi7ivhlx" TargetMode="External"/><Relationship Id="rId2" Type="http://schemas.openxmlformats.org/officeDocument/2006/relationships/hyperlink" Target="http://www.cs.virginia.edu/~hw5x/Course/Text-Mining-2015-Spring/_sit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CS6501: Text Mining             Course Policy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16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If submit after the deadline without granted extension request</a:t>
            </a:r>
          </a:p>
          <a:p>
            <a:pPr lvl="1"/>
            <a:r>
              <a:rPr lang="en-US" dirty="0" smtClean="0"/>
              <a:t>15% late penalty will be applied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0" y="4377645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Fairness among all the students </a:t>
            </a:r>
            <a:r>
              <a:rPr lang="en-US" sz="2800" b="1" dirty="0">
                <a:solidFill>
                  <a:srgbClr val="FF0000"/>
                </a:solidFill>
              </a:rPr>
              <a:t>will be </a:t>
            </a:r>
            <a:r>
              <a:rPr lang="en-US" sz="2800" b="1" dirty="0" smtClean="0">
                <a:solidFill>
                  <a:srgbClr val="FF0000"/>
                </a:solidFill>
              </a:rPr>
              <a:t>guaranteed!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www.davenussbaum.com/wp-content/uploads/2012/06/blind-just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90" y="3429000"/>
            <a:ext cx="2935810" cy="29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Lecture </a:t>
            </a:r>
          </a:p>
          <a:p>
            <a:pPr lvl="1"/>
            <a:r>
              <a:rPr lang="en-US" dirty="0" smtClean="0"/>
              <a:t>Instructor: </a:t>
            </a:r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pPr lvl="1"/>
            <a:r>
              <a:rPr lang="en-US" dirty="0" smtClean="0"/>
              <a:t>Time: Tuesday/Thursday 9:30am to 10:45am</a:t>
            </a:r>
          </a:p>
          <a:p>
            <a:pPr lvl="1"/>
            <a:r>
              <a:rPr lang="en-US" dirty="0" smtClean="0"/>
              <a:t>Location: </a:t>
            </a:r>
            <a:r>
              <a:rPr lang="en-US" dirty="0"/>
              <a:t>Rice Hall </a:t>
            </a:r>
            <a:r>
              <a:rPr lang="en-US" dirty="0" smtClean="0"/>
              <a:t>340</a:t>
            </a:r>
          </a:p>
          <a:p>
            <a:r>
              <a:rPr lang="en-US" dirty="0" smtClean="0"/>
              <a:t>Office hour</a:t>
            </a:r>
          </a:p>
          <a:p>
            <a:pPr lvl="1"/>
            <a:r>
              <a:rPr lang="en-US" dirty="0" smtClean="0"/>
              <a:t>Instructor’s</a:t>
            </a:r>
          </a:p>
          <a:p>
            <a:pPr lvl="2"/>
            <a:r>
              <a:rPr lang="en-US" dirty="0" smtClean="0"/>
              <a:t>Time</a:t>
            </a:r>
            <a:r>
              <a:rPr lang="en-US" dirty="0"/>
              <a:t>: </a:t>
            </a:r>
            <a:r>
              <a:rPr lang="en-US" dirty="0" smtClean="0"/>
              <a:t>Thursday 11am </a:t>
            </a:r>
            <a:r>
              <a:rPr lang="en-US" dirty="0"/>
              <a:t>to </a:t>
            </a:r>
            <a:r>
              <a:rPr lang="en-US" dirty="0" smtClean="0"/>
              <a:t>12pm</a:t>
            </a:r>
            <a:endParaRPr lang="en-US" dirty="0"/>
          </a:p>
          <a:p>
            <a:pPr lvl="2"/>
            <a:r>
              <a:rPr lang="en-US" dirty="0"/>
              <a:t>Location: </a:t>
            </a:r>
            <a:r>
              <a:rPr lang="en-US" dirty="0" smtClean="0"/>
              <a:t>Rice Hall 408</a:t>
            </a:r>
          </a:p>
          <a:p>
            <a:r>
              <a:rPr lang="en-US" dirty="0" smtClean="0"/>
              <a:t>Course website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http://www.cs.virginia.edu/~hw5x/Course/Text-Mining-2015-Spring/_</a:t>
            </a:r>
            <a:r>
              <a:rPr lang="en-US" dirty="0" smtClean="0">
                <a:hlinkClick r:id="rId2"/>
              </a:rPr>
              <a:t>site</a:t>
            </a:r>
            <a:endParaRPr lang="en-US" dirty="0" smtClean="0"/>
          </a:p>
          <a:p>
            <a:pPr lvl="1"/>
            <a:r>
              <a:rPr lang="en-US" dirty="0" smtClean="0"/>
              <a:t>Piazza: </a:t>
            </a:r>
            <a:r>
              <a:rPr lang="en-US" dirty="0">
                <a:hlinkClick r:id="rId3"/>
              </a:rPr>
              <a:t>https://piazza.com/class/i3zaobi7ivhlx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7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Discuss fundamental problems in text mining research</a:t>
            </a:r>
          </a:p>
          <a:p>
            <a:pPr lvl="1"/>
            <a:r>
              <a:rPr lang="en-US" sz="2400" dirty="0" smtClean="0"/>
              <a:t>Building blocks of text mining algorithms</a:t>
            </a:r>
          </a:p>
          <a:p>
            <a:pPr lvl="1"/>
            <a:r>
              <a:rPr lang="en-US" sz="2400" dirty="0" smtClean="0"/>
              <a:t>Wide coverage of many applications</a:t>
            </a:r>
          </a:p>
          <a:p>
            <a:pPr lvl="2"/>
            <a:r>
              <a:rPr lang="en-US" sz="2000" dirty="0" smtClean="0"/>
              <a:t>Document classification/clustering</a:t>
            </a:r>
          </a:p>
          <a:p>
            <a:pPr lvl="2"/>
            <a:r>
              <a:rPr lang="en-US" sz="2000" dirty="0" smtClean="0"/>
              <a:t>Sentiment analysis/recommendation</a:t>
            </a:r>
          </a:p>
          <a:p>
            <a:r>
              <a:rPr lang="en-US" sz="2400" dirty="0" smtClean="0"/>
              <a:t>Get hands-on experience by developing practical systems/components</a:t>
            </a:r>
          </a:p>
          <a:p>
            <a:r>
              <a:rPr lang="en-US" sz="2400" dirty="0" smtClean="0"/>
              <a:t>Prepare students for doing cutting-edge research in text mining and related fields</a:t>
            </a:r>
          </a:p>
          <a:p>
            <a:pPr lvl="1"/>
            <a:r>
              <a:rPr lang="en-US" sz="2000" dirty="0" smtClean="0"/>
              <a:t>Open the door to the amazing job opportunities in data science industry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7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based</a:t>
            </a:r>
          </a:p>
          <a:p>
            <a:pPr lvl="1"/>
            <a:r>
              <a:rPr lang="en-US" dirty="0" smtClean="0"/>
              <a:t>Six major topics will be covered </a:t>
            </a:r>
          </a:p>
          <a:p>
            <a:pPr lvl="2"/>
            <a:r>
              <a:rPr lang="en-US" dirty="0" smtClean="0"/>
              <a:t>E.g., NLP pipelines, classification/clustering models, and social network analysis</a:t>
            </a:r>
          </a:p>
          <a:p>
            <a:pPr lvl="1"/>
            <a:r>
              <a:rPr lang="en-US" dirty="0" smtClean="0"/>
              <a:t>Introduce state-of-the-art large scale text processing techniques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MapReduce</a:t>
            </a:r>
            <a:r>
              <a:rPr lang="en-US" dirty="0" smtClean="0"/>
              <a:t> framework, Apache Spark and </a:t>
            </a:r>
            <a:r>
              <a:rPr lang="en-US" dirty="0" err="1" smtClean="0"/>
              <a:t>GraphLab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Programming skills – Important!</a:t>
            </a:r>
          </a:p>
          <a:p>
            <a:pPr lvl="1"/>
            <a:r>
              <a:rPr lang="en-US" dirty="0" smtClean="0"/>
              <a:t>Basic </a:t>
            </a:r>
            <a:r>
              <a:rPr lang="en-US" dirty="0"/>
              <a:t>data </a:t>
            </a:r>
            <a:r>
              <a:rPr lang="en-US" dirty="0" smtClean="0"/>
              <a:t>structures: CS 2150 or equivalent </a:t>
            </a:r>
          </a:p>
          <a:p>
            <a:pPr lvl="1"/>
            <a:r>
              <a:rPr lang="en-US" dirty="0" smtClean="0"/>
              <a:t>Java is required for machine problems</a:t>
            </a:r>
          </a:p>
          <a:p>
            <a:pPr lvl="2"/>
            <a:r>
              <a:rPr lang="en-US" dirty="0" smtClean="0"/>
              <a:t>Most open source packages are written in Java</a:t>
            </a:r>
          </a:p>
          <a:p>
            <a:pPr lvl="1"/>
            <a:r>
              <a:rPr lang="en-US" dirty="0" smtClean="0"/>
              <a:t>Any language you choose for the rest of this course</a:t>
            </a:r>
          </a:p>
          <a:p>
            <a:r>
              <a:rPr lang="en-US" dirty="0" smtClean="0"/>
              <a:t>Math background</a:t>
            </a:r>
          </a:p>
          <a:p>
            <a:pPr lvl="1"/>
            <a:r>
              <a:rPr lang="en-US" dirty="0" smtClean="0"/>
              <a:t>Probability</a:t>
            </a:r>
          </a:p>
          <a:p>
            <a:pPr lvl="2"/>
            <a:r>
              <a:rPr lang="en-US" dirty="0" smtClean="0"/>
              <a:t>discrete/continuous distributions, expectation, moments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Vector, matrix, dot product</a:t>
            </a:r>
          </a:p>
          <a:p>
            <a:pPr lvl="1"/>
            <a:r>
              <a:rPr lang="en-US" dirty="0" smtClean="0"/>
              <a:t>Optimization</a:t>
            </a:r>
          </a:p>
          <a:p>
            <a:pPr lvl="2"/>
            <a:r>
              <a:rPr lang="en-US" dirty="0" smtClean="0"/>
              <a:t>Gradient-based 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1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Homework </a:t>
            </a:r>
            <a:r>
              <a:rPr lang="en-US" dirty="0" smtClean="0"/>
              <a:t>(40%)</a:t>
            </a:r>
            <a:endParaRPr lang="en-US" dirty="0" smtClean="0"/>
          </a:p>
          <a:p>
            <a:pPr lvl="1"/>
            <a:r>
              <a:rPr lang="en-US" dirty="0" smtClean="0"/>
              <a:t>Machine problems (~</a:t>
            </a:r>
            <a:r>
              <a:rPr lang="en-US" dirty="0" smtClean="0"/>
              <a:t>4)</a:t>
            </a:r>
          </a:p>
          <a:p>
            <a:r>
              <a:rPr lang="en-US" dirty="0" smtClean="0"/>
              <a:t>Paper </a:t>
            </a:r>
            <a:r>
              <a:rPr lang="en-US" dirty="0" smtClean="0"/>
              <a:t>presentation </a:t>
            </a:r>
            <a:r>
              <a:rPr lang="en-US" dirty="0" smtClean="0"/>
              <a:t>(20%)</a:t>
            </a:r>
            <a:endParaRPr lang="en-US" dirty="0" smtClean="0"/>
          </a:p>
          <a:p>
            <a:pPr lvl="1"/>
            <a:r>
              <a:rPr lang="en-US" dirty="0" smtClean="0"/>
              <a:t>Graded by peer-review</a:t>
            </a:r>
          </a:p>
          <a:p>
            <a:r>
              <a:rPr lang="en-US" dirty="0" smtClean="0"/>
              <a:t>Course project (</a:t>
            </a:r>
            <a:r>
              <a:rPr lang="en-US" dirty="0" smtClean="0"/>
              <a:t>45%)</a:t>
            </a:r>
            <a:endParaRPr lang="en-US" dirty="0" smtClean="0"/>
          </a:p>
          <a:p>
            <a:pPr lvl="1"/>
            <a:r>
              <a:rPr lang="en-US" dirty="0" smtClean="0"/>
              <a:t>Research/development-oriented</a:t>
            </a:r>
          </a:p>
          <a:p>
            <a:pPr lvl="1"/>
            <a:r>
              <a:rPr lang="en-US" dirty="0" smtClean="0"/>
              <a:t>Work in group</a:t>
            </a:r>
          </a:p>
          <a:p>
            <a:r>
              <a:rPr lang="en-US" b="1" dirty="0" smtClean="0"/>
              <a:t>No </a:t>
            </a:r>
            <a:r>
              <a:rPr lang="en-US" dirty="0" smtClean="0"/>
              <a:t>exams!</a:t>
            </a:r>
          </a:p>
          <a:p>
            <a:r>
              <a:rPr lang="en-US" b="1" dirty="0" smtClean="0"/>
              <a:t>No</a:t>
            </a:r>
            <a:r>
              <a:rPr lang="en-US" dirty="0" smtClean="0"/>
              <a:t> </a:t>
            </a:r>
            <a:r>
              <a:rPr lang="en-US" dirty="0" smtClean="0"/>
              <a:t>curves will be applied in final grading!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4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students present the state-of-the-art  research related to text mining</a:t>
            </a:r>
          </a:p>
          <a:p>
            <a:pPr lvl="1"/>
            <a:r>
              <a:rPr lang="en-US" dirty="0"/>
              <a:t>Choosing from recommended </a:t>
            </a:r>
            <a:r>
              <a:rPr lang="en-US" dirty="0" smtClean="0"/>
              <a:t>readings, or your favorite paper outside the list</a:t>
            </a:r>
          </a:p>
          <a:p>
            <a:pPr lvl="1"/>
            <a:r>
              <a:rPr lang="en-US" dirty="0" smtClean="0"/>
              <a:t>15-mins presentation including 2-mins Q&amp;A</a:t>
            </a:r>
            <a:endParaRPr lang="en-US" dirty="0"/>
          </a:p>
          <a:p>
            <a:pPr lvl="1"/>
            <a:r>
              <a:rPr lang="en-US" dirty="0" smtClean="0"/>
              <a:t>One paper one student </a:t>
            </a:r>
          </a:p>
          <a:p>
            <a:pPr lvl="1"/>
            <a:r>
              <a:rPr lang="en-US" dirty="0" smtClean="0"/>
              <a:t>Register your choice early, first come first serve</a:t>
            </a:r>
          </a:p>
          <a:p>
            <a:pPr lvl="1"/>
            <a:r>
              <a:rPr lang="en-US" dirty="0" smtClean="0"/>
              <a:t>Will be graded by the instructor and other students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Appreciate research-oriented </a:t>
            </a:r>
            <a:r>
              <a:rPr lang="en-US" dirty="0"/>
              <a:t>problems or </a:t>
            </a:r>
            <a:r>
              <a:rPr lang="en-US" dirty="0" smtClean="0"/>
              <a:t>“deliverables”</a:t>
            </a:r>
          </a:p>
          <a:p>
            <a:pPr lvl="1"/>
            <a:r>
              <a:rPr lang="en-US" dirty="0" smtClean="0"/>
              <a:t>Work in groups (</a:t>
            </a:r>
            <a:r>
              <a:rPr lang="en-US" i="1" dirty="0" smtClean="0"/>
              <a:t>not required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Up to three students</a:t>
            </a:r>
          </a:p>
          <a:p>
            <a:pPr lvl="1"/>
            <a:r>
              <a:rPr lang="en-US" dirty="0"/>
              <a:t>Project </a:t>
            </a:r>
            <a:r>
              <a:rPr lang="en-US" dirty="0" smtClean="0"/>
              <a:t>proposal (20%)</a:t>
            </a:r>
          </a:p>
          <a:p>
            <a:pPr lvl="2"/>
            <a:r>
              <a:rPr lang="en-US" dirty="0" smtClean="0"/>
              <a:t>Discuss your topic with peers or the instructor</a:t>
            </a:r>
          </a:p>
          <a:p>
            <a:pPr lvl="2"/>
            <a:r>
              <a:rPr lang="en-US" dirty="0" smtClean="0"/>
              <a:t>Written report</a:t>
            </a:r>
          </a:p>
          <a:p>
            <a:pPr lvl="1"/>
            <a:r>
              <a:rPr lang="en-US" dirty="0"/>
              <a:t>Project </a:t>
            </a:r>
            <a:r>
              <a:rPr lang="en-US" dirty="0" smtClean="0"/>
              <a:t>report (40%)</a:t>
            </a:r>
          </a:p>
          <a:p>
            <a:pPr lvl="2"/>
            <a:r>
              <a:rPr lang="en-US" dirty="0" smtClean="0"/>
              <a:t>Due </a:t>
            </a:r>
            <a:r>
              <a:rPr lang="en-US" b="1" dirty="0" smtClean="0"/>
              <a:t>before</a:t>
            </a:r>
            <a:r>
              <a:rPr lang="en-US" dirty="0" smtClean="0"/>
              <a:t> the final presentation</a:t>
            </a:r>
          </a:p>
          <a:p>
            <a:pPr lvl="1"/>
            <a:r>
              <a:rPr lang="en-US" dirty="0" smtClean="0"/>
              <a:t>Project presentation (40%)</a:t>
            </a:r>
          </a:p>
          <a:p>
            <a:pPr lvl="2"/>
            <a:r>
              <a:rPr lang="en-US" dirty="0" smtClean="0"/>
              <a:t>15-mins in-class presentation</a:t>
            </a:r>
          </a:p>
          <a:p>
            <a:pPr lvl="2"/>
            <a:r>
              <a:rPr lang="en-US" dirty="0" smtClean="0"/>
              <a:t>5-mins Q&amp;A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Machine problems</a:t>
            </a:r>
          </a:p>
          <a:p>
            <a:pPr lvl="1"/>
            <a:r>
              <a:rPr lang="en-US" dirty="0" smtClean="0"/>
              <a:t>Due in 7-days after posting</a:t>
            </a:r>
          </a:p>
          <a:p>
            <a:r>
              <a:rPr lang="en-US" dirty="0" smtClean="0"/>
              <a:t>Paper presentation</a:t>
            </a:r>
          </a:p>
          <a:p>
            <a:pPr lvl="1"/>
            <a:r>
              <a:rPr lang="en-US" dirty="0" smtClean="0"/>
              <a:t>Sign </a:t>
            </a:r>
            <a:r>
              <a:rPr lang="en-US" dirty="0"/>
              <a:t>up is due </a:t>
            </a:r>
            <a:r>
              <a:rPr lang="en-US" dirty="0" smtClean="0"/>
              <a:t>in </a:t>
            </a:r>
            <a:r>
              <a:rPr lang="en-US" b="1" dirty="0"/>
              <a:t>the end of </a:t>
            </a:r>
            <a:r>
              <a:rPr lang="en-US" b="1" dirty="0" smtClean="0"/>
              <a:t>6</a:t>
            </a:r>
            <a:r>
              <a:rPr lang="en-US" b="1" baseline="30000" dirty="0" smtClean="0"/>
              <a:t>th</a:t>
            </a:r>
            <a:r>
              <a:rPr lang="en-US" b="1" dirty="0" smtClean="0"/>
              <a:t> week</a:t>
            </a:r>
          </a:p>
          <a:p>
            <a:pPr lvl="1"/>
            <a:r>
              <a:rPr lang="en-US" dirty="0" smtClean="0"/>
              <a:t>Presentation starts on the </a:t>
            </a:r>
            <a:r>
              <a:rPr lang="en-US" b="1" dirty="0" smtClean="0"/>
              <a:t>7</a:t>
            </a:r>
            <a:r>
              <a:rPr lang="en-US" b="1" baseline="30000" dirty="0" smtClean="0"/>
              <a:t>th</a:t>
            </a:r>
            <a:r>
              <a:rPr lang="en-US" b="1" dirty="0" smtClean="0"/>
              <a:t> week</a:t>
            </a:r>
          </a:p>
          <a:p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Proposal due in </a:t>
            </a:r>
            <a:r>
              <a:rPr lang="en-US" b="1" dirty="0"/>
              <a:t>the end of </a:t>
            </a:r>
            <a:r>
              <a:rPr lang="en-US" b="1" dirty="0" smtClean="0"/>
              <a:t>5</a:t>
            </a:r>
            <a:r>
              <a:rPr lang="en-US" b="1" baseline="30000" dirty="0" smtClean="0"/>
              <a:t>th</a:t>
            </a:r>
            <a:r>
              <a:rPr lang="en-US" b="1" dirty="0" smtClean="0"/>
              <a:t> week</a:t>
            </a:r>
          </a:p>
          <a:p>
            <a:pPr lvl="1"/>
            <a:r>
              <a:rPr lang="en-US" dirty="0" smtClean="0"/>
              <a:t>Presentation </a:t>
            </a:r>
            <a:r>
              <a:rPr lang="en-US" dirty="0" smtClean="0"/>
              <a:t>in the last </a:t>
            </a:r>
            <a:r>
              <a:rPr lang="en-US" dirty="0" smtClean="0"/>
              <a:t>two lectures of the semester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Homework</a:t>
            </a:r>
          </a:p>
          <a:p>
            <a:pPr lvl="1"/>
            <a:r>
              <a:rPr lang="en-US" dirty="0" smtClean="0"/>
              <a:t>Everyone will have one chance to ask for extension (extra three days after deadline)</a:t>
            </a:r>
          </a:p>
          <a:p>
            <a:pPr lvl="1"/>
            <a:r>
              <a:rPr lang="en-US" dirty="0" smtClean="0"/>
              <a:t>Request must be made </a:t>
            </a:r>
            <a:r>
              <a:rPr lang="en-US" b="1" dirty="0" smtClean="0"/>
              <a:t>before</a:t>
            </a:r>
            <a:r>
              <a:rPr lang="en-US" dirty="0" smtClean="0"/>
              <a:t> the deadline!</a:t>
            </a:r>
          </a:p>
          <a:p>
            <a:r>
              <a:rPr lang="en-US" dirty="0" smtClean="0"/>
              <a:t>Midterm</a:t>
            </a:r>
          </a:p>
          <a:p>
            <a:pPr lvl="1"/>
            <a:r>
              <a:rPr lang="en-US" b="1" dirty="0" smtClean="0"/>
              <a:t>No</a:t>
            </a:r>
            <a:r>
              <a:rPr lang="en-US" dirty="0" smtClean="0"/>
              <a:t> make-up exams unless under emergency situation</a:t>
            </a:r>
          </a:p>
          <a:p>
            <a:r>
              <a:rPr lang="en-US" dirty="0" smtClean="0"/>
              <a:t>Paper presentation</a:t>
            </a:r>
          </a:p>
          <a:p>
            <a:pPr lvl="1"/>
            <a:r>
              <a:rPr lang="en-US" dirty="0" smtClean="0"/>
              <a:t>Must be presented on your selected date</a:t>
            </a:r>
          </a:p>
          <a:p>
            <a:r>
              <a:rPr lang="en-US" dirty="0"/>
              <a:t>Course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Proposal due early in the semester (~5</a:t>
            </a:r>
            <a:r>
              <a:rPr lang="en-US" baseline="30000" dirty="0" smtClean="0"/>
              <a:t>th</a:t>
            </a:r>
            <a:r>
              <a:rPr lang="en-US" dirty="0" smtClean="0"/>
              <a:t> week, no extension)</a:t>
            </a:r>
          </a:p>
          <a:p>
            <a:pPr lvl="1"/>
            <a:r>
              <a:rPr lang="en-US" dirty="0" smtClean="0"/>
              <a:t>Final report due before presentation (no extension)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569</Words>
  <Application>Microsoft Office PowerPoint</Application>
  <PresentationFormat>On-screen Show (4:3)</PresentationFormat>
  <Paragraphs>132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CS6501: Text Mining             Course Policy</vt:lpstr>
      <vt:lpstr>Goal of this course</vt:lpstr>
      <vt:lpstr>Structure of this course</vt:lpstr>
      <vt:lpstr>Prerequisite</vt:lpstr>
      <vt:lpstr>Grading policy</vt:lpstr>
      <vt:lpstr>Paper presentation</vt:lpstr>
      <vt:lpstr>Course project</vt:lpstr>
      <vt:lpstr>Deadlines</vt:lpstr>
      <vt:lpstr>Late policy</vt:lpstr>
      <vt:lpstr>Late policy</vt:lpstr>
      <vt:lpstr>Contact information</vt:lpstr>
      <vt:lpstr>Questions?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CS6501 Information Retrieval Course Policy</dc:title>
  <dc:creator>Wang, Hongning</dc:creator>
  <cp:lastModifiedBy>hongning wang</cp:lastModifiedBy>
  <cp:revision>20</cp:revision>
  <dcterms:created xsi:type="dcterms:W3CDTF">2014-07-22T16:28:54Z</dcterms:created>
  <dcterms:modified xsi:type="dcterms:W3CDTF">2014-12-28T03:26:37Z</dcterms:modified>
</cp:coreProperties>
</file>