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Kappa is inter-annotator agreement. Includes chance agreement to better than raw agreement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less than 8% marked as both or neutral. Words like feel and think. Even though they are neutral, usually indicate sentiment is being expressed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Example: “Happy Valley football stadium was sold out”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main idea of boosting is to combine many simple and moderately inaccurate categorization rules into a single, highly accurate categorization rule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Recall: How many positives were found out of all positives. Precision: How many found positives were actually positive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Recall: How many positives were found out of all positives. Precision: How many found positives were actually positive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 level like pos/neg reviews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Recognizing Contextual Polarity in Phrase-Level Sentiment Analysis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Wilson, Wiebe, and Hoffmann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1708050" y="4162925"/>
            <a:ext cx="5727899" cy="65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Presented by Daniel Brady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Agreement Study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Two annotators compared on 447 subjective expression labels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82% agreement, Kappa = 0.72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At least one annotator labeled “uncertain” for 18% of expressions.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90% agreement, Kappa = 0.84 when ignored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Subjectivity Lexicon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Took words from various lists, and used a dictionary and thesaurus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Over 8,000 words that usually have subjective meaning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strong and weak subjectivity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Each word tagged with prior polarity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positive, negative, both, or neutral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Inspiration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simplest prior-polarity classifier assigns sentiment polarity purely on words’ prior polarities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On test set performed poorly, 48% accuracy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main problem was that words with non-neutral prior polarity appeared in neutral phrases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Approach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2 step approach to polarity disambiguation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Whether or not a phrase is polar or not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Neutral / Polar classifier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Assign a contextual polarity to each polar phrase from step 1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Polarity classifier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Both classifiers use the BoosTexter AdaBoost.HM algorithm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Neutral / Polar Classifier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941550"/>
            <a:ext cx="8229600" cy="398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Has 28 features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Word Features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Word context: trigram with current token in middle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Prior polarity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Modification Features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Preceded by intensifier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Sentence Features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Adverb count in sentence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Structure Features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In subject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Document Feature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Topic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Neutral / Polar Classifier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1392725"/>
            <a:ext cx="82010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Polarity Classifier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Four-way classification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positive, negative, both, or neutral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10 features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Word Features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Prior polarity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Polarity Features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Negated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Negative polarity shifter</a:t>
            </a:r>
          </a:p>
          <a:p>
            <a:pPr indent="-342900" lvl="4" marL="2286000" rtl="0">
              <a:spcBef>
                <a:spcPts val="0"/>
              </a:spcBef>
              <a:buClr>
                <a:srgbClr val="000000"/>
              </a:buClr>
              <a:buSzPct val="60000"/>
              <a:buFont typeface="Courier New"/>
              <a:buChar char="o"/>
            </a:pPr>
            <a:r>
              <a:rPr lang="en"/>
              <a:t>“</a:t>
            </a:r>
            <a:r>
              <a:rPr b="1" lang="en"/>
              <a:t>Lack</a:t>
            </a:r>
            <a:r>
              <a:rPr lang="en"/>
              <a:t> of understanding”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Polarity Classifier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528" y="1548125"/>
            <a:ext cx="5954950" cy="30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- Neutral / Polar Classifier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0" y="2814525"/>
            <a:ext cx="8912474" cy="10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71600" y="1484775"/>
            <a:ext cx="8415299" cy="125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10-fold cross validation used on test set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 - Polarity Classifier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71600" y="1484775"/>
            <a:ext cx="8415299" cy="1258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10-fold cross validation used on test set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75" y="2743275"/>
            <a:ext cx="81629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Sentiment Analysis Background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Ambiguities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Corpus Used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Agreement Study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Neutral / Polar Classifier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Polarity Classifier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Results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sp>
        <p:nvSpPr>
          <p:cNvPr id="148" name="Shape 14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 for listening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Sentiment Analysis Background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Def: “The task of identifying positive and negative opinions, emotions, and evaluations”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Most previous work is on the document level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Usually start with a lexicon of positive and negative words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“Beautiful” vs. “Horrid”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Ambiguity - Negation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Local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“</a:t>
            </a:r>
            <a:r>
              <a:rPr b="1" lang="en"/>
              <a:t>Not</a:t>
            </a:r>
            <a:r>
              <a:rPr lang="en"/>
              <a:t> </a:t>
            </a:r>
            <a:r>
              <a:rPr i="1" lang="en"/>
              <a:t>good</a:t>
            </a:r>
            <a:r>
              <a:rPr lang="en"/>
              <a:t>”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Longer distance dependent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“</a:t>
            </a:r>
            <a:r>
              <a:rPr b="1" lang="en"/>
              <a:t>No one</a:t>
            </a:r>
            <a:r>
              <a:rPr lang="en"/>
              <a:t> thinks that it’s </a:t>
            </a:r>
            <a:r>
              <a:rPr i="1" lang="en"/>
              <a:t>good</a:t>
            </a:r>
            <a:r>
              <a:rPr lang="en"/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Ambiguity - Intensifiers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Negating words that intensify the meaning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“</a:t>
            </a:r>
            <a:r>
              <a:rPr b="1" lang="en"/>
              <a:t>not only</a:t>
            </a:r>
            <a:r>
              <a:rPr lang="en"/>
              <a:t> </a:t>
            </a:r>
            <a:r>
              <a:rPr i="1" lang="en"/>
              <a:t>good</a:t>
            </a:r>
            <a:r>
              <a:rPr lang="en"/>
              <a:t> but </a:t>
            </a:r>
            <a:r>
              <a:rPr i="1" lang="en"/>
              <a:t>amazing</a:t>
            </a:r>
            <a:r>
              <a:rPr lang="en"/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Ambiguity - Word Sense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 way a word is used can change the meaning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“The Environmental </a:t>
            </a:r>
            <a:r>
              <a:rPr b="1" lang="en"/>
              <a:t>Trust </a:t>
            </a:r>
            <a:r>
              <a:rPr lang="en"/>
              <a:t>was...”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“He has won the people’s </a:t>
            </a:r>
            <a:r>
              <a:rPr b="1" lang="en"/>
              <a:t>trust</a:t>
            </a:r>
            <a:r>
              <a:rPr lang="en"/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Corpus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Started with annotated Multi-perspective Question Answering (MPQA) Opinion Corpus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Already had </a:t>
            </a:r>
            <a:r>
              <a:rPr i="1" lang="en"/>
              <a:t>subjective expressions</a:t>
            </a:r>
            <a:r>
              <a:rPr lang="en"/>
              <a:t> labeled</a:t>
            </a:r>
          </a:p>
          <a:p>
            <a:pPr indent="-342900" lvl="3" marL="1828800" rtl="0">
              <a:spcBef>
                <a:spcPts val="0"/>
              </a:spcBef>
              <a:buClr>
                <a:srgbClr val="000000"/>
              </a:buClr>
              <a:buSzPct val="60000"/>
              <a:buFont typeface="Arial"/>
              <a:buChar char="●"/>
            </a:pPr>
            <a:r>
              <a:rPr lang="en"/>
              <a:t> A subjective expression is any word or phrase used to express an opinion, emotion, evaluation, stance, speculation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Manually annotated these subjective expressions with contextual polarity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Tagged as positive, negative, both, or neutral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Corpus - Examples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“Thousands of coup supporters </a:t>
            </a:r>
            <a:r>
              <a:rPr lang="en" sz="2400" u="sng"/>
              <a:t>celebrated</a:t>
            </a:r>
            <a:r>
              <a:rPr lang="en" sz="2400"/>
              <a:t> (</a:t>
            </a:r>
            <a:r>
              <a:rPr b="1" lang="en" sz="2400"/>
              <a:t>positive</a:t>
            </a:r>
            <a:r>
              <a:rPr lang="en" sz="2400"/>
              <a:t>) overnight, waving flags…”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“Politicians refer to </a:t>
            </a:r>
            <a:r>
              <a:rPr lang="en" sz="2400" u="sng"/>
              <a:t>good and evil</a:t>
            </a:r>
            <a:r>
              <a:rPr lang="en" sz="2400"/>
              <a:t> (</a:t>
            </a:r>
            <a:r>
              <a:rPr b="1" lang="en" sz="2400"/>
              <a:t>both</a:t>
            </a:r>
            <a:r>
              <a:rPr lang="en" sz="2400"/>
              <a:t>) only for purposes of intimidation.”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“Jerome says the hospital </a:t>
            </a:r>
            <a:r>
              <a:rPr lang="en" sz="2400" u="sng"/>
              <a:t>feels</a:t>
            </a:r>
            <a:r>
              <a:rPr lang="en" sz="2400"/>
              <a:t> (</a:t>
            </a:r>
            <a:r>
              <a:rPr b="1" lang="en" sz="2400"/>
              <a:t>neutral</a:t>
            </a:r>
            <a:r>
              <a:rPr lang="en" sz="2400"/>
              <a:t>) no different than a hospital in the states”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“The criteria set by Rice are the following: the three countries in question are </a:t>
            </a:r>
            <a:r>
              <a:rPr lang="en" sz="2400" u="sng"/>
              <a:t>repressive</a:t>
            </a:r>
            <a:r>
              <a:rPr lang="en" sz="2400"/>
              <a:t> (</a:t>
            </a:r>
            <a:r>
              <a:rPr b="1" lang="en" sz="2400"/>
              <a:t>negative</a:t>
            </a:r>
            <a:r>
              <a:rPr lang="en" sz="2400"/>
              <a:t>) and </a:t>
            </a:r>
            <a:r>
              <a:rPr lang="en" sz="2400" u="sng"/>
              <a:t>grave human rights violators</a:t>
            </a:r>
            <a:r>
              <a:rPr lang="en" sz="2400"/>
              <a:t> (</a:t>
            </a:r>
            <a:r>
              <a:rPr b="1" lang="en" sz="2400"/>
              <a:t>negative</a:t>
            </a:r>
            <a:r>
              <a:rPr lang="en" sz="2400"/>
              <a:t>).”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Corpus - Size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425 Documents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8,984 Sentences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28% - no subjective expressions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25% - 1 subjective expression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47% - 2 or more subjective expressions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