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0" r:id="rId3"/>
    <p:sldId id="284" r:id="rId4"/>
    <p:sldId id="259" r:id="rId5"/>
    <p:sldId id="265" r:id="rId6"/>
    <p:sldId id="268" r:id="rId7"/>
    <p:sldId id="258" r:id="rId8"/>
    <p:sldId id="272" r:id="rId9"/>
    <p:sldId id="287" r:id="rId10"/>
    <p:sldId id="283" r:id="rId11"/>
    <p:sldId id="262" r:id="rId12"/>
    <p:sldId id="289" r:id="rId13"/>
    <p:sldId id="285" r:id="rId14"/>
    <p:sldId id="286" r:id="rId15"/>
    <p:sldId id="288" r:id="rId16"/>
    <p:sldId id="281" r:id="rId17"/>
    <p:sldId id="278" r:id="rId18"/>
    <p:sldId id="277" r:id="rId19"/>
    <p:sldId id="263" r:id="rId20"/>
    <p:sldId id="271" r:id="rId21"/>
    <p:sldId id="26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0C0C"/>
    <a:srgbClr val="FBDA17"/>
    <a:srgbClr val="F47A1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A2342B-CF4E-4A7A-A78E-DC6CDCE56976}" type="datetimeFigureOut">
              <a:rPr lang="en-US" smtClean="0"/>
              <a:pPr/>
              <a:t>5/2/2015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B84CF-20D7-4A11-920D-E2DAE86482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32121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Approximate nearest neighbors, ensemble of latent factor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B84CF-20D7-4A11-920D-E2DAE864829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89191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CC22-354D-4163-A3B5-F7743C0024FF}" type="datetime1">
              <a:rPr lang="en-US" smtClean="0"/>
              <a:pPr/>
              <a:t>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EE14-C6A2-4B1B-BC83-5C86615E5A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9592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428A-47CE-4146-A56E-EA243020A7B9}" type="datetime1">
              <a:rPr lang="en-US" smtClean="0"/>
              <a:pPr/>
              <a:t>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EE14-C6A2-4B1B-BC83-5C86615E5A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95323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A027F-C8DD-47E4-BB10-3F08A7260DBB}" type="datetime1">
              <a:rPr lang="en-US" smtClean="0"/>
              <a:pPr/>
              <a:t>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EE14-C6A2-4B1B-BC83-5C86615E5A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60105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0346F-72D1-4F91-81D8-9E4658BE3910}" type="datetime1">
              <a:rPr lang="en-US" smtClean="0"/>
              <a:pPr/>
              <a:t>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EE14-C6A2-4B1B-BC83-5C86615E5A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40572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E722-2981-44BC-972E-D201C91CF30F}" type="datetime1">
              <a:rPr lang="en-US" smtClean="0"/>
              <a:pPr/>
              <a:t>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EE14-C6A2-4B1B-BC83-5C86615E5A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30665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DFBF8-7A73-4450-B379-4F4FDB1E2FB3}" type="datetime1">
              <a:rPr lang="en-US" smtClean="0"/>
              <a:pPr/>
              <a:t>5/2/2015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EE14-C6A2-4B1B-BC83-5C86615E5A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8159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7830-8E51-4E1F-8400-F5E7FA6748F5}" type="datetime1">
              <a:rPr lang="en-US" smtClean="0"/>
              <a:pPr/>
              <a:t>5/2/2015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EE14-C6A2-4B1B-BC83-5C86615E5A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18977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D3F0C-4B98-4C8B-9728-61970713DE30}" type="datetime1">
              <a:rPr lang="en-US" smtClean="0"/>
              <a:pPr/>
              <a:t>5/2/2015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EE14-C6A2-4B1B-BC83-5C86615E5A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4524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4E2A1-7ADC-4CC0-AB45-2366F2F2D5DD}" type="datetime1">
              <a:rPr lang="en-US" smtClean="0"/>
              <a:pPr/>
              <a:t>5/2/2015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EE14-C6A2-4B1B-BC83-5C86615E5A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44533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2629-9C07-4172-B7C3-7C9FCB9DCFCB}" type="datetime1">
              <a:rPr lang="en-US" smtClean="0"/>
              <a:pPr/>
              <a:t>5/2/2015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EE14-C6A2-4B1B-BC83-5C86615E5A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8365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E3B7-87B4-4882-AB70-A63C544B8E2D}" type="datetime1">
              <a:rPr lang="en-US" smtClean="0"/>
              <a:pPr/>
              <a:t>5/2/2015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EE14-C6A2-4B1B-BC83-5C86615E5A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42138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30694-3064-4268-A1E8-7C9B37F401E0}" type="datetime1">
              <a:rPr lang="en-US" smtClean="0"/>
              <a:pPr/>
              <a:t>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7EE14-C6A2-4B1B-BC83-5C86615E5A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5106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oBF6tJGmZcc" TargetMode="External"/><Relationship Id="rId3" Type="http://schemas.openxmlformats.org/officeDocument/2006/relationships/hyperlink" Target="https://www.youtube.com/watch?v=6wrEDXHXs4g" TargetMode="External"/><Relationship Id="rId7" Type="http://schemas.openxmlformats.org/officeDocument/2006/relationships/hyperlink" Target="https://www.youtube.com/watch?v=FBJghl_wmto" TargetMode="External"/><Relationship Id="rId12" Type="http://schemas.openxmlformats.org/officeDocument/2006/relationships/image" Target="../media/image16.png"/><Relationship Id="rId2" Type="http://schemas.openxmlformats.org/officeDocument/2006/relationships/hyperlink" Target="https://www.youtube.com/watch?v=bq2lbzw7R4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-4TdplWup4w" TargetMode="External"/><Relationship Id="rId11" Type="http://schemas.openxmlformats.org/officeDocument/2006/relationships/image" Target="../media/image15.jpeg"/><Relationship Id="rId5" Type="http://schemas.openxmlformats.org/officeDocument/2006/relationships/hyperlink" Target="https://www.youtube.com/watch?v=6hzrDeceEKc" TargetMode="External"/><Relationship Id="rId10" Type="http://schemas.openxmlformats.org/officeDocument/2006/relationships/hyperlink" Target="https://www.youtube.com/watch?v=oQgicu6G6n8" TargetMode="External"/><Relationship Id="rId4" Type="http://schemas.openxmlformats.org/officeDocument/2006/relationships/hyperlink" Target="https://www.youtube.com/watch?v=e7cGlmRuLTo" TargetMode="External"/><Relationship Id="rId9" Type="http://schemas.openxmlformats.org/officeDocument/2006/relationships/hyperlink" Target="https://www.youtube.com/watch?v=Jsut9S5vulY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berkeley.edu/~jordan/papers/hdp.pdf" TargetMode="External"/><Relationship Id="rId2" Type="http://schemas.openxmlformats.org/officeDocument/2006/relationships/hyperlink" Target="http://www.slideshare.net/MrChrisJohnson/algorithmic-music-recommendations-at-spotif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mlr.csail.mit.edu/proceedings/papers/v15/wang11a/wang11a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Content-based Music Recommendation Using Hierarchical Dirichlet Process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-</a:t>
            </a:r>
            <a:r>
              <a:rPr lang="en-US" dirty="0" err="1" smtClean="0"/>
              <a:t>Xiaoqian</a:t>
            </a:r>
            <a:r>
              <a:rPr lang="en-US" dirty="0" smtClean="0"/>
              <a:t> Liu</a:t>
            </a:r>
          </a:p>
          <a:p>
            <a:pPr algn="r"/>
            <a:r>
              <a:rPr lang="en-US" dirty="0" smtClean="0"/>
              <a:t>May 2, 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EE14-C6A2-4B1B-BC83-5C86615E5AD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3519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534400" cy="1143000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/>
              <a:t>Last.fm – tags  (user opinions + </a:t>
            </a:r>
            <a:r>
              <a:rPr lang="en-US" sz="3800" dirty="0" smtClean="0"/>
              <a:t>descriptions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EE14-C6A2-4B1B-BC83-5C86615E5ADC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012" y="1593964"/>
            <a:ext cx="4407788" cy="3816236"/>
          </a:xfrm>
          <a:prstGeom prst="rect">
            <a:avLst/>
          </a:prstGeom>
        </p:spPr>
      </p:pic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95800" y="1447800"/>
            <a:ext cx="4495790" cy="4525963"/>
          </a:xfrm>
        </p:spPr>
      </p:pic>
      <p:sp>
        <p:nvSpPr>
          <p:cNvPr id="11" name="Rectangle 10"/>
          <p:cNvSpPr/>
          <p:nvPr/>
        </p:nvSpPr>
        <p:spPr>
          <a:xfrm>
            <a:off x="152400" y="4114800"/>
            <a:ext cx="4114800" cy="381000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91400" y="3200400"/>
            <a:ext cx="1295400" cy="990600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57200" y="5791200"/>
            <a:ext cx="8153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Challenges:</a:t>
            </a:r>
          </a:p>
          <a:p>
            <a:pPr marL="342900" indent="-342900">
              <a:buAutoNum type="arabicPeriod"/>
            </a:pPr>
            <a:r>
              <a:rPr lang="en-US" dirty="0" smtClean="0"/>
              <a:t>Varied lengths</a:t>
            </a:r>
          </a:p>
          <a:p>
            <a:pPr marL="342900" indent="-342900">
              <a:buAutoNum type="arabicPeriod"/>
            </a:pPr>
            <a:r>
              <a:rPr lang="en-US" dirty="0" smtClean="0"/>
              <a:t>Less </a:t>
            </a:r>
            <a:r>
              <a:rPr lang="en-US" dirty="0" smtClean="0"/>
              <a:t>popular </a:t>
            </a:r>
            <a:r>
              <a:rPr lang="en-US" dirty="0" smtClean="0"/>
              <a:t>tracks lack of tags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5189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Feature extraction:</a:t>
            </a:r>
          </a:p>
          <a:p>
            <a:pPr lvl="1"/>
            <a:r>
              <a:rPr lang="en-US" dirty="0" smtClean="0"/>
              <a:t>Topic model : Hierarchical Dirichlet Process</a:t>
            </a:r>
          </a:p>
          <a:p>
            <a:pPr lvl="2"/>
            <a:r>
              <a:rPr lang="en-US" dirty="0" smtClean="0"/>
              <a:t>For summarizing multiple review documents of each genre and discovering topics</a:t>
            </a:r>
          </a:p>
          <a:p>
            <a:pPr lvl="2"/>
            <a:r>
              <a:rPr lang="en-US" dirty="0" smtClean="0"/>
              <a:t>10 topic models (10 genres)</a:t>
            </a:r>
            <a:endParaRPr lang="en-US" dirty="0"/>
          </a:p>
          <a:p>
            <a:r>
              <a:rPr lang="en-US" dirty="0" smtClean="0"/>
              <a:t>Similarity measure:</a:t>
            </a:r>
          </a:p>
          <a:p>
            <a:pPr lvl="1"/>
            <a:r>
              <a:rPr lang="en-US" dirty="0" smtClean="0"/>
              <a:t>Cosine similarity on topics</a:t>
            </a:r>
          </a:p>
          <a:p>
            <a:r>
              <a:rPr lang="en-US" dirty="0" smtClean="0"/>
              <a:t>Recommendation </a:t>
            </a:r>
            <a:r>
              <a:rPr lang="en-US" dirty="0" smtClean="0"/>
              <a:t>Process Design</a:t>
            </a:r>
            <a:endParaRPr lang="en-US" dirty="0" smtClean="0"/>
          </a:p>
          <a:p>
            <a:r>
              <a:rPr lang="en-US" dirty="0" smtClean="0"/>
              <a:t>Evaluation:</a:t>
            </a:r>
          </a:p>
          <a:p>
            <a:pPr lvl="1"/>
            <a:r>
              <a:rPr lang="en-US" dirty="0" smtClean="0"/>
              <a:t>User reactions (quality of recommendation)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EE14-C6A2-4B1B-BC83-5C86615E5AD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8079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Genre labeling: categorization based on Musicgenres.com and last.fm</a:t>
            </a:r>
          </a:p>
          <a:p>
            <a:r>
              <a:rPr lang="en-US" dirty="0" smtClean="0"/>
              <a:t>Tokenization: </a:t>
            </a:r>
          </a:p>
          <a:p>
            <a:pPr lvl="1"/>
            <a:r>
              <a:rPr lang="en-US" dirty="0" smtClean="0"/>
              <a:t>Stemming and stripping punctuations</a:t>
            </a:r>
          </a:p>
          <a:p>
            <a:pPr lvl="1"/>
            <a:r>
              <a:rPr lang="en-US" dirty="0" smtClean="0"/>
              <a:t>Removing head words </a:t>
            </a:r>
            <a:r>
              <a:rPr lang="en-US" dirty="0" smtClean="0"/>
              <a:t>shared among documents </a:t>
            </a:r>
            <a:r>
              <a:rPr lang="en-US" dirty="0" smtClean="0"/>
              <a:t>and tail </a:t>
            </a:r>
            <a:r>
              <a:rPr lang="en-US" dirty="0" smtClean="0"/>
              <a:t>words</a:t>
            </a:r>
            <a:endParaRPr lang="en-US" dirty="0" smtClean="0"/>
          </a:p>
          <a:p>
            <a:pPr lvl="1"/>
            <a:r>
              <a:rPr lang="en-US" dirty="0" smtClean="0"/>
              <a:t>keeping years (which may influence the genre classification)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EE14-C6A2-4B1B-BC83-5C86615E5AD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7928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Hierarchical Dirichlet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Yee </a:t>
            </a:r>
            <a:r>
              <a:rPr lang="en-US" dirty="0" err="1" smtClean="0"/>
              <a:t>Whye</a:t>
            </a:r>
            <a:r>
              <a:rPr lang="en-US" dirty="0" smtClean="0"/>
              <a:t> </a:t>
            </a:r>
            <a:r>
              <a:rPr lang="en-US" dirty="0" err="1" smtClean="0"/>
              <a:t>Teh</a:t>
            </a:r>
            <a:r>
              <a:rPr lang="en-US" dirty="0" smtClean="0"/>
              <a:t>, Michael I. Jordan, Matthew J. Beal and David </a:t>
            </a:r>
            <a:r>
              <a:rPr lang="en-US" dirty="0" err="1" smtClean="0"/>
              <a:t>Blei</a:t>
            </a:r>
            <a:r>
              <a:rPr lang="en-US" dirty="0" smtClean="0"/>
              <a:t> (2006)</a:t>
            </a:r>
          </a:p>
          <a:p>
            <a:r>
              <a:rPr lang="en-US" dirty="0" smtClean="0"/>
              <a:t>Nonparametric </a:t>
            </a:r>
            <a:r>
              <a:rPr lang="en-US" dirty="0" smtClean="0"/>
              <a:t>Bayesian </a:t>
            </a:r>
            <a:r>
              <a:rPr lang="en-US" dirty="0" smtClean="0"/>
              <a:t>approach,  </a:t>
            </a:r>
            <a:r>
              <a:rPr lang="en-US" dirty="0" err="1" smtClean="0"/>
              <a:t>Dirichlet</a:t>
            </a:r>
            <a:r>
              <a:rPr lang="en-US" dirty="0" smtClean="0"/>
              <a:t> process to </a:t>
            </a:r>
            <a:r>
              <a:rPr lang="en-US" dirty="0" smtClean="0"/>
              <a:t>model mixed-membership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Sharing clusters among multiple related groups</a:t>
            </a:r>
            <a:endParaRPr lang="en-US" dirty="0" smtClean="0"/>
          </a:p>
          <a:p>
            <a:r>
              <a:rPr lang="en-US" dirty="0" smtClean="0"/>
              <a:t>The optimal number of topics is to be inferred (different from LDA</a:t>
            </a:r>
            <a:r>
              <a:rPr lang="en-US" dirty="0" smtClean="0"/>
              <a:t>)</a:t>
            </a:r>
          </a:p>
          <a:p>
            <a:r>
              <a:rPr lang="en-US" dirty="0" smtClean="0"/>
              <a:t>Applications: document clustering, genome analysis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EE14-C6A2-4B1B-BC83-5C86615E5AD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5627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2623225"/>
            <a:ext cx="2895600" cy="126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Dirichlet</a:t>
            </a:r>
            <a:r>
              <a:rPr lang="en-US" dirty="0" smtClean="0"/>
              <a:t>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A set of random measures </a:t>
            </a:r>
            <a:r>
              <a:rPr lang="en-US" dirty="0" err="1" smtClean="0"/>
              <a:t>G</a:t>
            </a:r>
            <a:r>
              <a:rPr lang="en-US" sz="2800" dirty="0" err="1" smtClean="0"/>
              <a:t>j</a:t>
            </a:r>
            <a:r>
              <a:rPr lang="en-US" dirty="0" smtClean="0"/>
              <a:t> for each group j, drawn from a group-specific </a:t>
            </a:r>
            <a:r>
              <a:rPr lang="en-US" dirty="0" err="1" smtClean="0"/>
              <a:t>Dirichlet</a:t>
            </a:r>
            <a:r>
              <a:rPr lang="en-US" dirty="0" smtClean="0"/>
              <a:t> process, G~DP(</a:t>
            </a:r>
            <a:r>
              <a:rPr lang="en-US" dirty="0" smtClean="0">
                <a:sym typeface="Symbol"/>
              </a:rPr>
              <a:t></a:t>
            </a:r>
            <a:r>
              <a:rPr lang="en-US" sz="1800" dirty="0" smtClean="0">
                <a:sym typeface="Symbol"/>
              </a:rPr>
              <a:t>0j</a:t>
            </a:r>
            <a:r>
              <a:rPr lang="en-US" dirty="0" smtClean="0">
                <a:sym typeface="Symbol"/>
              </a:rPr>
              <a:t>, G</a:t>
            </a:r>
            <a:r>
              <a:rPr lang="en-US" sz="2000" dirty="0" smtClean="0">
                <a:sym typeface="Symbol"/>
              </a:rPr>
              <a:t>0j</a:t>
            </a:r>
            <a:r>
              <a:rPr lang="en-US" dirty="0" smtClean="0">
                <a:sym typeface="Symbol"/>
              </a:rPr>
              <a:t>), with probability one</a:t>
            </a:r>
          </a:p>
          <a:p>
            <a:pPr>
              <a:buNone/>
            </a:pPr>
            <a:endParaRPr lang="en-US" dirty="0" smtClean="0">
              <a:sym typeface="Symbol"/>
            </a:endParaRPr>
          </a:p>
          <a:p>
            <a:pPr lvl="1"/>
            <a:endParaRPr lang="en-US" dirty="0" smtClean="0">
              <a:sym typeface="Symbol"/>
            </a:endParaRPr>
          </a:p>
          <a:p>
            <a:pPr lvl="1"/>
            <a:r>
              <a:rPr lang="en-US" dirty="0" smtClean="0">
                <a:sym typeface="Symbol"/>
              </a:rPr>
              <a:t>Scaling </a:t>
            </a:r>
            <a:r>
              <a:rPr lang="en-US" dirty="0" smtClean="0">
                <a:sym typeface="Symbol"/>
              </a:rPr>
              <a:t>parameter </a:t>
            </a:r>
            <a:r>
              <a:rPr lang="en-US" sz="1600" dirty="0" smtClean="0">
                <a:sym typeface="Symbol"/>
              </a:rPr>
              <a:t>0 </a:t>
            </a:r>
            <a:r>
              <a:rPr lang="en-US" dirty="0" smtClean="0">
                <a:sym typeface="Symbol"/>
              </a:rPr>
              <a:t>&gt;0 </a:t>
            </a:r>
          </a:p>
          <a:p>
            <a:pPr lvl="1"/>
            <a:r>
              <a:rPr lang="en-US" dirty="0" smtClean="0">
                <a:sym typeface="Symbol"/>
              </a:rPr>
              <a:t>Base probability measure </a:t>
            </a:r>
            <a:r>
              <a:rPr lang="en-US" dirty="0" smtClean="0">
                <a:sym typeface="Symbol"/>
              </a:rPr>
              <a:t>G</a:t>
            </a:r>
            <a:r>
              <a:rPr lang="en-US" sz="1600" dirty="0" smtClean="0">
                <a:sym typeface="Symbol"/>
              </a:rPr>
              <a:t>0</a:t>
            </a:r>
            <a:endParaRPr lang="en-US" i="1" dirty="0" smtClean="0">
              <a:sym typeface="Symbol"/>
            </a:endParaRPr>
          </a:p>
          <a:p>
            <a:pPr lvl="1"/>
            <a:r>
              <a:rPr lang="en-US" i="1" dirty="0" smtClean="0">
                <a:sym typeface="Symbol"/>
              </a:rPr>
              <a:t></a:t>
            </a:r>
            <a:r>
              <a:rPr lang="en-US" sz="2000" dirty="0" smtClean="0">
                <a:sym typeface="Symbol"/>
              </a:rPr>
              <a:t>k</a:t>
            </a:r>
            <a:r>
              <a:rPr lang="en-US" dirty="0" smtClean="0">
                <a:sym typeface="Symbol"/>
              </a:rPr>
              <a:t> = independent </a:t>
            </a:r>
            <a:r>
              <a:rPr lang="en-US" dirty="0" err="1" smtClean="0">
                <a:sym typeface="Symbol"/>
              </a:rPr>
              <a:t>r.v</a:t>
            </a:r>
            <a:r>
              <a:rPr lang="en-US" dirty="0" smtClean="0">
                <a:sym typeface="Symbol"/>
              </a:rPr>
              <a:t>. distributed according to G</a:t>
            </a:r>
            <a:r>
              <a:rPr lang="en-US" sz="1800" dirty="0" smtClean="0">
                <a:sym typeface="Symbol"/>
              </a:rPr>
              <a:t>0</a:t>
            </a:r>
            <a:endParaRPr lang="en-US" dirty="0" smtClean="0">
              <a:sym typeface="Symbol"/>
            </a:endParaRPr>
          </a:p>
          <a:p>
            <a:pPr lvl="1"/>
            <a:r>
              <a:rPr lang="en-US" dirty="0" smtClean="0">
                <a:sym typeface="Symbol"/>
              </a:rPr>
              <a:t></a:t>
            </a:r>
            <a:r>
              <a:rPr lang="en-US" sz="2400" i="1" dirty="0" smtClean="0">
                <a:sym typeface="Symbol"/>
              </a:rPr>
              <a:t></a:t>
            </a:r>
            <a:r>
              <a:rPr lang="en-US" sz="2000" dirty="0" smtClean="0">
                <a:sym typeface="Symbol"/>
              </a:rPr>
              <a:t>k</a:t>
            </a:r>
            <a:r>
              <a:rPr lang="en-US" dirty="0" smtClean="0">
                <a:sym typeface="Symbol"/>
              </a:rPr>
              <a:t> = atom at </a:t>
            </a:r>
            <a:r>
              <a:rPr lang="en-US" i="1" dirty="0" smtClean="0">
                <a:sym typeface="Symbol"/>
              </a:rPr>
              <a:t></a:t>
            </a:r>
            <a:r>
              <a:rPr lang="en-US" sz="1800" dirty="0" smtClean="0">
                <a:sym typeface="Symbol"/>
              </a:rPr>
              <a:t>k</a:t>
            </a:r>
            <a:r>
              <a:rPr lang="en-US" dirty="0" smtClean="0">
                <a:sym typeface="Symbol"/>
              </a:rPr>
              <a:t> </a:t>
            </a:r>
            <a:endParaRPr lang="en-US" dirty="0" smtClean="0">
              <a:sym typeface="Symbol"/>
            </a:endParaRPr>
          </a:p>
          <a:p>
            <a:pPr lvl="1"/>
            <a:r>
              <a:rPr lang="en-US" dirty="0" smtClean="0">
                <a:sym typeface="Symbol"/>
              </a:rPr>
              <a:t>k = </a:t>
            </a:r>
            <a:r>
              <a:rPr lang="en-US" dirty="0" err="1" smtClean="0">
                <a:sym typeface="Symbol"/>
              </a:rPr>
              <a:t>r.v</a:t>
            </a:r>
            <a:r>
              <a:rPr lang="en-US" dirty="0" smtClean="0">
                <a:sym typeface="Symbol"/>
              </a:rPr>
              <a:t>, dependent on </a:t>
            </a:r>
            <a:r>
              <a:rPr lang="en-US" dirty="0" smtClean="0">
                <a:sym typeface="Symbol"/>
              </a:rPr>
              <a:t>0 </a:t>
            </a:r>
            <a:endParaRPr lang="en-US" dirty="0" smtClean="0">
              <a:sym typeface="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EE14-C6A2-4B1B-BC83-5C86615E5AD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756293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Hierarchical </a:t>
            </a:r>
            <a:r>
              <a:rPr lang="en-US" dirty="0" err="1" smtClean="0"/>
              <a:t>Dirichlet</a:t>
            </a:r>
            <a:r>
              <a:rPr lang="en-US" dirty="0" smtClean="0"/>
              <a:t>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EE14-C6A2-4B1B-BC83-5C86615E5AD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smtClean="0"/>
              <a:t>hierarchical </a:t>
            </a:r>
            <a:r>
              <a:rPr lang="en-US" dirty="0" smtClean="0"/>
              <a:t>model for multiple </a:t>
            </a:r>
            <a:r>
              <a:rPr lang="en-US" dirty="0" err="1" smtClean="0"/>
              <a:t>Dirichlet</a:t>
            </a:r>
            <a:r>
              <a:rPr lang="en-US" dirty="0" smtClean="0"/>
              <a:t> processes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G</a:t>
            </a:r>
            <a:r>
              <a:rPr lang="en-US" sz="1600" dirty="0" smtClean="0"/>
              <a:t>0</a:t>
            </a:r>
            <a:r>
              <a:rPr lang="en-US" dirty="0" smtClean="0"/>
              <a:t> is discrete</a:t>
            </a:r>
          </a:p>
          <a:p>
            <a:pPr lvl="1"/>
            <a:r>
              <a:rPr lang="en-US" dirty="0" smtClean="0"/>
              <a:t>H can be either continuous or discrete</a:t>
            </a:r>
          </a:p>
          <a:p>
            <a:pPr lvl="1"/>
            <a:r>
              <a:rPr lang="en-US" dirty="0" smtClean="0">
                <a:sym typeface="Symbol"/>
              </a:rPr>
              <a:t>The atoms </a:t>
            </a:r>
            <a:r>
              <a:rPr lang="en-US" i="1" dirty="0" smtClean="0">
                <a:sym typeface="Symbol"/>
              </a:rPr>
              <a:t></a:t>
            </a:r>
            <a:r>
              <a:rPr lang="en-US" sz="1600" dirty="0" smtClean="0">
                <a:sym typeface="Symbol"/>
              </a:rPr>
              <a:t>k</a:t>
            </a:r>
            <a:r>
              <a:rPr lang="en-US" dirty="0" smtClean="0">
                <a:sym typeface="Symbol"/>
              </a:rPr>
              <a:t> are shared among </a:t>
            </a:r>
            <a:r>
              <a:rPr lang="en-US" dirty="0" smtClean="0">
                <a:sym typeface="Symbol"/>
              </a:rPr>
              <a:t>groups</a:t>
            </a:r>
            <a:endParaRPr lang="en-US" dirty="0" smtClean="0"/>
          </a:p>
          <a:p>
            <a:r>
              <a:rPr lang="en-US" dirty="0" smtClean="0"/>
              <a:t>Can be extended to multiple levels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286000"/>
            <a:ext cx="7686982" cy="114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76200" y="2438400"/>
            <a:ext cx="7789984" cy="190499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762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Prototype: Recommendation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29400" y="6388269"/>
            <a:ext cx="2133600" cy="365125"/>
          </a:xfrm>
        </p:spPr>
        <p:txBody>
          <a:bodyPr/>
          <a:lstStyle/>
          <a:p>
            <a:fld id="{5597EE14-C6A2-4B1B-BC83-5C86615E5AD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590800"/>
            <a:ext cx="13716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Rock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62200" y="2590800"/>
            <a:ext cx="13716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Electronic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00600" y="2590800"/>
            <a:ext cx="13716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Indie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400300" y="5854849"/>
            <a:ext cx="2362200" cy="609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song </a:t>
            </a:r>
          </a:p>
          <a:p>
            <a:pPr algn="ctr"/>
            <a:r>
              <a:rPr lang="en-US" dirty="0" smtClean="0"/>
              <a:t>(w/ Last.fm tags)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371600" y="4182070"/>
            <a:ext cx="0" cy="466130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045311" y="4182070"/>
            <a:ext cx="2689" cy="466130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410200" y="4182070"/>
            <a:ext cx="0" cy="466130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1371600" y="4648200"/>
            <a:ext cx="4038600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4724400" y="4182070"/>
            <a:ext cx="0" cy="466130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114800" y="4182070"/>
            <a:ext cx="0" cy="466130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4419600" y="4182070"/>
            <a:ext cx="0" cy="466130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8" idx="0"/>
          </p:cNvCxnSpPr>
          <p:nvPr/>
        </p:nvCxnSpPr>
        <p:spPr>
          <a:xfrm>
            <a:off x="3581400" y="4648200"/>
            <a:ext cx="0" cy="1206649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154615" y="2835983"/>
            <a:ext cx="190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HDP models</a:t>
            </a:r>
          </a:p>
          <a:p>
            <a:pPr algn="ctr"/>
            <a:r>
              <a:rPr lang="en-US" dirty="0" smtClean="0"/>
              <a:t>(collections of album reviews)</a:t>
            </a:r>
          </a:p>
          <a:p>
            <a:endParaRPr lang="en-US" dirty="0" smtClean="0"/>
          </a:p>
        </p:txBody>
      </p:sp>
      <p:sp>
        <p:nvSpPr>
          <p:cNvPr id="64" name="TextBox 63"/>
          <p:cNvSpPr txBox="1"/>
          <p:nvPr/>
        </p:nvSpPr>
        <p:spPr>
          <a:xfrm>
            <a:off x="533400" y="1066800"/>
            <a:ext cx="5943600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Most similar track from each genre (playlist)</a:t>
            </a:r>
            <a:endParaRPr lang="en-US" dirty="0"/>
          </a:p>
        </p:txBody>
      </p:sp>
      <p:cxnSp>
        <p:nvCxnSpPr>
          <p:cNvPr id="77" name="Straight Arrow Connector 76"/>
          <p:cNvCxnSpPr>
            <a:stCxn id="5" idx="0"/>
          </p:cNvCxnSpPr>
          <p:nvPr/>
        </p:nvCxnSpPr>
        <p:spPr>
          <a:xfrm flipV="1">
            <a:off x="1371600" y="1436132"/>
            <a:ext cx="1" cy="1154668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3045309" y="1436132"/>
            <a:ext cx="2691" cy="1154668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" idx="0"/>
          </p:cNvCxnSpPr>
          <p:nvPr/>
        </p:nvCxnSpPr>
        <p:spPr>
          <a:xfrm flipV="1">
            <a:off x="5486400" y="1436132"/>
            <a:ext cx="0" cy="1154668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740769" y="4572000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Projection onto the topic model feature space on each genre </a:t>
            </a:r>
          </a:p>
          <a:p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6705601" y="942201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Find the most similar song in each genre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038600" y="2743200"/>
            <a:ext cx="83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…</a:t>
            </a:r>
            <a:endParaRPr lang="en-US" sz="4400" dirty="0"/>
          </a:p>
        </p:txBody>
      </p:sp>
      <p:sp>
        <p:nvSpPr>
          <p:cNvPr id="95" name="Rectangle 94"/>
          <p:cNvSpPr/>
          <p:nvPr/>
        </p:nvSpPr>
        <p:spPr>
          <a:xfrm>
            <a:off x="838200" y="1905000"/>
            <a:ext cx="990600" cy="438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K albums</a:t>
            </a:r>
            <a:endParaRPr lang="en-US" sz="1600" dirty="0"/>
          </a:p>
        </p:txBody>
      </p:sp>
      <p:sp>
        <p:nvSpPr>
          <p:cNvPr id="98" name="Rectangle 97"/>
          <p:cNvSpPr/>
          <p:nvPr/>
        </p:nvSpPr>
        <p:spPr>
          <a:xfrm>
            <a:off x="2552700" y="1905000"/>
            <a:ext cx="990600" cy="438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K albums</a:t>
            </a:r>
            <a:endParaRPr lang="en-US" sz="1600" dirty="0"/>
          </a:p>
        </p:txBody>
      </p:sp>
      <p:sp>
        <p:nvSpPr>
          <p:cNvPr id="99" name="Rectangle 98"/>
          <p:cNvSpPr/>
          <p:nvPr/>
        </p:nvSpPr>
        <p:spPr>
          <a:xfrm>
            <a:off x="4991100" y="1899138"/>
            <a:ext cx="990600" cy="438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K albums</a:t>
            </a:r>
            <a:endParaRPr lang="en-US" sz="1600" dirty="0"/>
          </a:p>
        </p:txBody>
      </p:sp>
      <p:sp>
        <p:nvSpPr>
          <p:cNvPr id="100" name="TextBox 99"/>
          <p:cNvSpPr txBox="1"/>
          <p:nvPr/>
        </p:nvSpPr>
        <p:spPr>
          <a:xfrm>
            <a:off x="6740769" y="1752600"/>
            <a:ext cx="2250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K most similar albums in each genre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038600" y="1600200"/>
            <a:ext cx="83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…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xmlns="" val="192409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A playlist example (output)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EE14-C6A2-4B1B-BC83-5C86615E5AD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sz="2800" dirty="0"/>
              <a:t>Input = </a:t>
            </a:r>
            <a:r>
              <a:rPr lang="en-US" sz="2800" dirty="0" err="1"/>
              <a:t>Björk</a:t>
            </a:r>
            <a:r>
              <a:rPr lang="en-US" sz="2800" dirty="0"/>
              <a:t> – </a:t>
            </a:r>
            <a:r>
              <a:rPr lang="en-US" sz="2800" dirty="0" err="1"/>
              <a:t>Lionsong</a:t>
            </a:r>
            <a:r>
              <a:rPr lang="en-US" sz="2800" dirty="0"/>
              <a:t> (Electronic, Alternative</a:t>
            </a:r>
            <a:r>
              <a:rPr lang="en-US" sz="2800" dirty="0" smtClean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48085247"/>
              </p:ext>
            </p:extLst>
          </p:nvPr>
        </p:nvGraphicFramePr>
        <p:xfrm>
          <a:off x="609600" y="2090675"/>
          <a:ext cx="5867400" cy="365760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057400"/>
                <a:gridCol w="2209800"/>
                <a:gridCol w="1600200"/>
              </a:tblGrid>
              <a:tr h="1981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Song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Artist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Style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812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sng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hlinkClick r:id="rId2"/>
                        </a:rPr>
                        <a:t>Blackman</a:t>
                      </a:r>
                      <a:r>
                        <a:rPr lang="en-US" sz="1600" u="none" baseline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 </a:t>
                      </a:r>
                      <a:endParaRPr lang="en-US" sz="16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Georgina Anne Muldrow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R&amp;B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81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sng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hlinkClick r:id="rId3"/>
                        </a:rPr>
                        <a:t>Hollow Body</a:t>
                      </a:r>
                      <a:r>
                        <a:rPr lang="en-US" sz="1600" u="sng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 </a:t>
                      </a:r>
                      <a:endParaRPr lang="en-US" sz="16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Pity Sex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Indie, Alternative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812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sng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hlinkClick r:id="rId4"/>
                        </a:rPr>
                        <a:t>It </a:t>
                      </a:r>
                      <a:r>
                        <a:rPr lang="en-US" sz="1600" u="sng" dirty="0" err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hlinkClick r:id="rId4"/>
                        </a:rPr>
                        <a:t>Ain’t</a:t>
                      </a:r>
                      <a:r>
                        <a:rPr lang="en-US" sz="1600" u="sng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hlinkClick r:id="rId4"/>
                        </a:rPr>
                        <a:t> Rocket </a:t>
                      </a:r>
                      <a:r>
                        <a:rPr lang="en-US" sz="1600" u="sng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hlinkClick r:id="rId4"/>
                        </a:rPr>
                        <a:t>Science</a:t>
                      </a:r>
                      <a:r>
                        <a:rPr lang="en-US" sz="1600" u="sng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 </a:t>
                      </a:r>
                      <a:endParaRPr lang="en-US" sz="1600" b="0" u="none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Flanger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Acid Jazz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812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sng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hlinkClick r:id="rId5"/>
                        </a:rPr>
                        <a:t>Wonderwall</a:t>
                      </a:r>
                      <a:r>
                        <a:rPr lang="en-US" sz="1600" u="sng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 </a:t>
                      </a:r>
                      <a:endParaRPr lang="en-US" sz="1600" b="0" u="none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Oasis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Pop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812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sng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hlinkClick r:id="rId6"/>
                        </a:rPr>
                        <a:t>Lina</a:t>
                      </a:r>
                      <a:r>
                        <a:rPr lang="en-US" sz="1600" u="sng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 </a:t>
                      </a:r>
                      <a:endParaRPr lang="en-US" sz="1600" b="0" u="none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Les Sins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Dance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812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sng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hlinkClick r:id="rId7"/>
                        </a:rPr>
                        <a:t>Iron </a:t>
                      </a:r>
                      <a:r>
                        <a:rPr lang="en-US" sz="1600" u="sng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hlinkClick r:id="rId7"/>
                        </a:rPr>
                        <a:t>Galaxy</a:t>
                      </a:r>
                      <a:r>
                        <a:rPr lang="en-US" sz="1600" u="none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 </a:t>
                      </a:r>
                      <a:endParaRPr lang="en-US" sz="1600" b="0" u="none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Cannibal Ox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Hip Hop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812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sng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hlinkClick r:id="rId8"/>
                        </a:rPr>
                        <a:t>Real Cool </a:t>
                      </a:r>
                      <a:r>
                        <a:rPr lang="en-US" sz="1600" u="sng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hlinkClick r:id="rId8"/>
                        </a:rPr>
                        <a:t>Time</a:t>
                      </a:r>
                      <a:r>
                        <a:rPr lang="en-US" sz="1600" u="sng" baseline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 </a:t>
                      </a:r>
                      <a:endParaRPr lang="en-US" sz="16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The Stooges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Rock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812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sng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hlinkClick r:id="rId9"/>
                        </a:rPr>
                        <a:t>Azure </a:t>
                      </a:r>
                      <a:r>
                        <a:rPr lang="en-US" sz="1600" u="sng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hlinkClick r:id="rId9"/>
                        </a:rPr>
                        <a:t>Azure</a:t>
                      </a:r>
                      <a:r>
                        <a:rPr lang="en-US" sz="1600" u="none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 </a:t>
                      </a:r>
                      <a:endParaRPr lang="en-US" sz="16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Tim </a:t>
                      </a:r>
                      <a:r>
                        <a:rPr lang="en-US" sz="1600" dirty="0" smtClean="0">
                          <a:effectLst/>
                        </a:rPr>
                        <a:t>Hecker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Electronic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812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sng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hlinkClick r:id="rId10"/>
                        </a:rPr>
                        <a:t>2020</a:t>
                      </a:r>
                      <a:r>
                        <a:rPr lang="en-US" sz="1600" u="none" baseline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 </a:t>
                      </a:r>
                      <a:endParaRPr lang="en-US" sz="16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Suuns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Experimental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2050" name="Picture 2" descr="C:\Users\Barnesgroup2\Pictures\bjork-lionsong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083777"/>
            <a:ext cx="1726223" cy="1726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Barnesgroup2\Pictures\play-stop-pause-break-repeat-forward-backward-vorwaerts-zurueck-cd-d75220176.pn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8615" b="5744"/>
          <a:stretch/>
        </p:blipFill>
        <p:spPr bwMode="auto">
          <a:xfrm>
            <a:off x="7181849" y="3949807"/>
            <a:ext cx="990600" cy="1307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6758674" y="3733799"/>
            <a:ext cx="1772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dirty="0" err="1" smtClean="0"/>
              <a:t>Lionsong</a:t>
            </a:r>
            <a:endParaRPr lang="en-US" dirty="0" smtClean="0"/>
          </a:p>
          <a:p>
            <a:pPr algn="ctr"/>
            <a:r>
              <a:rPr lang="en-US" dirty="0" err="1" smtClean="0"/>
              <a:t>Björk</a:t>
            </a:r>
            <a:r>
              <a:rPr lang="en-US" dirty="0" smtClean="0"/>
              <a:t> – </a:t>
            </a:r>
            <a:r>
              <a:rPr lang="en-US" dirty="0" err="1" smtClean="0"/>
              <a:t>Vulnicura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0818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Evaluation: User Reactions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r>
              <a:rPr lang="en-US" dirty="0" smtClean="0"/>
              <a:t>From 4 kind </a:t>
            </a:r>
            <a:r>
              <a:rPr lang="en-US" dirty="0" smtClean="0"/>
              <a:t>music </a:t>
            </a:r>
            <a:r>
              <a:rPr lang="en-US" dirty="0" smtClean="0"/>
              <a:t>lovers (</a:t>
            </a:r>
            <a:r>
              <a:rPr lang="en-US" dirty="0" smtClean="0"/>
              <a:t>I know, sample size issue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Start with songs from three different genres</a:t>
            </a:r>
            <a:endParaRPr lang="en-US" dirty="0" smtClean="0"/>
          </a:p>
          <a:p>
            <a:pPr lvl="1"/>
            <a:r>
              <a:rPr lang="en-US" dirty="0" smtClean="0"/>
              <a:t>Still collecting</a:t>
            </a:r>
            <a:endParaRPr lang="en-US" dirty="0" smtClean="0"/>
          </a:p>
          <a:p>
            <a:r>
              <a:rPr lang="en-US" dirty="0" smtClean="0"/>
              <a:t>After bootstrapping 1000 times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EE14-C6A2-4B1B-BC83-5C86615E5ADC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61867451"/>
              </p:ext>
            </p:extLst>
          </p:nvPr>
        </p:nvGraphicFramePr>
        <p:xfrm>
          <a:off x="1371600" y="4267200"/>
          <a:ext cx="6019800" cy="15417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06600"/>
                <a:gridCol w="2006600"/>
                <a:gridCol w="20066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Similarity</a:t>
                      </a:r>
                      <a:endParaRPr lang="en-US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Average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0.30</a:t>
                      </a:r>
                      <a:endParaRPr lang="en-US" dirty="0"/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Std</a:t>
                      </a:r>
                      <a:r>
                        <a:rPr lang="en-US" baseline="0" dirty="0" smtClean="0"/>
                        <a:t> dev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0.14</a:t>
                      </a:r>
                      <a:endParaRPr lang="en-US" dirty="0"/>
                    </a:p>
                  </a:txBody>
                  <a:tcPr/>
                </a:tc>
              </a:tr>
              <a:tr h="444500">
                <a:tc>
                  <a:txBody>
                    <a:bodyPr/>
                    <a:lstStyle/>
                    <a:p>
                      <a:r>
                        <a:rPr lang="en-US" dirty="0" smtClean="0"/>
                        <a:t>Confidence Interval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(0.20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, 0.75)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(0.1, 0.44)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03528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Including </a:t>
            </a:r>
            <a:r>
              <a:rPr lang="en-US" dirty="0"/>
              <a:t>more </a:t>
            </a:r>
            <a:r>
              <a:rPr lang="en-US" dirty="0" smtClean="0"/>
              <a:t>album reviews</a:t>
            </a:r>
          </a:p>
          <a:p>
            <a:r>
              <a:rPr lang="en-US" dirty="0" smtClean="0"/>
              <a:t>Need more accurate </a:t>
            </a:r>
            <a:r>
              <a:rPr lang="en-US" dirty="0"/>
              <a:t>and specific genre </a:t>
            </a:r>
            <a:r>
              <a:rPr lang="en-US" dirty="0" smtClean="0"/>
              <a:t>labeling</a:t>
            </a:r>
          </a:p>
          <a:p>
            <a:r>
              <a:rPr lang="en-US" dirty="0" smtClean="0"/>
              <a:t>Solidify user evaluations by getting access user profiles and collecting more user data</a:t>
            </a:r>
          </a:p>
          <a:p>
            <a:pPr lvl="1"/>
            <a:r>
              <a:rPr lang="en-US" dirty="0" smtClean="0"/>
              <a:t>Taste profiles (Echo Nest), Million Song dataset</a:t>
            </a:r>
          </a:p>
          <a:p>
            <a:r>
              <a:rPr lang="en-US" dirty="0" smtClean="0"/>
              <a:t>Incorporating audio features (e.g. duration, loudness…)</a:t>
            </a:r>
          </a:p>
          <a:p>
            <a:r>
              <a:rPr lang="en-US" dirty="0" smtClean="0"/>
              <a:t>Multi-armed bandit Algorithm for studying user preferences and learning curves</a:t>
            </a:r>
          </a:p>
          <a:p>
            <a:r>
              <a:rPr lang="en-US" dirty="0" smtClean="0"/>
              <a:t>Collaborative Filtering</a:t>
            </a:r>
          </a:p>
          <a:p>
            <a:r>
              <a:rPr lang="en-US" dirty="0" smtClean="0"/>
              <a:t>Sentiment analysis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EE14-C6A2-4B1B-BC83-5C86615E5AD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80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5016" t="31705" r="26093" b="30611"/>
          <a:stretch/>
        </p:blipFill>
        <p:spPr>
          <a:xfrm>
            <a:off x="76200" y="3839256"/>
            <a:ext cx="2209800" cy="3018744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0" y="2057400"/>
            <a:ext cx="9144000" cy="1470025"/>
          </a:xfrm>
        </p:spPr>
        <p:txBody>
          <a:bodyPr>
            <a:normAutofit/>
          </a:bodyPr>
          <a:lstStyle/>
          <a:p>
            <a:r>
              <a:rPr lang="en-US" sz="3800" dirty="0" smtClean="0">
                <a:solidFill>
                  <a:schemeClr val="bg1"/>
                </a:solidFill>
              </a:rPr>
              <a:t>When the music is over, turn out the lights.</a:t>
            </a:r>
            <a:endParaRPr lang="en-US" sz="3800" dirty="0">
              <a:solidFill>
                <a:schemeClr val="bg1"/>
              </a:solidFill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676400" y="3276600"/>
            <a:ext cx="7162800" cy="1752600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The Doors, “When the Music’s Over”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EE14-C6A2-4B1B-BC83-5C86615E5AD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4917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Well the music is your special friend,</a:t>
            </a:r>
            <a:br>
              <a:rPr lang="en-US" dirty="0" smtClean="0"/>
            </a:br>
            <a:r>
              <a:rPr lang="en-US" dirty="0" smtClean="0"/>
              <a:t>Dance on fire as it intends,</a:t>
            </a:r>
            <a:br>
              <a:rPr lang="en-US" dirty="0" smtClean="0"/>
            </a:br>
            <a:r>
              <a:rPr lang="en-US" dirty="0" smtClean="0"/>
              <a:t>Music is your only friend,</a:t>
            </a:r>
            <a:br>
              <a:rPr lang="en-US" dirty="0" smtClean="0"/>
            </a:br>
            <a:r>
              <a:rPr lang="en-US" dirty="0" smtClean="0"/>
              <a:t>Until the end, until the end.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752600"/>
          </a:xfrm>
        </p:spPr>
        <p:txBody>
          <a:bodyPr/>
          <a:lstStyle/>
          <a:p>
            <a:r>
              <a:rPr lang="en-US" dirty="0" smtClean="0"/>
              <a:t>- </a:t>
            </a:r>
            <a:r>
              <a:rPr lang="en-US" i="1" dirty="0" smtClean="0"/>
              <a:t>The Doors, When the Music’s Over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EE14-C6A2-4B1B-BC83-5C86615E5AD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438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Algorithmic Music Recommendations at Spotify, Chris Johnson, Jan 13, 2014. </a:t>
            </a:r>
            <a:r>
              <a:rPr lang="en-US" sz="2600" dirty="0"/>
              <a:t>Retrieved from: </a:t>
            </a:r>
            <a:r>
              <a:rPr lang="en-US" sz="2600" dirty="0">
                <a:hlinkClick r:id="rId2"/>
              </a:rPr>
              <a:t>http://</a:t>
            </a:r>
            <a:r>
              <a:rPr lang="en-US" sz="2600" dirty="0" smtClean="0">
                <a:hlinkClick r:id="rId2"/>
              </a:rPr>
              <a:t>www.slideshare.net/MrChrisJohnson/algorithmic-music-recommendations-at-spotify</a:t>
            </a:r>
            <a:endParaRPr lang="en-US" sz="2600" dirty="0"/>
          </a:p>
          <a:p>
            <a:r>
              <a:rPr lang="en-US" sz="2600" dirty="0" smtClean="0"/>
              <a:t>Yee </a:t>
            </a:r>
            <a:r>
              <a:rPr lang="en-US" sz="2600" dirty="0" err="1" smtClean="0"/>
              <a:t>Whye</a:t>
            </a:r>
            <a:r>
              <a:rPr lang="en-US" sz="2600" dirty="0" smtClean="0"/>
              <a:t> </a:t>
            </a:r>
            <a:r>
              <a:rPr lang="en-US" sz="2600" dirty="0" err="1" smtClean="0"/>
              <a:t>Teh</a:t>
            </a:r>
            <a:r>
              <a:rPr lang="en-US" sz="2600" dirty="0" smtClean="0"/>
              <a:t>, Michael I. Jordan, Matthew J. Beal and David </a:t>
            </a:r>
            <a:r>
              <a:rPr lang="en-US" sz="2600" dirty="0" err="1" smtClean="0"/>
              <a:t>Blei</a:t>
            </a:r>
            <a:r>
              <a:rPr lang="en-US" sz="2600" dirty="0" smtClean="0"/>
              <a:t> (2006</a:t>
            </a:r>
            <a:r>
              <a:rPr lang="en-US" sz="2600" dirty="0" smtClean="0"/>
              <a:t>). </a:t>
            </a:r>
            <a:r>
              <a:rPr lang="en-US" sz="2600" i="1" dirty="0" smtClean="0"/>
              <a:t>Hierarchical </a:t>
            </a:r>
            <a:r>
              <a:rPr lang="en-US" sz="2600" i="1" dirty="0" err="1" smtClean="0"/>
              <a:t>Dirichlet</a:t>
            </a:r>
            <a:r>
              <a:rPr lang="en-US" sz="2600" i="1" dirty="0" smtClean="0"/>
              <a:t> Process</a:t>
            </a:r>
            <a:r>
              <a:rPr lang="en-US" sz="2600" dirty="0" smtClean="0"/>
              <a:t>. </a:t>
            </a:r>
            <a:r>
              <a:rPr lang="en-US" sz="2600" dirty="0" smtClean="0"/>
              <a:t>Retrieved from: </a:t>
            </a:r>
            <a:r>
              <a:rPr lang="en-US" sz="2600" dirty="0" smtClean="0">
                <a:hlinkClick r:id="rId3"/>
              </a:rPr>
              <a:t>http://www.cs.berkeley.edu/~</a:t>
            </a:r>
            <a:r>
              <a:rPr lang="en-US" sz="2600" dirty="0" smtClean="0">
                <a:hlinkClick r:id="rId3"/>
              </a:rPr>
              <a:t>jordan/papers/hdp.pdf</a:t>
            </a:r>
            <a:endParaRPr lang="en-US" sz="2600" dirty="0" smtClean="0"/>
          </a:p>
          <a:p>
            <a:r>
              <a:rPr lang="en-US" sz="2600" dirty="0" smtClean="0"/>
              <a:t>Wang</a:t>
            </a:r>
            <a:r>
              <a:rPr lang="en-US" sz="2600" dirty="0" smtClean="0"/>
              <a:t>, C., Paisley, J., </a:t>
            </a:r>
            <a:r>
              <a:rPr lang="en-US" sz="2600" dirty="0" err="1" smtClean="0"/>
              <a:t>Blei</a:t>
            </a:r>
            <a:r>
              <a:rPr lang="en-US" sz="2600" dirty="0" smtClean="0"/>
              <a:t>, D. (2011).</a:t>
            </a:r>
            <a:r>
              <a:rPr lang="en-US" sz="2600" i="1" dirty="0" smtClean="0"/>
              <a:t>Online Variational Inference for the Hierarchical Dirichlet Process</a:t>
            </a:r>
            <a:r>
              <a:rPr lang="en-US" sz="2600" dirty="0" smtClean="0"/>
              <a:t>. </a:t>
            </a:r>
            <a:r>
              <a:rPr lang="en-US" sz="2600" dirty="0"/>
              <a:t>Retrieved from: </a:t>
            </a:r>
            <a:r>
              <a:rPr lang="en-US" sz="2600" dirty="0">
                <a:hlinkClick r:id="rId4"/>
              </a:rPr>
              <a:t>http://</a:t>
            </a:r>
            <a:r>
              <a:rPr lang="en-US" sz="2600" dirty="0" smtClean="0">
                <a:hlinkClick r:id="rId4"/>
              </a:rPr>
              <a:t>jmlr.csail.mit.edu/proceedings/papers/v15/wang11a/wang11a.pdf</a:t>
            </a:r>
            <a:endParaRPr lang="en-US" sz="26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EE14-C6A2-4B1B-BC83-5C86615E5AD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375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What’s the mainstream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EE14-C6A2-4B1B-BC83-5C86615E5AD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524000"/>
            <a:ext cx="8382000" cy="475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Top Artists on “The Hot 100, Billboard Charts Archive”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6200" y="5486400"/>
            <a:ext cx="8534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4300" y="565638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1970s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05000" y="5638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1980s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67200" y="56504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1990s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00" y="565638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2010s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2400" y="5334000"/>
            <a:ext cx="0" cy="304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867400" y="5638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2000s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6200" y="2667000"/>
            <a:ext cx="23622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BJ Thomas</a:t>
            </a:r>
          </a:p>
          <a:p>
            <a:r>
              <a:rPr lang="en-US" sz="1500" dirty="0" smtClean="0"/>
              <a:t>Jackson 5</a:t>
            </a:r>
          </a:p>
          <a:p>
            <a:r>
              <a:rPr lang="en-US" sz="1500" dirty="0" smtClean="0"/>
              <a:t>The Shocking Blue</a:t>
            </a:r>
          </a:p>
          <a:p>
            <a:r>
              <a:rPr lang="en-US" sz="1500" b="1" dirty="0" smtClean="0">
                <a:solidFill>
                  <a:schemeClr val="accent3">
                    <a:lumMod val="75000"/>
                  </a:schemeClr>
                </a:solidFill>
              </a:rPr>
              <a:t>Sly &amp; The Family Stone</a:t>
            </a:r>
          </a:p>
          <a:p>
            <a:r>
              <a:rPr lang="en-US" sz="1500" b="1" dirty="0" smtClean="0">
                <a:solidFill>
                  <a:schemeClr val="accent3">
                    <a:lumMod val="75000"/>
                  </a:schemeClr>
                </a:solidFill>
              </a:rPr>
              <a:t>Simon &amp; Garfunkel</a:t>
            </a:r>
          </a:p>
          <a:p>
            <a:r>
              <a:rPr lang="en-US" sz="1500" b="1" dirty="0" smtClean="0">
                <a:solidFill>
                  <a:schemeClr val="accent3">
                    <a:lumMod val="75000"/>
                  </a:schemeClr>
                </a:solidFill>
              </a:rPr>
              <a:t>The Beatles</a:t>
            </a:r>
          </a:p>
          <a:p>
            <a:r>
              <a:rPr lang="en-US" sz="1500" dirty="0" smtClean="0"/>
              <a:t>The Guess Who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81200" y="2672264"/>
            <a:ext cx="23622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KC And the Sunshine Band</a:t>
            </a:r>
          </a:p>
          <a:p>
            <a:r>
              <a:rPr lang="en-US" sz="1500" dirty="0" smtClean="0"/>
              <a:t>Rupert Holmes</a:t>
            </a:r>
          </a:p>
          <a:p>
            <a:r>
              <a:rPr lang="en-US" sz="1500" b="1" dirty="0" smtClean="0">
                <a:solidFill>
                  <a:schemeClr val="accent3">
                    <a:lumMod val="75000"/>
                  </a:schemeClr>
                </a:solidFill>
              </a:rPr>
              <a:t>Michael Jackson</a:t>
            </a:r>
          </a:p>
          <a:p>
            <a:r>
              <a:rPr lang="en-US" sz="1500" dirty="0" smtClean="0"/>
              <a:t>Capital &amp; Tennille</a:t>
            </a:r>
          </a:p>
          <a:p>
            <a:r>
              <a:rPr lang="en-US" sz="1500" b="1" dirty="0" smtClean="0">
                <a:solidFill>
                  <a:schemeClr val="accent3">
                    <a:lumMod val="75000"/>
                  </a:schemeClr>
                </a:solidFill>
              </a:rPr>
              <a:t>Queen</a:t>
            </a:r>
            <a:endParaRPr lang="en-US" sz="1500" b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1500" b="1" dirty="0" smtClean="0">
                <a:solidFill>
                  <a:schemeClr val="accent3">
                    <a:lumMod val="75000"/>
                  </a:schemeClr>
                </a:solidFill>
              </a:rPr>
              <a:t>Pink Floyd</a:t>
            </a:r>
          </a:p>
          <a:p>
            <a:r>
              <a:rPr lang="en-US" sz="1500" b="1" dirty="0" smtClean="0">
                <a:solidFill>
                  <a:schemeClr val="accent3">
                    <a:lumMod val="75000"/>
                  </a:schemeClr>
                </a:solidFill>
              </a:rPr>
              <a:t>Blondie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1000" y="2672264"/>
            <a:ext cx="23622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chemeClr val="accent3">
                    <a:lumMod val="75000"/>
                  </a:schemeClr>
                </a:solidFill>
              </a:rPr>
              <a:t>Phil Collins</a:t>
            </a:r>
          </a:p>
          <a:p>
            <a:r>
              <a:rPr lang="en-US" sz="1500" dirty="0" smtClean="0"/>
              <a:t>Michael Bolton</a:t>
            </a:r>
          </a:p>
          <a:p>
            <a:r>
              <a:rPr lang="en-US" sz="1500" dirty="0" smtClean="0"/>
              <a:t>Paula Abdul</a:t>
            </a:r>
          </a:p>
          <a:p>
            <a:r>
              <a:rPr lang="en-US" sz="1500" dirty="0" smtClean="0"/>
              <a:t>Janet Jackson</a:t>
            </a:r>
          </a:p>
          <a:p>
            <a:r>
              <a:rPr lang="en-US" sz="1500" dirty="0" smtClean="0"/>
              <a:t>Alannah Myles</a:t>
            </a:r>
          </a:p>
          <a:p>
            <a:r>
              <a:rPr lang="en-US" sz="1500" dirty="0" smtClean="0"/>
              <a:t>Taylor </a:t>
            </a:r>
            <a:r>
              <a:rPr lang="en-US" sz="1500" dirty="0" err="1" smtClean="0"/>
              <a:t>Dayne</a:t>
            </a:r>
            <a:endParaRPr lang="en-US" sz="1500" dirty="0" smtClean="0"/>
          </a:p>
          <a:p>
            <a:r>
              <a:rPr lang="en-US" sz="1500" dirty="0" smtClean="0"/>
              <a:t>Tommy Page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562600" y="2667000"/>
            <a:ext cx="23622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Santana </a:t>
            </a:r>
          </a:p>
          <a:p>
            <a:r>
              <a:rPr lang="en-US" sz="1500" dirty="0" smtClean="0"/>
              <a:t>Rob Thomas</a:t>
            </a:r>
          </a:p>
          <a:p>
            <a:r>
              <a:rPr lang="en-US" sz="1500" dirty="0" smtClean="0"/>
              <a:t>Christina Aguilera</a:t>
            </a:r>
          </a:p>
          <a:p>
            <a:r>
              <a:rPr lang="en-US" sz="1500" dirty="0" smtClean="0"/>
              <a:t>Savage Garden</a:t>
            </a:r>
          </a:p>
          <a:p>
            <a:r>
              <a:rPr lang="en-US" sz="1500" dirty="0" smtClean="0"/>
              <a:t>Mariah Carey</a:t>
            </a:r>
          </a:p>
          <a:p>
            <a:r>
              <a:rPr lang="en-US" sz="1500" dirty="0" err="1" smtClean="0"/>
              <a:t>Lonestar</a:t>
            </a:r>
            <a:endParaRPr lang="en-US" sz="1500" dirty="0" smtClean="0"/>
          </a:p>
          <a:p>
            <a:r>
              <a:rPr lang="en-US" sz="1500" dirty="0" smtClean="0"/>
              <a:t>Destiny’s Child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162800" y="2685164"/>
            <a:ext cx="23622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 smtClean="0"/>
              <a:t>Ke$ha</a:t>
            </a:r>
            <a:endParaRPr lang="en-US" sz="1500" dirty="0" smtClean="0"/>
          </a:p>
          <a:p>
            <a:r>
              <a:rPr lang="en-US" sz="1500" dirty="0" smtClean="0"/>
              <a:t>The Black Eyed Peas</a:t>
            </a:r>
          </a:p>
          <a:p>
            <a:r>
              <a:rPr lang="en-US" sz="1500" dirty="0" err="1" smtClean="0"/>
              <a:t>Taio</a:t>
            </a:r>
            <a:r>
              <a:rPr lang="en-US" sz="1500" dirty="0" smtClean="0"/>
              <a:t> Cruz</a:t>
            </a:r>
          </a:p>
          <a:p>
            <a:r>
              <a:rPr lang="en-US" sz="1500" dirty="0" smtClean="0"/>
              <a:t>Rihanna</a:t>
            </a:r>
          </a:p>
          <a:p>
            <a:r>
              <a:rPr lang="en-US" sz="1500" dirty="0" err="1" smtClean="0"/>
              <a:t>B.o.B</a:t>
            </a:r>
            <a:r>
              <a:rPr lang="en-US" sz="1500" dirty="0" smtClean="0"/>
              <a:t>, Bruno Mars</a:t>
            </a:r>
          </a:p>
          <a:p>
            <a:r>
              <a:rPr lang="en-US" sz="1500" dirty="0" smtClean="0"/>
              <a:t>Usher, will.i.am</a:t>
            </a:r>
          </a:p>
          <a:p>
            <a:r>
              <a:rPr lang="en-US" sz="1500" dirty="0" smtClean="0"/>
              <a:t>Eminem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50731" y="4716511"/>
            <a:ext cx="990600" cy="36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Rock</a:t>
            </a:r>
            <a:endParaRPr lang="en-US" sz="1500" dirty="0"/>
          </a:p>
        </p:txBody>
      </p:sp>
      <p:sp>
        <p:nvSpPr>
          <p:cNvPr id="26" name="Rectangle 25"/>
          <p:cNvSpPr/>
          <p:nvPr/>
        </p:nvSpPr>
        <p:spPr>
          <a:xfrm>
            <a:off x="609600" y="4925047"/>
            <a:ext cx="990600" cy="36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Funk </a:t>
            </a:r>
            <a:endParaRPr lang="en-US" sz="1500" dirty="0"/>
          </a:p>
        </p:txBody>
      </p:sp>
      <p:sp>
        <p:nvSpPr>
          <p:cNvPr id="27" name="Rectangle 26"/>
          <p:cNvSpPr/>
          <p:nvPr/>
        </p:nvSpPr>
        <p:spPr>
          <a:xfrm>
            <a:off x="2590800" y="4770466"/>
            <a:ext cx="990600" cy="36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Folk</a:t>
            </a:r>
            <a:endParaRPr lang="en-US" sz="1500" dirty="0"/>
          </a:p>
        </p:txBody>
      </p:sp>
      <p:sp>
        <p:nvSpPr>
          <p:cNvPr id="28" name="Rectangle 27"/>
          <p:cNvSpPr/>
          <p:nvPr/>
        </p:nvSpPr>
        <p:spPr>
          <a:xfrm>
            <a:off x="5715000" y="4651232"/>
            <a:ext cx="990600" cy="36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R&amp;B</a:t>
            </a:r>
            <a:endParaRPr lang="en-US" sz="1500" dirty="0"/>
          </a:p>
        </p:txBody>
      </p:sp>
      <p:sp>
        <p:nvSpPr>
          <p:cNvPr id="29" name="Rectangle 28"/>
          <p:cNvSpPr/>
          <p:nvPr/>
        </p:nvSpPr>
        <p:spPr>
          <a:xfrm>
            <a:off x="8077200" y="4645968"/>
            <a:ext cx="990600" cy="36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Hip Hop</a:t>
            </a:r>
            <a:endParaRPr lang="en-US" sz="1500" dirty="0"/>
          </a:p>
        </p:txBody>
      </p:sp>
      <p:sp>
        <p:nvSpPr>
          <p:cNvPr id="30" name="Rectangle 29"/>
          <p:cNvSpPr/>
          <p:nvPr/>
        </p:nvSpPr>
        <p:spPr>
          <a:xfrm>
            <a:off x="7010400" y="4648200"/>
            <a:ext cx="990600" cy="36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Electronic</a:t>
            </a:r>
            <a:endParaRPr lang="en-US" sz="1500" dirty="0"/>
          </a:p>
        </p:txBody>
      </p:sp>
      <p:sp>
        <p:nvSpPr>
          <p:cNvPr id="31" name="Rectangle 30"/>
          <p:cNvSpPr/>
          <p:nvPr/>
        </p:nvSpPr>
        <p:spPr>
          <a:xfrm>
            <a:off x="4305300" y="4645968"/>
            <a:ext cx="990600" cy="36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Pop</a:t>
            </a:r>
            <a:endParaRPr lang="en-US" sz="1500" dirty="0"/>
          </a:p>
        </p:txBody>
      </p:sp>
      <p:sp>
        <p:nvSpPr>
          <p:cNvPr id="32" name="Rectangle 31"/>
          <p:cNvSpPr/>
          <p:nvPr/>
        </p:nvSpPr>
        <p:spPr>
          <a:xfrm>
            <a:off x="1752600" y="5029200"/>
            <a:ext cx="990600" cy="36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Pop</a:t>
            </a:r>
            <a:endParaRPr lang="en-US" sz="1500" dirty="0"/>
          </a:p>
        </p:txBody>
      </p:sp>
      <p:sp>
        <p:nvSpPr>
          <p:cNvPr id="34" name="TextBox 33"/>
          <p:cNvSpPr txBox="1"/>
          <p:nvPr/>
        </p:nvSpPr>
        <p:spPr>
          <a:xfrm>
            <a:off x="476774" y="6049053"/>
            <a:ext cx="3482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Artistic Innovations, genre diversity</a:t>
            </a:r>
          </a:p>
          <a:p>
            <a:r>
              <a:rPr lang="en-US" dirty="0" smtClean="0"/>
              <a:t>Fascinating band collaboration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114800" y="6324600"/>
            <a:ext cx="2590800" cy="0"/>
          </a:xfrm>
          <a:prstGeom prst="straightConnector1">
            <a:avLst/>
          </a:prstGeom>
          <a:ln>
            <a:prstDash val="dashDot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781800" y="6107668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xmlns="" val="210106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EE14-C6A2-4B1B-BC83-5C86615E5ADC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2587" y="4800600"/>
            <a:ext cx="6959814" cy="178402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9589" y="390250"/>
            <a:ext cx="7059011" cy="19719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2667000"/>
            <a:ext cx="6959814" cy="183249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cxnSp>
        <p:nvCxnSpPr>
          <p:cNvPr id="15" name="Straight Connector 14"/>
          <p:cNvCxnSpPr/>
          <p:nvPr/>
        </p:nvCxnSpPr>
        <p:spPr>
          <a:xfrm>
            <a:off x="3810000" y="1295400"/>
            <a:ext cx="9144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76800" y="1295400"/>
            <a:ext cx="16764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733800" y="3505200"/>
            <a:ext cx="9144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876800" y="3505200"/>
            <a:ext cx="1371600" cy="184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657600" y="5638800"/>
            <a:ext cx="9144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800600" y="5638800"/>
            <a:ext cx="1371600" cy="184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1282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Goal: Taste-making Explorer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Explore music by independent musicians and legends </a:t>
            </a:r>
          </a:p>
          <a:p>
            <a:r>
              <a:rPr lang="en-US" dirty="0" smtClean="0"/>
              <a:t>Beyond users’ existing genre preferences</a:t>
            </a:r>
          </a:p>
          <a:p>
            <a:r>
              <a:rPr lang="en-US" dirty="0" smtClean="0"/>
              <a:t>Taste-making (appreciate more sophisticated music)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EE14-C6A2-4B1B-BC83-5C86615E5AD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0552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3252063"/>
            <a:ext cx="1905000" cy="755953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43200" y="2971800"/>
            <a:ext cx="4495800" cy="14374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Existing music recommendation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 smtClean="0"/>
              <a:t>ontent-based:</a:t>
            </a:r>
          </a:p>
          <a:p>
            <a:pPr lvl="1"/>
            <a:r>
              <a:rPr lang="en-US" dirty="0" smtClean="0"/>
              <a:t>Genome Project (Pandora)</a:t>
            </a:r>
          </a:p>
          <a:p>
            <a:pPr lvl="1"/>
            <a:r>
              <a:rPr lang="en-US" dirty="0" smtClean="0"/>
              <a:t>Audio Content, Metadata (</a:t>
            </a:r>
            <a:r>
              <a:rPr lang="en-US" dirty="0" smtClean="0"/>
              <a:t>Echo Nest</a:t>
            </a:r>
            <a:r>
              <a:rPr lang="en-US" dirty="0" smtClean="0"/>
              <a:t>, Spotify)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User preferences:</a:t>
            </a:r>
            <a:endParaRPr lang="en-US" dirty="0" smtClean="0"/>
          </a:p>
          <a:p>
            <a:pPr lvl="1"/>
            <a:r>
              <a:rPr lang="en-US" dirty="0" smtClean="0"/>
              <a:t>Collaborative Filtering (Spotify, Pandora, everywhere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Social Network data like Twitter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 algn="r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EE14-C6A2-4B1B-BC83-5C86615E5AD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5791200" y="1600200"/>
            <a:ext cx="762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29400" y="1411069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</a:rPr>
              <a:t>Our Focus</a:t>
            </a:r>
            <a:endParaRPr lang="en-US" sz="3600" dirty="0">
              <a:solidFill>
                <a:schemeClr val="tx2"/>
              </a:solidFill>
            </a:endParaRPr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91145" y="2971800"/>
            <a:ext cx="1314655" cy="128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1789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Data: Web scraping and API’s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Resources:</a:t>
            </a:r>
          </a:p>
          <a:p>
            <a:pPr lvl="1"/>
            <a:r>
              <a:rPr lang="en-US" dirty="0" smtClean="0"/>
              <a:t>Album reviews: Pitchfork.com</a:t>
            </a:r>
          </a:p>
          <a:p>
            <a:pPr lvl="2"/>
            <a:r>
              <a:rPr lang="en-US" dirty="0" smtClean="0"/>
              <a:t>Time frame: 1960 – 2015</a:t>
            </a:r>
          </a:p>
          <a:p>
            <a:pPr lvl="2"/>
            <a:r>
              <a:rPr lang="en-US" dirty="0" smtClean="0"/>
              <a:t>Focus on independent music</a:t>
            </a:r>
          </a:p>
          <a:p>
            <a:pPr lvl="1"/>
            <a:r>
              <a:rPr lang="en-US" dirty="0" smtClean="0"/>
              <a:t>Genre-subcategory mapping</a:t>
            </a:r>
            <a:endParaRPr lang="en-US" dirty="0" smtClean="0"/>
          </a:p>
          <a:p>
            <a:pPr lvl="1"/>
            <a:r>
              <a:rPr lang="en-US" dirty="0" smtClean="0"/>
              <a:t>Labels: Last.fm</a:t>
            </a:r>
          </a:p>
          <a:p>
            <a:r>
              <a:rPr lang="en-US" dirty="0" smtClean="0"/>
              <a:t>Tools:</a:t>
            </a:r>
          </a:p>
          <a:p>
            <a:pPr lvl="1"/>
            <a:r>
              <a:rPr lang="en-US" dirty="0" err="1" smtClean="0"/>
              <a:t>BeautifulSoup</a:t>
            </a:r>
            <a:endParaRPr lang="en-US" dirty="0" smtClean="0"/>
          </a:p>
          <a:p>
            <a:pPr lvl="1"/>
            <a:r>
              <a:rPr lang="en-US" dirty="0" smtClean="0"/>
              <a:t>Last.fm API, </a:t>
            </a:r>
            <a:r>
              <a:rPr lang="en-US" dirty="0" err="1" smtClean="0"/>
              <a:t>pylast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Echo nest API, </a:t>
            </a:r>
            <a:r>
              <a:rPr lang="en-US" dirty="0" err="1" smtClean="0"/>
              <a:t>pyechonest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EE14-C6A2-4B1B-BC83-5C86615E5ADC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27551" y="1676400"/>
            <a:ext cx="3134312" cy="1407242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46885" y="3733800"/>
            <a:ext cx="1162722" cy="47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2378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A typical review on Pitchfork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EE14-C6A2-4B1B-BC83-5C86615E5ADC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2991" y="1090000"/>
            <a:ext cx="5939210" cy="56155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9" name="Straight Arrow Connector 8"/>
          <p:cNvCxnSpPr/>
          <p:nvPr/>
        </p:nvCxnSpPr>
        <p:spPr>
          <a:xfrm>
            <a:off x="3505200" y="2438400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81800" y="1828800"/>
            <a:ext cx="1981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Artist</a:t>
            </a:r>
          </a:p>
          <a:p>
            <a:r>
              <a:rPr lang="en-US" dirty="0" smtClean="0"/>
              <a:t>Album</a:t>
            </a:r>
          </a:p>
          <a:p>
            <a:r>
              <a:rPr lang="en-US" dirty="0" smtClean="0"/>
              <a:t>Label, Issue Year</a:t>
            </a:r>
          </a:p>
          <a:p>
            <a:r>
              <a:rPr lang="en-US" dirty="0" smtClean="0"/>
              <a:t>Author</a:t>
            </a:r>
          </a:p>
          <a:p>
            <a:r>
              <a:rPr lang="en-US" dirty="0" smtClean="0"/>
              <a:t>Rating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971800" y="5829300"/>
            <a:ext cx="3886200" cy="1326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752600" y="5686768"/>
            <a:ext cx="1219200" cy="256832"/>
          </a:xfrm>
          <a:prstGeom prst="ellips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858000" y="54864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Relevant stuff</a:t>
            </a:r>
          </a:p>
          <a:p>
            <a:r>
              <a:rPr lang="en-US" dirty="0" smtClean="0"/>
              <a:t>(news, album, artist)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54698" y="4305300"/>
            <a:ext cx="888302" cy="190500"/>
          </a:xfrm>
          <a:prstGeom prst="ellips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20" idx="6"/>
          </p:cNvCxnSpPr>
          <p:nvPr/>
        </p:nvCxnSpPr>
        <p:spPr>
          <a:xfrm>
            <a:off x="1143000" y="4400550"/>
            <a:ext cx="5715000" cy="12283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286000" y="1981200"/>
            <a:ext cx="1219200" cy="11430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600200" y="5486400"/>
            <a:ext cx="964502" cy="228600"/>
          </a:xfrm>
          <a:prstGeom prst="ellips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564702" y="5600700"/>
            <a:ext cx="4217098" cy="2427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04800" y="3962400"/>
            <a:ext cx="4038600" cy="274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143000" y="5334000"/>
            <a:ext cx="685800" cy="2667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4343400" y="4800600"/>
            <a:ext cx="2438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858000" y="4659868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Review</a:t>
            </a:r>
          </a:p>
          <a:p>
            <a:r>
              <a:rPr lang="en-US" dirty="0" smtClean="0"/>
              <a:t>(Quality, stories)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2819400" y="4152900"/>
            <a:ext cx="609600" cy="190500"/>
          </a:xfrm>
          <a:prstGeom prst="ellips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>
            <a:stCxn id="42" idx="5"/>
          </p:cNvCxnSpPr>
          <p:nvPr/>
        </p:nvCxnSpPr>
        <p:spPr>
          <a:xfrm>
            <a:off x="3339726" y="4315502"/>
            <a:ext cx="3518274" cy="11708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0891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Pitchfork Data (w/ genre labels)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8194310"/>
              </p:ext>
            </p:extLst>
          </p:nvPr>
        </p:nvGraphicFramePr>
        <p:xfrm>
          <a:off x="990600" y="1447800"/>
          <a:ext cx="7086600" cy="411480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810000"/>
                <a:gridCol w="3276600"/>
              </a:tblGrid>
              <a:tr h="374073">
                <a:tc>
                  <a:txBody>
                    <a:bodyPr/>
                    <a:lstStyle/>
                    <a:p>
                      <a:r>
                        <a:rPr lang="en-US" dirty="0" smtClean="0"/>
                        <a:t>Genres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r>
                        <a:rPr lang="en-US" baseline="0" dirty="0" smtClean="0"/>
                        <a:t> Documents</a:t>
                      </a:r>
                      <a:endParaRPr lang="en-US" dirty="0"/>
                    </a:p>
                  </a:txBody>
                  <a:tcPr/>
                </a:tc>
              </a:tr>
              <a:tr h="374073">
                <a:tc>
                  <a:txBody>
                    <a:bodyPr/>
                    <a:lstStyle/>
                    <a:p>
                      <a:r>
                        <a:rPr lang="en-US" dirty="0" smtClean="0"/>
                        <a:t>Indie (+Alternative)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1,003</a:t>
                      </a:r>
                      <a:endParaRPr lang="en-US" dirty="0"/>
                    </a:p>
                  </a:txBody>
                  <a:tcPr/>
                </a:tc>
              </a:tr>
              <a:tr h="374073">
                <a:tc>
                  <a:txBody>
                    <a:bodyPr/>
                    <a:lstStyle/>
                    <a:p>
                      <a:r>
                        <a:rPr lang="en-US" dirty="0" smtClean="0"/>
                        <a:t>Electronic (+Ambient)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830</a:t>
                      </a:r>
                      <a:endParaRPr lang="en-US" dirty="0"/>
                    </a:p>
                  </a:txBody>
                  <a:tcPr/>
                </a:tc>
              </a:tr>
              <a:tr h="374073">
                <a:tc>
                  <a:txBody>
                    <a:bodyPr/>
                    <a:lstStyle/>
                    <a:p>
                      <a:r>
                        <a:rPr lang="en-US" dirty="0" smtClean="0"/>
                        <a:t>Rock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452</a:t>
                      </a:r>
                      <a:endParaRPr lang="en-US" dirty="0"/>
                    </a:p>
                  </a:txBody>
                  <a:tcPr/>
                </a:tc>
              </a:tr>
              <a:tr h="374073">
                <a:tc>
                  <a:txBody>
                    <a:bodyPr/>
                    <a:lstStyle/>
                    <a:p>
                      <a:r>
                        <a:rPr lang="en-US" dirty="0" smtClean="0"/>
                        <a:t>Folk (Singer/Songwriter)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340</a:t>
                      </a:r>
                      <a:endParaRPr lang="en-US" dirty="0"/>
                    </a:p>
                  </a:txBody>
                  <a:tcPr/>
                </a:tc>
              </a:tr>
              <a:tr h="374073">
                <a:tc>
                  <a:txBody>
                    <a:bodyPr/>
                    <a:lstStyle/>
                    <a:p>
                      <a:r>
                        <a:rPr lang="en-US" dirty="0" smtClean="0"/>
                        <a:t>Hip Hop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261</a:t>
                      </a:r>
                      <a:endParaRPr lang="en-US" dirty="0"/>
                    </a:p>
                  </a:txBody>
                  <a:tcPr/>
                </a:tc>
              </a:tr>
              <a:tr h="374073">
                <a:tc>
                  <a:txBody>
                    <a:bodyPr/>
                    <a:lstStyle/>
                    <a:p>
                      <a:r>
                        <a:rPr lang="en-US" dirty="0" smtClean="0"/>
                        <a:t>Dance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136</a:t>
                      </a:r>
                      <a:endParaRPr lang="en-US" dirty="0"/>
                    </a:p>
                  </a:txBody>
                  <a:tcPr/>
                </a:tc>
              </a:tr>
              <a:tr h="374073"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r>
                        <a:rPr lang="en-US" baseline="0" dirty="0" smtClean="0"/>
                        <a:t> &amp;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122</a:t>
                      </a:r>
                      <a:endParaRPr lang="en-US" dirty="0"/>
                    </a:p>
                  </a:txBody>
                  <a:tcPr/>
                </a:tc>
              </a:tr>
              <a:tr h="374073">
                <a:tc>
                  <a:txBody>
                    <a:bodyPr/>
                    <a:lstStyle/>
                    <a:p>
                      <a:r>
                        <a:rPr lang="en-US" dirty="0" smtClean="0"/>
                        <a:t>Pop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</a:t>
                      </a:r>
                      <a:endParaRPr lang="en-US" dirty="0"/>
                    </a:p>
                  </a:txBody>
                  <a:tcPr/>
                </a:tc>
              </a:tr>
              <a:tr h="374073">
                <a:tc>
                  <a:txBody>
                    <a:bodyPr/>
                    <a:lstStyle/>
                    <a:p>
                      <a:r>
                        <a:rPr lang="en-US" dirty="0" smtClean="0"/>
                        <a:t>World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/>
                </a:tc>
              </a:tr>
              <a:tr h="374073">
                <a:tc>
                  <a:txBody>
                    <a:bodyPr/>
                    <a:lstStyle/>
                    <a:p>
                      <a:r>
                        <a:rPr lang="en-US" dirty="0" smtClean="0"/>
                        <a:t>Jazz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EE14-C6A2-4B1B-BC83-5C86615E5AD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5791200"/>
            <a:ext cx="8153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Limitations:</a:t>
            </a:r>
          </a:p>
          <a:p>
            <a:pPr marL="342900" indent="-342900">
              <a:buAutoNum type="arabicPeriod"/>
            </a:pPr>
            <a:r>
              <a:rPr lang="en-US" dirty="0" smtClean="0"/>
              <a:t>After filtering out reviews without genre labels, some genres don’t have enough album reviews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7208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6753</TotalTime>
  <Words>985</Words>
  <Application>Microsoft Office PowerPoint</Application>
  <PresentationFormat>On-screen Show (4:3)</PresentationFormat>
  <Paragraphs>276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Content-based Music Recommendation Using Hierarchical Dirichlet Process</vt:lpstr>
      <vt:lpstr>When the music is over, turn out the lights.</vt:lpstr>
      <vt:lpstr>What’s the mainstream</vt:lpstr>
      <vt:lpstr>Motivation</vt:lpstr>
      <vt:lpstr>Goal: Taste-making Explorer</vt:lpstr>
      <vt:lpstr>Existing music recommendation systems</vt:lpstr>
      <vt:lpstr>Data: Web scraping and API’s</vt:lpstr>
      <vt:lpstr>A typical review on Pitchfork</vt:lpstr>
      <vt:lpstr>Pitchfork Data (w/ genre labels)</vt:lpstr>
      <vt:lpstr>Last.fm – tags  (user opinions + descriptions)</vt:lpstr>
      <vt:lpstr>Methodology</vt:lpstr>
      <vt:lpstr>Data Processing</vt:lpstr>
      <vt:lpstr>Hierarchical Dirichlet Process</vt:lpstr>
      <vt:lpstr>Dirichlet process</vt:lpstr>
      <vt:lpstr>Hierarchical Dirichlet Process</vt:lpstr>
      <vt:lpstr>Prototype: Recommendation Process</vt:lpstr>
      <vt:lpstr>A playlist example (output)</vt:lpstr>
      <vt:lpstr>Evaluation: User Reactions</vt:lpstr>
      <vt:lpstr>Future work</vt:lpstr>
      <vt:lpstr>Well the music is your special friend, Dance on fire as it intends, Music is your only friend, Until the end, until the end.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Barnesgroup2</dc:creator>
  <cp:lastModifiedBy>Xiaoqian</cp:lastModifiedBy>
  <cp:revision>412</cp:revision>
  <dcterms:created xsi:type="dcterms:W3CDTF">2015-04-27T04:25:51Z</dcterms:created>
  <dcterms:modified xsi:type="dcterms:W3CDTF">2015-05-02T17:37:40Z</dcterms:modified>
</cp:coreProperties>
</file>