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3" r:id="rId4"/>
    <p:sldId id="258" r:id="rId5"/>
    <p:sldId id="266" r:id="rId6"/>
    <p:sldId id="264" r:id="rId7"/>
    <p:sldId id="265" r:id="rId8"/>
    <p:sldId id="269" r:id="rId9"/>
    <p:sldId id="271" r:id="rId10"/>
    <p:sldId id="272" r:id="rId11"/>
    <p:sldId id="274" r:id="rId12"/>
    <p:sldId id="275" r:id="rId13"/>
    <p:sldId id="276" r:id="rId14"/>
    <p:sldId id="259" r:id="rId15"/>
    <p:sldId id="261" r:id="rId16"/>
    <p:sldId id="262" r:id="rId17"/>
    <p:sldId id="267" r:id="rId18"/>
    <p:sldId id="260" r:id="rId19"/>
    <p:sldId id="268" r:id="rId20"/>
    <p:sldId id="278" r:id="rId21"/>
    <p:sldId id="279" r:id="rId22"/>
    <p:sldId id="280" r:id="rId23"/>
    <p:sldId id="281" r:id="rId24"/>
    <p:sldId id="277" r:id="rId25"/>
    <p:sldId id="282" r:id="rId26"/>
    <p:sldId id="283" r:id="rId27"/>
    <p:sldId id="286" r:id="rId28"/>
    <p:sldId id="285" r:id="rId29"/>
    <p:sldId id="284" r:id="rId30"/>
    <p:sldId id="288" r:id="rId31"/>
    <p:sldId id="291" r:id="rId32"/>
    <p:sldId id="290" r:id="rId33"/>
    <p:sldId id="27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8" d="100"/>
          <a:sy n="88" d="100"/>
        </p:scale>
        <p:origin x="1416" y="96"/>
      </p:cViewPr>
      <p:guideLst>
        <p:guide pos="288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3E8EE-47E5-47CD-960F-A3DDD26A6F74}" type="datetimeFigureOut">
              <a:rPr lang="en-US" smtClean="0"/>
              <a:t>12/27/2014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73FEC-8F53-4A00-803D-8420EC16EECD}" type="slidenum">
              <a:rPr lang="en-US" smtClean="0"/>
              <a:t>‹#›</a:t>
            </a:fld>
            <a:endParaRPr lang="en-US"/>
          </a:p>
        </p:txBody>
      </p:sp>
    </p:spTree>
    <p:extLst>
      <p:ext uri="{BB962C8B-B14F-4D97-AF65-F5344CB8AC3E}">
        <p14:creationId xmlns:p14="http://schemas.microsoft.com/office/powerpoint/2010/main" val="351797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F4235543-7F75-4DC9-993C-105DE8E929B5}" type="slidenum">
              <a:rPr lang="en-US" smtClean="0">
                <a:latin typeface="Times New Roman" pitchFamily="18" charset="0"/>
              </a:rPr>
              <a:pPr eaLnBrk="0" hangingPunct="0"/>
              <a:t>5</a:t>
            </a:fld>
            <a:endParaRPr lang="en-US" smtClean="0">
              <a:latin typeface="Times New Roman" pitchFamily="18" charset="0"/>
            </a:endParaRPr>
          </a:p>
        </p:txBody>
      </p:sp>
    </p:spTree>
    <p:extLst>
      <p:ext uri="{BB962C8B-B14F-4D97-AF65-F5344CB8AC3E}">
        <p14:creationId xmlns:p14="http://schemas.microsoft.com/office/powerpoint/2010/main" val="33091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15</a:t>
            </a:fld>
            <a:endParaRPr lang="en-US"/>
          </a:p>
        </p:txBody>
      </p:sp>
    </p:spTree>
    <p:extLst>
      <p:ext uri="{BB962C8B-B14F-4D97-AF65-F5344CB8AC3E}">
        <p14:creationId xmlns:p14="http://schemas.microsoft.com/office/powerpoint/2010/main" val="225904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24</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24</a:t>
            </a:fld>
            <a:endParaRPr lang="en-US" altLang="zh-CN" sz="1200" baseline="-25000">
              <a:solidFill>
                <a:srgbClr val="000000"/>
              </a:solidFill>
              <a:ea typeface="MS PGothic" pitchFamily="34" charset="-128"/>
              <a:cs typeface="Arial" pitchFamily="34" charset="0"/>
            </a:endParaRPr>
          </a:p>
        </p:txBody>
      </p:sp>
    </p:spTree>
    <p:extLst>
      <p:ext uri="{BB962C8B-B14F-4D97-AF65-F5344CB8AC3E}">
        <p14:creationId xmlns:p14="http://schemas.microsoft.com/office/powerpoint/2010/main" val="273111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dirty="0" smtClean="0"/>
              <a:t>First</a:t>
            </a:r>
            <a:r>
              <a:rPr lang="en-US" sz="2500" baseline="0" dirty="0" smtClean="0"/>
              <a:t>, as the producer of big data, human generate two kinds of unique data, natural language text data and interactive behavior data, both of them are extremely valuable for knowledge discovery, since they contain rich semantic information and reflect the latent intentions of people. </a:t>
            </a:r>
          </a:p>
          <a:p>
            <a:r>
              <a:rPr lang="en-US" sz="2500" baseline="0" dirty="0" smtClean="0"/>
              <a:t>Most of human-generated data is non-structured, and thus the rich semantic information is not directly accessible by machines, which poses significant challenge for data mining. </a:t>
            </a:r>
          </a:p>
          <a:p>
            <a:r>
              <a:rPr lang="en-US" sz="2500" baseline="0" dirty="0" smtClean="0"/>
              <a:t>Therefore, properly modeling the underlying data generation process is necessary for discovering actionable knowledge from such data.</a:t>
            </a:r>
          </a:p>
          <a:p>
            <a:endParaRPr lang="en-US" sz="2500" baseline="0" dirty="0" smtClean="0"/>
          </a:p>
          <a:p>
            <a:r>
              <a:rPr lang="en-US" sz="2500" baseline="0" dirty="0" smtClean="0"/>
              <a:t>Second, </a:t>
            </a:r>
            <a:r>
              <a:rPr lang="en-US" sz="2400" kern="1200" baseline="0" dirty="0" smtClean="0">
                <a:solidFill>
                  <a:schemeClr val="tx1"/>
                </a:solidFill>
                <a:latin typeface="+mn-lt"/>
                <a:ea typeface="+mn-ea"/>
                <a:cs typeface="+mn-cs"/>
              </a:rPr>
              <a:t>as people start to use such services</a:t>
            </a:r>
            <a:r>
              <a:rPr lang="en-US" sz="2500" baseline="0" dirty="0" smtClean="0"/>
              <a:t>, their interactive behaviors recorded in the system when accessing the knowledge reveals their particular information need and decision preferences, which can be mined by the system to further improve the service quality. </a:t>
            </a:r>
          </a:p>
          <a:p>
            <a:r>
              <a:rPr lang="en-US" sz="2500" baseline="0" dirty="0" smtClean="0"/>
              <a:t>However, as the nature of big data application systems, it is inefficient, if it is not impossible, for us to get detailed and explicit feedback from users for each action they have taken in the system. What we can collect is the implicit feedback from the users, such as clicks in a retrieval system. But users’ preferences are dramatically diverse and dynamic. Both of these factors impose significant challenge for us to provide effective support to the users. </a:t>
            </a:r>
            <a:endParaRPr lang="en-US" sz="2500" dirty="0"/>
          </a:p>
        </p:txBody>
      </p:sp>
      <p:sp>
        <p:nvSpPr>
          <p:cNvPr id="4" name="Slide Number Placeholder 3"/>
          <p:cNvSpPr>
            <a:spLocks noGrp="1"/>
          </p:cNvSpPr>
          <p:nvPr>
            <p:ph type="sldNum" sz="quarter" idx="10"/>
          </p:nvPr>
        </p:nvSpPr>
        <p:spPr/>
        <p:txBody>
          <a:bodyPr/>
          <a:lstStyle/>
          <a:p>
            <a:fld id="{09F124DB-8DB6-4C32-8D03-D411A9906D18}" type="slidenum">
              <a:rPr lang="en-US" smtClean="0"/>
              <a:t>30</a:t>
            </a:fld>
            <a:endParaRPr lang="en-US"/>
          </a:p>
        </p:txBody>
      </p:sp>
    </p:spTree>
    <p:extLst>
      <p:ext uri="{BB962C8B-B14F-4D97-AF65-F5344CB8AC3E}">
        <p14:creationId xmlns:p14="http://schemas.microsoft.com/office/powerpoint/2010/main" val="22461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1076B-8692-4829-A8B9-C520EE8E7B2B}" type="datetime1">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0549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576D1-30A8-4E97-A077-412D4DB3147F}" type="datetime1">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9362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A0AAF-475D-4AE9-8FB5-8A701898EAA2}" type="datetime1">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8662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27104-42C8-46DC-88DA-DD8EA282CF70}" type="datetime1">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7036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6F7A1-3F1C-4728-B135-BEFC4C048328}" type="datetime1">
              <a:rPr lang="en-US" smtClean="0"/>
              <a:t>12/27/2014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162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F491A-1D7D-4C92-80B2-DCCDC98ACE02}" type="datetime1">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7487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D068D-87E9-4BF5-8E18-A965915B21F3}" type="datetime1">
              <a:rPr lang="en-US" smtClean="0"/>
              <a:t>12/27/2014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8467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6C0C1F-1ED6-443C-BA45-A67074C9C9CC}" type="datetime1">
              <a:rPr lang="en-US" smtClean="0"/>
              <a:t>12/27/2014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178328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EF885-E843-41DA-98E4-CB027E65BAE3}" type="datetime1">
              <a:rPr lang="en-US" smtClean="0"/>
              <a:t>12/27/2014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01785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E6211-D691-43F8-A7FD-B1B6F18CACEF}" type="datetime1">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6552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A12B92-48BC-46D4-B04E-C02035F11F44}" type="datetime1">
              <a:rPr lang="en-US" smtClean="0"/>
              <a:t>12/27/2014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8BB7-E41F-4A0D-BDB3-6F27B6A9F586}" type="slidenum">
              <a:rPr lang="en-US" smtClean="0"/>
              <a:t>‹#›</a:t>
            </a:fld>
            <a:endParaRPr lang="en-US"/>
          </a:p>
        </p:txBody>
      </p:sp>
    </p:spTree>
    <p:extLst>
      <p:ext uri="{BB962C8B-B14F-4D97-AF65-F5344CB8AC3E}">
        <p14:creationId xmlns:p14="http://schemas.microsoft.com/office/powerpoint/2010/main" val="268004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FB8DB-0E50-4FF3-BE5D-F649E20D467A}" type="datetime1">
              <a:rPr lang="en-US" smtClean="0"/>
              <a:t>12/27/2014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8BB7-E41F-4A0D-BDB3-6F27B6A9F586}" type="slidenum">
              <a:rPr lang="en-US" smtClean="0"/>
              <a:t>‹#›</a:t>
            </a:fld>
            <a:endParaRPr lang="en-US"/>
          </a:p>
        </p:txBody>
      </p:sp>
    </p:spTree>
    <p:extLst>
      <p:ext uri="{BB962C8B-B14F-4D97-AF65-F5344CB8AC3E}">
        <p14:creationId xmlns:p14="http://schemas.microsoft.com/office/powerpoint/2010/main" val="634044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graphla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P18EdAKuC1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researcher.watson.ibm.com/researcher/view_group_pubs.php?grp=209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Text Mining</a:t>
            </a:r>
            <a:endParaRPr lang="en-US" dirty="0"/>
          </a:p>
        </p:txBody>
      </p:sp>
      <p:sp>
        <p:nvSpPr>
          <p:cNvPr id="3" name="Subtitle 2"/>
          <p:cNvSpPr>
            <a:spLocks noGrp="1"/>
          </p:cNvSpPr>
          <p:nvPr>
            <p:ph type="subTitle" idx="1"/>
          </p:nvPr>
        </p:nvSpPr>
        <p:spPr/>
        <p:txBody>
          <a:bodyPr/>
          <a:lstStyle/>
          <a:p>
            <a:r>
              <a:rPr lang="en-US" dirty="0" smtClean="0"/>
              <a:t>Hongning Wang</a:t>
            </a:r>
          </a:p>
          <a:p>
            <a:r>
              <a:rPr lang="en-US" dirty="0" err="1" smtClean="0"/>
              <a:t>CS@UVa</a:t>
            </a:r>
            <a:endParaRPr lang="en-US" dirty="0"/>
          </a:p>
        </p:txBody>
      </p:sp>
    </p:spTree>
    <p:extLst>
      <p:ext uri="{BB962C8B-B14F-4D97-AF65-F5344CB8AC3E}">
        <p14:creationId xmlns:p14="http://schemas.microsoft.com/office/powerpoint/2010/main" val="52391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3074" name="Picture 2" descr="http://www.pragmaticea.com/images/160-challenge-word-clou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485" y="2430007"/>
            <a:ext cx="6482557" cy="369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8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Document summarization</a:t>
            </a:r>
            <a:endParaRPr lang="en-US" dirty="0"/>
          </a:p>
        </p:txBody>
      </p:sp>
      <p:pic>
        <p:nvPicPr>
          <p:cNvPr id="4" name="Picture 3"/>
          <p:cNvPicPr>
            <a:picLocks noChangeAspect="1"/>
          </p:cNvPicPr>
          <p:nvPr/>
        </p:nvPicPr>
        <p:blipFill>
          <a:blip r:embed="rId2"/>
          <a:stretch>
            <a:fillRect/>
          </a:stretch>
        </p:blipFill>
        <p:spPr>
          <a:xfrm>
            <a:off x="457200" y="2327802"/>
            <a:ext cx="8415720" cy="3893841"/>
          </a:xfrm>
          <a:prstGeom prst="rect">
            <a:avLst/>
          </a:prstGeom>
        </p:spPr>
      </p:pic>
      <p:sp>
        <p:nvSpPr>
          <p:cNvPr id="5" name="Rectangle 4"/>
          <p:cNvSpPr/>
          <p:nvPr/>
        </p:nvSpPr>
        <p:spPr>
          <a:xfrm>
            <a:off x="5540829" y="3722914"/>
            <a:ext cx="3233057" cy="664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86544" y="3766455"/>
            <a:ext cx="3886199" cy="43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86543" y="4546904"/>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86542" y="5900988"/>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6542" y="5182471"/>
            <a:ext cx="3886199" cy="329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Movie recommendation</a:t>
            </a:r>
            <a:endParaRPr lang="en-US" dirty="0"/>
          </a:p>
        </p:txBody>
      </p:sp>
      <p:pic>
        <p:nvPicPr>
          <p:cNvPr id="5122" name="Picture 2" descr="http://www.livedigitally.com/wp-content/uploads/2009/06/netflix-que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191" y="2309641"/>
            <a:ext cx="7279617" cy="429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32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News recommendation</a:t>
            </a:r>
            <a:endParaRPr lang="en-US" dirty="0"/>
          </a:p>
        </p:txBody>
      </p:sp>
      <p:pic>
        <p:nvPicPr>
          <p:cNvPr id="5" name="Picture 4"/>
          <p:cNvPicPr>
            <a:picLocks noChangeAspect="1"/>
          </p:cNvPicPr>
          <p:nvPr/>
        </p:nvPicPr>
        <p:blipFill>
          <a:blip r:embed="rId2"/>
          <a:stretch>
            <a:fillRect/>
          </a:stretch>
        </p:blipFill>
        <p:spPr>
          <a:xfrm>
            <a:off x="1272949" y="2167616"/>
            <a:ext cx="6292623" cy="4559263"/>
          </a:xfrm>
          <a:prstGeom prst="rect">
            <a:avLst/>
          </a:prstGeom>
        </p:spPr>
      </p:pic>
    </p:spTree>
    <p:extLst>
      <p:ext uri="{BB962C8B-B14F-4D97-AF65-F5344CB8AC3E}">
        <p14:creationId xmlns:p14="http://schemas.microsoft.com/office/powerpoint/2010/main" val="145258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perform text mining?</a:t>
            </a:r>
            <a:endParaRPr lang="en-US" dirty="0"/>
          </a:p>
        </p:txBody>
      </p:sp>
      <p:sp>
        <p:nvSpPr>
          <p:cNvPr id="3" name="Content Placeholder 2"/>
          <p:cNvSpPr>
            <a:spLocks noGrp="1"/>
          </p:cNvSpPr>
          <p:nvPr>
            <p:ph idx="1"/>
          </p:nvPr>
        </p:nvSpPr>
        <p:spPr/>
        <p:txBody>
          <a:bodyPr/>
          <a:lstStyle/>
          <a:p>
            <a:r>
              <a:rPr lang="en-US" dirty="0" smtClean="0"/>
              <a:t>As computer scientists, we view it as</a:t>
            </a:r>
          </a:p>
          <a:p>
            <a:pPr lvl="1"/>
            <a:r>
              <a:rPr lang="en-US" dirty="0" smtClean="0"/>
              <a:t>Text Mining = </a:t>
            </a:r>
            <a:r>
              <a:rPr lang="en-US" dirty="0" smtClean="0">
                <a:solidFill>
                  <a:srgbClr val="FF0000"/>
                </a:solidFill>
              </a:rPr>
              <a:t>Data Mining </a:t>
            </a:r>
            <a:r>
              <a:rPr lang="en-US" dirty="0" smtClean="0"/>
              <a:t>+ </a:t>
            </a:r>
            <a:r>
              <a:rPr lang="en-US" dirty="0" smtClean="0">
                <a:solidFill>
                  <a:srgbClr val="00B050"/>
                </a:solidFill>
              </a:rPr>
              <a:t>Text Data</a:t>
            </a:r>
            <a:endParaRPr lang="en-US" dirty="0">
              <a:solidFill>
                <a:srgbClr val="00B050"/>
              </a:solidFill>
            </a:endParaRPr>
          </a:p>
        </p:txBody>
      </p:sp>
      <p:cxnSp>
        <p:nvCxnSpPr>
          <p:cNvPr id="5" name="Straight Connector 4"/>
          <p:cNvCxnSpPr/>
          <p:nvPr/>
        </p:nvCxnSpPr>
        <p:spPr>
          <a:xfrm flipH="1">
            <a:off x="3162301" y="2732314"/>
            <a:ext cx="685800" cy="7837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1604" y="2722789"/>
            <a:ext cx="782866" cy="7932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244193" y="2732314"/>
            <a:ext cx="685800" cy="7837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77667" y="2722789"/>
            <a:ext cx="920137" cy="78538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536217">
            <a:off x="2574428" y="4376765"/>
            <a:ext cx="2867025" cy="369332"/>
          </a:xfrm>
          <a:prstGeom prst="rect">
            <a:avLst/>
          </a:prstGeom>
          <a:noFill/>
        </p:spPr>
        <p:txBody>
          <a:bodyPr wrap="square" rtlCol="0">
            <a:spAutoFit/>
          </a:bodyPr>
          <a:lstStyle/>
          <a:p>
            <a:r>
              <a:rPr lang="en-US" dirty="0" smtClean="0">
                <a:solidFill>
                  <a:srgbClr val="FF0000"/>
                </a:solidFill>
              </a:rPr>
              <a:t>Applied machine learning</a:t>
            </a:r>
            <a:endParaRPr lang="en-US" dirty="0">
              <a:solidFill>
                <a:srgbClr val="FF0000"/>
              </a:solidFill>
            </a:endParaRPr>
          </a:p>
        </p:txBody>
      </p:sp>
      <p:sp>
        <p:nvSpPr>
          <p:cNvPr id="14" name="TextBox 13"/>
          <p:cNvSpPr txBox="1"/>
          <p:nvPr/>
        </p:nvSpPr>
        <p:spPr>
          <a:xfrm rot="2536217">
            <a:off x="3314177" y="4362461"/>
            <a:ext cx="2867025" cy="369332"/>
          </a:xfrm>
          <a:prstGeom prst="rect">
            <a:avLst/>
          </a:prstGeom>
          <a:noFill/>
        </p:spPr>
        <p:txBody>
          <a:bodyPr wrap="square" rtlCol="0">
            <a:spAutoFit/>
          </a:bodyPr>
          <a:lstStyle/>
          <a:p>
            <a:r>
              <a:rPr lang="en-US" dirty="0" smtClean="0">
                <a:solidFill>
                  <a:srgbClr val="FF0000"/>
                </a:solidFill>
              </a:rPr>
              <a:t>Natural language processing</a:t>
            </a:r>
            <a:endParaRPr lang="en-US" dirty="0">
              <a:solidFill>
                <a:srgbClr val="FF0000"/>
              </a:solidFill>
            </a:endParaRPr>
          </a:p>
        </p:txBody>
      </p:sp>
      <p:sp>
        <p:nvSpPr>
          <p:cNvPr id="15" name="TextBox 14"/>
          <p:cNvSpPr txBox="1"/>
          <p:nvPr/>
        </p:nvSpPr>
        <p:spPr>
          <a:xfrm rot="2536217">
            <a:off x="4021350" y="4259474"/>
            <a:ext cx="2867025" cy="369332"/>
          </a:xfrm>
          <a:prstGeom prst="rect">
            <a:avLst/>
          </a:prstGeom>
          <a:noFill/>
        </p:spPr>
        <p:txBody>
          <a:bodyPr wrap="square" rtlCol="0">
            <a:spAutoFit/>
          </a:bodyPr>
          <a:lstStyle/>
          <a:p>
            <a:r>
              <a:rPr lang="en-US" dirty="0" smtClean="0">
                <a:solidFill>
                  <a:srgbClr val="FF0000"/>
                </a:solidFill>
              </a:rPr>
              <a:t>Information retrieval</a:t>
            </a:r>
            <a:endParaRPr lang="en-US" dirty="0">
              <a:solidFill>
                <a:srgbClr val="FF0000"/>
              </a:solidFill>
            </a:endParaRPr>
          </a:p>
        </p:txBody>
      </p:sp>
      <p:sp>
        <p:nvSpPr>
          <p:cNvPr id="16" name="TextBox 15"/>
          <p:cNvSpPr txBox="1"/>
          <p:nvPr/>
        </p:nvSpPr>
        <p:spPr>
          <a:xfrm rot="2530811">
            <a:off x="5967215" y="3504458"/>
            <a:ext cx="1447800" cy="369332"/>
          </a:xfrm>
          <a:prstGeom prst="rect">
            <a:avLst/>
          </a:prstGeom>
          <a:noFill/>
        </p:spPr>
        <p:txBody>
          <a:bodyPr wrap="square" rtlCol="0">
            <a:spAutoFit/>
          </a:bodyPr>
          <a:lstStyle/>
          <a:p>
            <a:r>
              <a:rPr lang="en-US" dirty="0" smtClean="0">
                <a:solidFill>
                  <a:srgbClr val="00B050"/>
                </a:solidFill>
              </a:rPr>
              <a:t>Emails</a:t>
            </a:r>
            <a:endParaRPr lang="en-US" dirty="0">
              <a:solidFill>
                <a:srgbClr val="00B050"/>
              </a:solidFill>
            </a:endParaRPr>
          </a:p>
        </p:txBody>
      </p:sp>
      <p:sp>
        <p:nvSpPr>
          <p:cNvPr id="17" name="TextBox 16"/>
          <p:cNvSpPr txBox="1"/>
          <p:nvPr/>
        </p:nvSpPr>
        <p:spPr>
          <a:xfrm rot="2530811">
            <a:off x="5504179" y="4057325"/>
            <a:ext cx="1447800" cy="369332"/>
          </a:xfrm>
          <a:prstGeom prst="rect">
            <a:avLst/>
          </a:prstGeom>
          <a:noFill/>
        </p:spPr>
        <p:txBody>
          <a:bodyPr wrap="square" rtlCol="0">
            <a:spAutoFit/>
          </a:bodyPr>
          <a:lstStyle/>
          <a:p>
            <a:r>
              <a:rPr lang="en-US" dirty="0" smtClean="0">
                <a:solidFill>
                  <a:srgbClr val="00B050"/>
                </a:solidFill>
              </a:rPr>
              <a:t>Blogs</a:t>
            </a:r>
            <a:endParaRPr lang="en-US" dirty="0">
              <a:solidFill>
                <a:srgbClr val="00B050"/>
              </a:solidFill>
            </a:endParaRPr>
          </a:p>
        </p:txBody>
      </p:sp>
      <p:sp>
        <p:nvSpPr>
          <p:cNvPr id="18" name="TextBox 17"/>
          <p:cNvSpPr txBox="1"/>
          <p:nvPr/>
        </p:nvSpPr>
        <p:spPr>
          <a:xfrm rot="2530811">
            <a:off x="7336100" y="4892470"/>
            <a:ext cx="1447800" cy="369332"/>
          </a:xfrm>
          <a:prstGeom prst="rect">
            <a:avLst/>
          </a:prstGeom>
          <a:noFill/>
        </p:spPr>
        <p:txBody>
          <a:bodyPr wrap="square" rtlCol="0">
            <a:spAutoFit/>
          </a:bodyPr>
          <a:lstStyle/>
          <a:p>
            <a:r>
              <a:rPr lang="en-US" dirty="0" smtClean="0">
                <a:solidFill>
                  <a:srgbClr val="00B050"/>
                </a:solidFill>
              </a:rPr>
              <a:t>News articles</a:t>
            </a:r>
            <a:endParaRPr lang="en-US" dirty="0">
              <a:solidFill>
                <a:srgbClr val="00B050"/>
              </a:solidFill>
            </a:endParaRPr>
          </a:p>
        </p:txBody>
      </p:sp>
      <p:sp>
        <p:nvSpPr>
          <p:cNvPr id="19" name="TextBox 18"/>
          <p:cNvSpPr txBox="1"/>
          <p:nvPr/>
        </p:nvSpPr>
        <p:spPr>
          <a:xfrm rot="2530811">
            <a:off x="5991224" y="4602547"/>
            <a:ext cx="1447800" cy="369332"/>
          </a:xfrm>
          <a:prstGeom prst="rect">
            <a:avLst/>
          </a:prstGeom>
          <a:noFill/>
        </p:spPr>
        <p:txBody>
          <a:bodyPr wrap="square" rtlCol="0">
            <a:spAutoFit/>
          </a:bodyPr>
          <a:lstStyle/>
          <a:p>
            <a:r>
              <a:rPr lang="en-US" dirty="0" smtClean="0">
                <a:solidFill>
                  <a:srgbClr val="00B050"/>
                </a:solidFill>
              </a:rPr>
              <a:t>Web pages</a:t>
            </a:r>
            <a:endParaRPr lang="en-US" dirty="0">
              <a:solidFill>
                <a:srgbClr val="00B050"/>
              </a:solidFill>
            </a:endParaRPr>
          </a:p>
        </p:txBody>
      </p:sp>
      <p:sp>
        <p:nvSpPr>
          <p:cNvPr id="20" name="TextBox 19"/>
          <p:cNvSpPr txBox="1"/>
          <p:nvPr/>
        </p:nvSpPr>
        <p:spPr>
          <a:xfrm rot="2775278">
            <a:off x="6573904" y="4254659"/>
            <a:ext cx="1447800" cy="369332"/>
          </a:xfrm>
          <a:prstGeom prst="rect">
            <a:avLst/>
          </a:prstGeom>
          <a:noFill/>
        </p:spPr>
        <p:txBody>
          <a:bodyPr wrap="square" rtlCol="0">
            <a:spAutoFit/>
          </a:bodyPr>
          <a:lstStyle/>
          <a:p>
            <a:r>
              <a:rPr lang="en-US" dirty="0" smtClean="0">
                <a:solidFill>
                  <a:srgbClr val="00B050"/>
                </a:solidFill>
              </a:rPr>
              <a:t>Tweets</a:t>
            </a:r>
            <a:endParaRPr lang="en-US" dirty="0">
              <a:solidFill>
                <a:srgbClr val="00B050"/>
              </a:solidFill>
            </a:endParaRPr>
          </a:p>
        </p:txBody>
      </p:sp>
      <p:sp>
        <p:nvSpPr>
          <p:cNvPr id="21" name="TextBox 20"/>
          <p:cNvSpPr txBox="1"/>
          <p:nvPr/>
        </p:nvSpPr>
        <p:spPr>
          <a:xfrm rot="2530811">
            <a:off x="6558712" y="3874365"/>
            <a:ext cx="1999938" cy="369332"/>
          </a:xfrm>
          <a:prstGeom prst="rect">
            <a:avLst/>
          </a:prstGeom>
          <a:noFill/>
        </p:spPr>
        <p:txBody>
          <a:bodyPr wrap="square" rtlCol="0">
            <a:spAutoFit/>
          </a:bodyPr>
          <a:lstStyle/>
          <a:p>
            <a:r>
              <a:rPr lang="en-US" dirty="0" smtClean="0">
                <a:solidFill>
                  <a:srgbClr val="00B050"/>
                </a:solidFill>
              </a:rPr>
              <a:t>Scientific literature</a:t>
            </a:r>
            <a:endParaRPr lang="en-US" dirty="0">
              <a:solidFill>
                <a:srgbClr val="00B050"/>
              </a:solidFill>
            </a:endParaRPr>
          </a:p>
        </p:txBody>
      </p:sp>
      <p:sp>
        <p:nvSpPr>
          <p:cNvPr id="22" name="TextBox 21"/>
          <p:cNvSpPr txBox="1"/>
          <p:nvPr/>
        </p:nvSpPr>
        <p:spPr>
          <a:xfrm rot="2636528">
            <a:off x="5282868" y="4258798"/>
            <a:ext cx="3211286" cy="369332"/>
          </a:xfrm>
          <a:prstGeom prst="rect">
            <a:avLst/>
          </a:prstGeom>
          <a:noFill/>
        </p:spPr>
        <p:txBody>
          <a:bodyPr wrap="square" rtlCol="0">
            <a:spAutoFit/>
          </a:bodyPr>
          <a:lstStyle/>
          <a:p>
            <a:r>
              <a:rPr lang="en-US" dirty="0" smtClean="0">
                <a:solidFill>
                  <a:srgbClr val="00B050"/>
                </a:solidFill>
              </a:rPr>
              <a:t>Software documentations</a:t>
            </a:r>
            <a:endParaRPr lang="en-US" dirty="0">
              <a:solidFill>
                <a:srgbClr val="00B050"/>
              </a:solidFill>
            </a:endParaRPr>
          </a:p>
        </p:txBody>
      </p:sp>
    </p:spTree>
    <p:extLst>
      <p:ext uri="{BB962C8B-B14F-4D97-AF65-F5344CB8AC3E}">
        <p14:creationId xmlns:p14="http://schemas.microsoft.com/office/powerpoint/2010/main" val="492658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a:t>Text Mining vs.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ext uri="{D42A27DB-BD31-4B8C-83A1-F6EECF244321}">
                <p14:modId xmlns:p14="http://schemas.microsoft.com/office/powerpoint/2010/main" val="695785347"/>
              </p:ext>
            </p:extLst>
          </p:nvPr>
        </p:nvGraphicFramePr>
        <p:xfrm>
          <a:off x="495300" y="3744685"/>
          <a:ext cx="8153400" cy="2749551"/>
        </p:xfrm>
        <a:graphic>
          <a:graphicData uri="http://schemas.openxmlformats.org/drawingml/2006/table">
            <a:tbl>
              <a:tblPr/>
              <a:tblGrid>
                <a:gridCol w="2352675"/>
                <a:gridCol w="2362200"/>
                <a:gridCol w="1792288"/>
                <a:gridCol w="1646237"/>
              </a:tblGrid>
              <a:tr h="517525">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517525">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93763">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 </a:t>
                      </a:r>
                    </a:p>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Database queries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59989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2"/>
          <p:cNvSpPr>
            <a:spLocks noGrp="1"/>
          </p:cNvSpPr>
          <p:nvPr>
            <p:ph type="sldNum" sz="quarter" idx="10"/>
          </p:nvPr>
        </p:nvSpPr>
        <p:spPr/>
        <p:txBody>
          <a:bodyPr/>
          <a:lstStyle/>
          <a:p>
            <a:fld id="{9AF9FCE4-0043-42FF-8FEB-0F3EB0D0C0FD}" type="slidenum">
              <a:rPr lang="en-US" altLang="en-US"/>
              <a:pPr/>
              <a:t>16</a:t>
            </a:fld>
            <a:endParaRPr lang="en-US" altLang="en-US"/>
          </a:p>
        </p:txBody>
      </p:sp>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838659" name="AutoShape 3"/>
          <p:cNvSpPr>
            <a:spLocks noChangeArrowheads="1"/>
          </p:cNvSpPr>
          <p:nvPr/>
        </p:nvSpPr>
        <p:spPr bwMode="auto">
          <a:xfrm>
            <a:off x="1981200" y="2819400"/>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2335213" y="33734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2476500"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290036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2828925" y="4173538"/>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3465513"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4525963" y="368141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5160963" y="3681413"/>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3535363" y="4421188"/>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4243388" y="3805238"/>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2193925"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4667250" y="4235450"/>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4030663"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4808538"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3465513"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2828925" y="337343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5303838" y="4481513"/>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4171950"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5514975"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5656263" y="3989388"/>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5797550"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3252788"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5868988"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5160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6221413" y="3497263"/>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6362700"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5797550"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6159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6010275" y="4297363"/>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8" name="Text Box 32"/>
          <p:cNvSpPr txBox="1">
            <a:spLocks noChangeArrowheads="1"/>
          </p:cNvSpPr>
          <p:nvPr/>
        </p:nvSpPr>
        <p:spPr bwMode="auto">
          <a:xfrm>
            <a:off x="990600" y="1676400"/>
            <a:ext cx="1443038"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0" name="Text Box 34"/>
          <p:cNvSpPr txBox="1">
            <a:spLocks noChangeArrowheads="1"/>
          </p:cNvSpPr>
          <p:nvPr/>
        </p:nvSpPr>
        <p:spPr bwMode="auto">
          <a:xfrm>
            <a:off x="6248400" y="1600200"/>
            <a:ext cx="13398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2" name="Text Box 36"/>
          <p:cNvSpPr txBox="1">
            <a:spLocks noChangeArrowheads="1"/>
          </p:cNvSpPr>
          <p:nvPr/>
        </p:nvSpPr>
        <p:spPr bwMode="auto">
          <a:xfrm>
            <a:off x="3146425" y="5715000"/>
            <a:ext cx="2368550" cy="5286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94" name="Text Box 38"/>
          <p:cNvSpPr txBox="1">
            <a:spLocks noChangeArrowheads="1"/>
          </p:cNvSpPr>
          <p:nvPr/>
        </p:nvSpPr>
        <p:spPr bwMode="auto">
          <a:xfrm>
            <a:off x="304800" y="2209800"/>
            <a:ext cx="1693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Select </a:t>
            </a:r>
          </a:p>
          <a:p>
            <a:r>
              <a:rPr lang="en-US" altLang="en-US" sz="2400" b="0" i="0">
                <a:latin typeface="Gill Sans MT" pitchFamily="34" charset="0"/>
              </a:rPr>
              <a:t>information</a:t>
            </a:r>
          </a:p>
        </p:txBody>
      </p:sp>
      <p:sp>
        <p:nvSpPr>
          <p:cNvPr id="838695" name="Text Box 39"/>
          <p:cNvSpPr txBox="1">
            <a:spLocks noChangeArrowheads="1"/>
          </p:cNvSpPr>
          <p:nvPr/>
        </p:nvSpPr>
        <p:spPr bwMode="auto">
          <a:xfrm>
            <a:off x="6430963" y="2286000"/>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Create</a:t>
            </a:r>
            <a:r>
              <a:rPr lang="en-US" altLang="en-US" sz="2400" b="0" i="0">
                <a:latin typeface="Gill Sans MT" pitchFamily="34" charset="0"/>
              </a:rPr>
              <a:t> Knowledge</a:t>
            </a:r>
          </a:p>
        </p:txBody>
      </p:sp>
      <p:sp>
        <p:nvSpPr>
          <p:cNvPr id="838696" name="Text Box 40"/>
          <p:cNvSpPr txBox="1">
            <a:spLocks noChangeArrowheads="1"/>
          </p:cNvSpPr>
          <p:nvPr/>
        </p:nvSpPr>
        <p:spPr bwMode="auto">
          <a:xfrm>
            <a:off x="5638800" y="548640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u="sng">
                <a:latin typeface="Gill Sans MT" pitchFamily="34" charset="0"/>
              </a:rPr>
              <a:t>Add</a:t>
            </a:r>
            <a:r>
              <a:rPr lang="en-US" altLang="en-US" sz="2400" b="0" i="0">
                <a:latin typeface="Gill Sans MT" pitchFamily="34" charset="0"/>
              </a:rPr>
              <a:t> </a:t>
            </a:r>
          </a:p>
          <a:p>
            <a:r>
              <a:rPr lang="en-US" altLang="en-US" sz="2400" b="0" i="0">
                <a:latin typeface="Gill Sans MT" pitchFamily="34" charset="0"/>
              </a:rPr>
              <a:t>Structure/Annotations</a:t>
            </a:r>
          </a:p>
        </p:txBody>
      </p:sp>
      <p:sp>
        <p:nvSpPr>
          <p:cNvPr id="2" name="TextBox 1"/>
          <p:cNvSpPr txBox="1"/>
          <p:nvPr/>
        </p:nvSpPr>
        <p:spPr>
          <a:xfrm>
            <a:off x="2617787" y="1600158"/>
            <a:ext cx="1671637" cy="707886"/>
          </a:xfrm>
          <a:prstGeom prst="rect">
            <a:avLst/>
          </a:prstGeom>
          <a:noFill/>
        </p:spPr>
        <p:txBody>
          <a:bodyPr wrap="square" rtlCol="0">
            <a:spAutoFit/>
          </a:bodyPr>
          <a:lstStyle/>
          <a:p>
            <a:r>
              <a:rPr lang="en-US" sz="2000" b="1" dirty="0" smtClean="0"/>
              <a:t>Serve for IR applications</a:t>
            </a:r>
            <a:endParaRPr lang="en-US" sz="2000" b="1" dirty="0"/>
          </a:p>
        </p:txBody>
      </p:sp>
      <p:sp>
        <p:nvSpPr>
          <p:cNvPr id="43" name="TextBox 42"/>
          <p:cNvSpPr txBox="1"/>
          <p:nvPr/>
        </p:nvSpPr>
        <p:spPr>
          <a:xfrm>
            <a:off x="1045554" y="5633995"/>
            <a:ext cx="2105591" cy="707886"/>
          </a:xfrm>
          <a:prstGeom prst="rect">
            <a:avLst/>
          </a:prstGeom>
          <a:noFill/>
        </p:spPr>
        <p:txBody>
          <a:bodyPr wrap="square" rtlCol="0">
            <a:spAutoFit/>
          </a:bodyPr>
          <a:lstStyle/>
          <a:p>
            <a:r>
              <a:rPr lang="en-US" sz="2000" b="1" dirty="0" smtClean="0"/>
              <a:t>Based on NLP/ML techniques</a:t>
            </a:r>
            <a:endParaRPr lang="en-US" sz="2000" b="1" dirty="0"/>
          </a:p>
        </p:txBody>
      </p:sp>
      <p:sp>
        <p:nvSpPr>
          <p:cNvPr id="44" name="TextBox 43"/>
          <p:cNvSpPr txBox="1"/>
          <p:nvPr/>
        </p:nvSpPr>
        <p:spPr>
          <a:xfrm>
            <a:off x="4689732" y="1590702"/>
            <a:ext cx="1671637" cy="707886"/>
          </a:xfrm>
          <a:prstGeom prst="rect">
            <a:avLst/>
          </a:prstGeom>
          <a:noFill/>
        </p:spPr>
        <p:txBody>
          <a:bodyPr wrap="square" rtlCol="0">
            <a:spAutoFit/>
          </a:bodyPr>
          <a:lstStyle/>
          <a:p>
            <a:r>
              <a:rPr lang="en-US" sz="2000" b="1" dirty="0" smtClean="0"/>
              <a:t>Sub-area of DM research</a:t>
            </a:r>
            <a:endParaRPr lang="en-US" sz="2000" b="1" dirty="0"/>
          </a:p>
        </p:txBody>
      </p:sp>
    </p:spTree>
    <p:extLst>
      <p:ext uri="{BB962C8B-B14F-4D97-AF65-F5344CB8AC3E}">
        <p14:creationId xmlns:p14="http://schemas.microsoft.com/office/powerpoint/2010/main" val="4206739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ltLang="en-US" dirty="0"/>
              <a:t>Challenges in </a:t>
            </a:r>
            <a:r>
              <a:rPr lang="en-US" altLang="en-US" dirty="0" smtClean="0"/>
              <a:t>text mining</a:t>
            </a:r>
            <a:endParaRPr lang="en-US" altLang="en-US" dirty="0"/>
          </a:p>
        </p:txBody>
      </p:sp>
      <p:sp>
        <p:nvSpPr>
          <p:cNvPr id="842755" name="Rectangle 3"/>
          <p:cNvSpPr>
            <a:spLocks noGrp="1" noChangeArrowheads="1"/>
          </p:cNvSpPr>
          <p:nvPr>
            <p:ph idx="1"/>
          </p:nvPr>
        </p:nvSpPr>
        <p:spPr/>
        <p:txBody>
          <a:bodyPr>
            <a:normAutofit/>
          </a:bodyPr>
          <a:lstStyle/>
          <a:p>
            <a:r>
              <a:rPr lang="en-US" altLang="en-US" sz="2800" dirty="0"/>
              <a:t>Data collection is “free text”</a:t>
            </a:r>
          </a:p>
          <a:p>
            <a:pPr lvl="1"/>
            <a:r>
              <a:rPr lang="en-US" altLang="en-US" sz="2400" dirty="0"/>
              <a:t>Data is not well-organized</a:t>
            </a:r>
          </a:p>
          <a:p>
            <a:pPr lvl="2"/>
            <a:r>
              <a:rPr lang="en-US" altLang="en-US" sz="2000" dirty="0"/>
              <a:t>Semi-structured or unstructured</a:t>
            </a:r>
          </a:p>
          <a:p>
            <a:pPr lvl="1"/>
            <a:r>
              <a:rPr lang="en-US" altLang="en-US" sz="2400" dirty="0"/>
              <a:t>Natural language text contains ambiguities on many levels </a:t>
            </a:r>
          </a:p>
          <a:p>
            <a:pPr lvl="2"/>
            <a:r>
              <a:rPr lang="en-US" altLang="en-US" sz="2000" dirty="0"/>
              <a:t>Lexical, syntactic, semantic, and pragmatic</a:t>
            </a:r>
          </a:p>
          <a:p>
            <a:pPr lvl="1"/>
            <a:r>
              <a:rPr lang="en-US" altLang="en-US" sz="2400" dirty="0"/>
              <a:t>Learning techniques for processing text typically need annotated training examples</a:t>
            </a:r>
          </a:p>
          <a:p>
            <a:pPr lvl="2"/>
            <a:r>
              <a:rPr lang="en-US" altLang="en-US" sz="2000" dirty="0" smtClean="0"/>
              <a:t>Expensive to acquire at scale</a:t>
            </a:r>
            <a:endParaRPr lang="en-US" altLang="en-US" sz="2000" dirty="0"/>
          </a:p>
          <a:p>
            <a:r>
              <a:rPr lang="en-US" altLang="en-US" sz="2800" dirty="0"/>
              <a:t>What to mine? </a:t>
            </a:r>
          </a:p>
        </p:txBody>
      </p:sp>
      <p:sp>
        <p:nvSpPr>
          <p:cNvPr id="5" name="Slide Number Placeholder 3"/>
          <p:cNvSpPr>
            <a:spLocks noGrp="1"/>
          </p:cNvSpPr>
          <p:nvPr>
            <p:ph type="sldNum" sz="quarter" idx="12"/>
          </p:nvPr>
        </p:nvSpPr>
        <p:spPr/>
        <p:txBody>
          <a:bodyPr/>
          <a:lstStyle/>
          <a:p>
            <a:fld id="{DB7A5CF8-1646-4C20-967E-A384ABBA5551}" type="slidenum">
              <a:rPr lang="en-US" altLang="en-US"/>
              <a:pPr/>
              <a:t>17</a:t>
            </a:fld>
            <a:endParaRPr lang="en-US" altLang="en-US"/>
          </a:p>
        </p:txBody>
      </p:sp>
    </p:spTree>
    <p:extLst>
      <p:ext uri="{BB962C8B-B14F-4D97-AF65-F5344CB8AC3E}">
        <p14:creationId xmlns:p14="http://schemas.microsoft.com/office/powerpoint/2010/main" val="4035165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is graphic is explained in the accompanying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2" y="2638425"/>
            <a:ext cx="5324475"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Document </a:t>
            </a:r>
            <a:r>
              <a:rPr lang="en-US" dirty="0" smtClean="0"/>
              <a:t>categorization</a:t>
            </a:r>
          </a:p>
          <a:p>
            <a:pPr lvl="1"/>
            <a:r>
              <a:rPr lang="en-US" dirty="0" smtClean="0"/>
              <a:t>Adding structure to the text corpus</a:t>
            </a:r>
            <a:endParaRPr lang="en-US" dirty="0"/>
          </a:p>
        </p:txBody>
      </p:sp>
    </p:spTree>
    <p:extLst>
      <p:ext uri="{BB962C8B-B14F-4D97-AF65-F5344CB8AC3E}">
        <p14:creationId xmlns:p14="http://schemas.microsoft.com/office/powerpoint/2010/main" val="361845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problems we will solve</a:t>
            </a:r>
            <a:endParaRPr lang="en-US" dirty="0"/>
          </a:p>
        </p:txBody>
      </p:sp>
      <p:sp>
        <p:nvSpPr>
          <p:cNvPr id="3" name="Content Placeholder 2"/>
          <p:cNvSpPr>
            <a:spLocks noGrp="1"/>
          </p:cNvSpPr>
          <p:nvPr>
            <p:ph idx="1"/>
          </p:nvPr>
        </p:nvSpPr>
        <p:spPr/>
        <p:txBody>
          <a:bodyPr/>
          <a:lstStyle/>
          <a:p>
            <a:r>
              <a:rPr lang="en-US" dirty="0" smtClean="0"/>
              <a:t>Text </a:t>
            </a:r>
            <a:r>
              <a:rPr lang="en-US" dirty="0" smtClean="0"/>
              <a:t>clustering</a:t>
            </a:r>
          </a:p>
          <a:p>
            <a:pPr lvl="1"/>
            <a:r>
              <a:rPr lang="en-US" dirty="0" smtClean="0"/>
              <a:t>Identifying structures in the </a:t>
            </a:r>
            <a:r>
              <a:rPr lang="en-US" dirty="0"/>
              <a:t>text corpus</a:t>
            </a:r>
          </a:p>
          <a:p>
            <a:pPr lvl="1"/>
            <a:endParaRPr lang="en-US" dirty="0"/>
          </a:p>
        </p:txBody>
      </p:sp>
      <p:pic>
        <p:nvPicPr>
          <p:cNvPr id="2050" name="Picture 2" descr="http://www.nature.com/nmeth/journal/v8/n6/images/nmeth.1619-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504" y="2806880"/>
            <a:ext cx="5178992" cy="373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36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 Mining”?</a:t>
            </a:r>
            <a:endParaRPr lang="en-US" dirty="0"/>
          </a:p>
        </p:txBody>
      </p:sp>
      <p:sp>
        <p:nvSpPr>
          <p:cNvPr id="6" name="Content Placeholder 5"/>
          <p:cNvSpPr>
            <a:spLocks noGrp="1"/>
          </p:cNvSpPr>
          <p:nvPr>
            <p:ph idx="1"/>
          </p:nvPr>
        </p:nvSpPr>
        <p:spPr/>
        <p:txBody>
          <a:bodyPr>
            <a:normAutofit lnSpcReduction="10000"/>
          </a:bodyPr>
          <a:lstStyle/>
          <a:p>
            <a:r>
              <a:rPr lang="en-US" dirty="0"/>
              <a:t>“</a:t>
            </a:r>
            <a:r>
              <a:rPr lang="en-US" i="1" dirty="0"/>
              <a:t>Text mining, also referred to as </a:t>
            </a:r>
            <a:r>
              <a:rPr lang="en-US" b="1" i="1" dirty="0"/>
              <a:t>text data mining</a:t>
            </a:r>
            <a:r>
              <a:rPr lang="en-US" i="1" dirty="0"/>
              <a:t>, roughly equivalent to text analytics, refers to the process of deriving high-quality information from text.</a:t>
            </a:r>
            <a:r>
              <a:rPr lang="en-US" dirty="0"/>
              <a:t>”  - </a:t>
            </a:r>
            <a:r>
              <a:rPr lang="en-US" dirty="0" err="1"/>
              <a:t>wikipedia</a:t>
            </a:r>
            <a:endParaRPr lang="en-US" dirty="0"/>
          </a:p>
          <a:p>
            <a:r>
              <a:rPr lang="en-US" i="1" dirty="0" smtClean="0"/>
              <a:t>“Another </a:t>
            </a:r>
            <a:r>
              <a:rPr lang="en-US" i="1" dirty="0"/>
              <a:t>way to view text data mining is as a process of </a:t>
            </a:r>
            <a:r>
              <a:rPr lang="en-US" b="1" i="1" dirty="0"/>
              <a:t>exploratory</a:t>
            </a:r>
            <a:r>
              <a:rPr lang="en-US" i="1" dirty="0"/>
              <a:t> data analysis that leads to </a:t>
            </a:r>
            <a:r>
              <a:rPr lang="en-US" b="1" i="1" dirty="0"/>
              <a:t>heretofore unknown </a:t>
            </a:r>
            <a:r>
              <a:rPr lang="en-US" i="1" dirty="0"/>
              <a:t>information, or to answers for questions for which the answer is not currently known</a:t>
            </a:r>
            <a:r>
              <a:rPr lang="en-US" i="1" dirty="0" smtClean="0"/>
              <a:t>.” </a:t>
            </a:r>
            <a:r>
              <a:rPr lang="en-US" dirty="0" smtClean="0"/>
              <a:t>- Hearst</a:t>
            </a:r>
            <a:r>
              <a:rPr lang="en-US" dirty="0"/>
              <a:t>, </a:t>
            </a:r>
            <a:r>
              <a:rPr lang="en-US" dirty="0" smtClean="0"/>
              <a:t>1999</a:t>
            </a:r>
            <a:endParaRPr lang="en-US" dirty="0"/>
          </a:p>
          <a:p>
            <a:endParaRPr lang="en-US" dirty="0"/>
          </a:p>
        </p:txBody>
      </p:sp>
    </p:spTree>
    <p:extLst>
      <p:ext uri="{BB962C8B-B14F-4D97-AF65-F5344CB8AC3E}">
        <p14:creationId xmlns:p14="http://schemas.microsoft.com/office/powerpoint/2010/main" val="3419365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smtClean="0"/>
              <a:t>Topic modeling</a:t>
            </a:r>
          </a:p>
          <a:p>
            <a:pPr lvl="1"/>
            <a:r>
              <a:rPr lang="en-US" dirty="0"/>
              <a:t>Identifying structures in the text corpus</a:t>
            </a:r>
          </a:p>
          <a:p>
            <a:pPr lvl="1"/>
            <a:endParaRPr lang="en-US" dirty="0"/>
          </a:p>
        </p:txBody>
      </p:sp>
      <p:pic>
        <p:nvPicPr>
          <p:cNvPr id="7170" name="Picture 2" descr="http://www.scottbot.net/HIAL/wp-content/uploads/2011/11/IntroToL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13" y="2775857"/>
            <a:ext cx="7432853"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77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problems we will solve</a:t>
            </a:r>
          </a:p>
        </p:txBody>
      </p:sp>
      <p:sp>
        <p:nvSpPr>
          <p:cNvPr id="3" name="Content Placeholder 2"/>
          <p:cNvSpPr>
            <a:spLocks noGrp="1"/>
          </p:cNvSpPr>
          <p:nvPr>
            <p:ph idx="1"/>
          </p:nvPr>
        </p:nvSpPr>
        <p:spPr/>
        <p:txBody>
          <a:bodyPr/>
          <a:lstStyle/>
          <a:p>
            <a:r>
              <a:rPr lang="en-US" dirty="0"/>
              <a:t>Social m</a:t>
            </a:r>
            <a:r>
              <a:rPr lang="en-US" dirty="0" smtClean="0"/>
              <a:t>edia </a:t>
            </a:r>
            <a:r>
              <a:rPr lang="en-US" dirty="0"/>
              <a:t>and </a:t>
            </a:r>
            <a:r>
              <a:rPr lang="en-US" dirty="0" smtClean="0"/>
              <a:t>network analysis</a:t>
            </a:r>
          </a:p>
          <a:p>
            <a:pPr lvl="1"/>
            <a:r>
              <a:rPr lang="en-US" dirty="0" smtClean="0"/>
              <a:t>Exploring additional structure </a:t>
            </a:r>
            <a:r>
              <a:rPr lang="en-US" dirty="0"/>
              <a:t>in the text corpus</a:t>
            </a:r>
          </a:p>
          <a:p>
            <a:pPr lvl="1"/>
            <a:endParaRPr lang="en-US" dirty="0"/>
          </a:p>
        </p:txBody>
      </p:sp>
      <p:pic>
        <p:nvPicPr>
          <p:cNvPr id="9220" name="Picture 4" descr="http://www.iloveseo.net/wp-content/uploads/2011/09/Example-of-social-network-graph-in-maps-by-linked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3" y="2695574"/>
            <a:ext cx="6191250" cy="416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3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also briefly cover</a:t>
            </a:r>
            <a:endParaRPr lang="en-US" dirty="0"/>
          </a:p>
        </p:txBody>
      </p:sp>
      <p:sp>
        <p:nvSpPr>
          <p:cNvPr id="3" name="Content Placeholder 2"/>
          <p:cNvSpPr>
            <a:spLocks noGrp="1"/>
          </p:cNvSpPr>
          <p:nvPr>
            <p:ph idx="1"/>
          </p:nvPr>
        </p:nvSpPr>
        <p:spPr/>
        <p:txBody>
          <a:bodyPr/>
          <a:lstStyle/>
          <a:p>
            <a:r>
              <a:rPr lang="en-US" dirty="0" smtClean="0"/>
              <a:t>Natural language processing pipeline</a:t>
            </a:r>
          </a:p>
          <a:p>
            <a:pPr lvl="1"/>
            <a:r>
              <a:rPr lang="en-US" dirty="0" smtClean="0"/>
              <a:t>Tokenization</a:t>
            </a:r>
          </a:p>
          <a:p>
            <a:pPr lvl="2"/>
            <a:r>
              <a:rPr lang="en-US" dirty="0" smtClean="0"/>
              <a:t>“Studying text mining is fun!” -&gt; “studying” + “text” + “mining” + “is” + “fun” + “!”</a:t>
            </a:r>
          </a:p>
          <a:p>
            <a:pPr lvl="1"/>
            <a:r>
              <a:rPr lang="en-US" dirty="0" smtClean="0"/>
              <a:t>Part-of-speech-tagging</a:t>
            </a:r>
          </a:p>
          <a:p>
            <a:pPr lvl="2"/>
            <a:r>
              <a:rPr lang="en-US" dirty="0" smtClean="0"/>
              <a:t>“</a:t>
            </a:r>
            <a:r>
              <a:rPr lang="en-US" dirty="0"/>
              <a:t>Studying text mining is fun</a:t>
            </a:r>
            <a:r>
              <a:rPr lang="en-US" dirty="0" smtClean="0"/>
              <a:t>!” </a:t>
            </a:r>
            <a:r>
              <a:rPr lang="en-US" dirty="0"/>
              <a:t>-&gt; </a:t>
            </a:r>
            <a:endParaRPr lang="en-US" dirty="0" smtClean="0"/>
          </a:p>
          <a:p>
            <a:pPr lvl="1"/>
            <a:r>
              <a:rPr lang="en-US" dirty="0" smtClean="0"/>
              <a:t>Dependency parsing</a:t>
            </a:r>
          </a:p>
          <a:p>
            <a:pPr lvl="2"/>
            <a:r>
              <a:rPr lang="en-US" dirty="0"/>
              <a:t>“Studying text mining is fun!” </a:t>
            </a:r>
            <a:r>
              <a:rPr lang="en-US" dirty="0" smtClean="0"/>
              <a:t>-&gt; </a:t>
            </a:r>
          </a:p>
          <a:p>
            <a:pPr lvl="2"/>
            <a:endParaRPr lang="en-US" dirty="0"/>
          </a:p>
        </p:txBody>
      </p:sp>
      <p:pic>
        <p:nvPicPr>
          <p:cNvPr id="5" name="Picture 4"/>
          <p:cNvPicPr>
            <a:picLocks noChangeAspect="1"/>
          </p:cNvPicPr>
          <p:nvPr/>
        </p:nvPicPr>
        <p:blipFill>
          <a:blip r:embed="rId2"/>
          <a:stretch>
            <a:fillRect/>
          </a:stretch>
        </p:blipFill>
        <p:spPr>
          <a:xfrm>
            <a:off x="5693229" y="3780745"/>
            <a:ext cx="3352800" cy="581025"/>
          </a:xfrm>
          <a:prstGeom prst="rect">
            <a:avLst/>
          </a:prstGeom>
        </p:spPr>
      </p:pic>
      <p:pic>
        <p:nvPicPr>
          <p:cNvPr id="6" name="Picture 5"/>
          <p:cNvPicPr>
            <a:picLocks noChangeAspect="1"/>
          </p:cNvPicPr>
          <p:nvPr/>
        </p:nvPicPr>
        <p:blipFill>
          <a:blip r:embed="rId3"/>
          <a:stretch>
            <a:fillRect/>
          </a:stretch>
        </p:blipFill>
        <p:spPr>
          <a:xfrm>
            <a:off x="2545215" y="5394551"/>
            <a:ext cx="4337696" cy="1038905"/>
          </a:xfrm>
          <a:prstGeom prst="rect">
            <a:avLst/>
          </a:prstGeom>
        </p:spPr>
      </p:pic>
    </p:spTree>
    <p:extLst>
      <p:ext uri="{BB962C8B-B14F-4D97-AF65-F5344CB8AC3E}">
        <p14:creationId xmlns:p14="http://schemas.microsoft.com/office/powerpoint/2010/main" val="276336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also briefly cover</a:t>
            </a:r>
          </a:p>
        </p:txBody>
      </p:sp>
      <p:sp>
        <p:nvSpPr>
          <p:cNvPr id="3" name="Content Placeholder 2"/>
          <p:cNvSpPr>
            <a:spLocks noGrp="1"/>
          </p:cNvSpPr>
          <p:nvPr>
            <p:ph idx="1"/>
          </p:nvPr>
        </p:nvSpPr>
        <p:spPr/>
        <p:txBody>
          <a:bodyPr/>
          <a:lstStyle/>
          <a:p>
            <a:r>
              <a:rPr lang="en-US" dirty="0" smtClean="0"/>
              <a:t>Machine learning techniques</a:t>
            </a:r>
          </a:p>
          <a:p>
            <a:pPr lvl="1"/>
            <a:r>
              <a:rPr lang="en-US" dirty="0" smtClean="0"/>
              <a:t>Supervised methods</a:t>
            </a:r>
          </a:p>
          <a:p>
            <a:pPr lvl="2"/>
            <a:r>
              <a:rPr lang="en-US" dirty="0" smtClean="0"/>
              <a:t>Naïve Bayes, k Nearest Neighbors, Logistic Regression</a:t>
            </a:r>
          </a:p>
          <a:p>
            <a:pPr lvl="1"/>
            <a:r>
              <a:rPr lang="en-US" dirty="0" smtClean="0"/>
              <a:t>Unsupervised methods</a:t>
            </a:r>
          </a:p>
          <a:p>
            <a:pPr lvl="2"/>
            <a:r>
              <a:rPr lang="en-US" dirty="0" smtClean="0"/>
              <a:t>K-Means, hierarchical clustering</a:t>
            </a:r>
          </a:p>
          <a:p>
            <a:pPr lvl="1"/>
            <a:r>
              <a:rPr lang="en-US" dirty="0" smtClean="0"/>
              <a:t>Semi-supervised methods</a:t>
            </a:r>
          </a:p>
          <a:p>
            <a:pPr lvl="2"/>
            <a:r>
              <a:rPr lang="en-US" dirty="0" smtClean="0"/>
              <a:t>Expectation Maximization </a:t>
            </a:r>
            <a:endParaRPr lang="en-US" dirty="0"/>
          </a:p>
        </p:txBody>
      </p:sp>
    </p:spTree>
    <p:extLst>
      <p:ext uri="{BB962C8B-B14F-4D97-AF65-F5344CB8AC3E}">
        <p14:creationId xmlns:p14="http://schemas.microsoft.com/office/powerpoint/2010/main" val="401273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5254" y="4595020"/>
            <a:ext cx="6400800" cy="2217738"/>
            <a:chOff x="828675" y="4067175"/>
            <a:chExt cx="6400800" cy="2217738"/>
          </a:xfrm>
        </p:grpSpPr>
        <p:sp>
          <p:nvSpPr>
            <p:cNvPr id="32771" name="Rectangle 2"/>
            <p:cNvSpPr>
              <a:spLocks noChangeArrowheads="1"/>
            </p:cNvSpPr>
            <p:nvPr/>
          </p:nvSpPr>
          <p:spPr bwMode="auto">
            <a:xfrm>
              <a:off x="828675" y="4067175"/>
              <a:ext cx="6400800" cy="2189163"/>
            </a:xfrm>
            <a:prstGeom prst="rect">
              <a:avLst/>
            </a:prstGeom>
            <a:solidFill>
              <a:srgbClr val="BDDEFF"/>
            </a:solidFill>
            <a:ln w="12700" algn="ctr">
              <a:solidFill>
                <a:srgbClr val="3366FF"/>
              </a:solidFill>
              <a:prstDash val="dash"/>
              <a:miter lim="800000"/>
              <a:headEnd/>
              <a:tailEnd/>
            </a:ln>
            <a:effectLst>
              <a:prstShdw prst="shdw17" dist="17961" dir="2700000">
                <a:srgbClr val="1F3D99"/>
              </a:prstShdw>
            </a:effectLst>
          </p:spPr>
          <p:txBody>
            <a:bodyPr anchor="ctr"/>
            <a:lstStyle/>
            <a:p>
              <a:pPr algn="ctr"/>
              <a:endParaRPr lang="zh-CN" altLang="en-US" sz="1000">
                <a:ea typeface="MS PGothic" pitchFamily="34" charset="-128"/>
              </a:endParaRP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3" y="4411663"/>
              <a:ext cx="8524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5010150"/>
              <a:ext cx="876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163" y="5640388"/>
              <a:ext cx="806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2" name="Rectangle 6"/>
            <p:cNvSpPr>
              <a:spLocks noChangeArrowheads="1"/>
            </p:cNvSpPr>
            <p:nvPr/>
          </p:nvSpPr>
          <p:spPr bwMode="auto">
            <a:xfrm>
              <a:off x="4730750" y="4095750"/>
              <a:ext cx="668338"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Authors</a:t>
              </a:r>
            </a:p>
          </p:txBody>
        </p:sp>
        <p:pic>
          <p:nvPicPr>
            <p:cNvPr id="3277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0750" y="4456113"/>
              <a:ext cx="8921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4" name="Rectangle 8"/>
            <p:cNvSpPr>
              <a:spLocks noChangeArrowheads="1"/>
            </p:cNvSpPr>
            <p:nvPr/>
          </p:nvSpPr>
          <p:spPr bwMode="auto">
            <a:xfrm>
              <a:off x="6040438" y="4121150"/>
              <a:ext cx="633412"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Venues</a:t>
              </a:r>
            </a:p>
          </p:txBody>
        </p:sp>
        <p:pic>
          <p:nvPicPr>
            <p:cNvPr id="3277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1063" y="5118100"/>
              <a:ext cx="11287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4826" name="Rectangle 10"/>
            <p:cNvSpPr>
              <a:spLocks noChangeArrowheads="1"/>
            </p:cNvSpPr>
            <p:nvPr/>
          </p:nvSpPr>
          <p:spPr bwMode="auto">
            <a:xfrm>
              <a:off x="3606800" y="4098925"/>
              <a:ext cx="514350"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Texts</a:t>
              </a:r>
            </a:p>
          </p:txBody>
        </p:sp>
        <p:sp>
          <p:nvSpPr>
            <p:cNvPr id="2594827" name="Rectangle 11"/>
            <p:cNvSpPr>
              <a:spLocks noChangeArrowheads="1"/>
            </p:cNvSpPr>
            <p:nvPr/>
          </p:nvSpPr>
          <p:spPr bwMode="auto">
            <a:xfrm>
              <a:off x="1519238" y="4197350"/>
              <a:ext cx="1206500" cy="3952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Time/Location/</a:t>
              </a:r>
            </a:p>
            <a:p>
              <a:pPr algn="ctr">
                <a:defRPr/>
              </a:pPr>
              <a:r>
                <a:rPr lang="en-US" altLang="zh-CN" sz="1000" b="1" i="1">
                  <a:solidFill>
                    <a:schemeClr val="accent2"/>
                  </a:solidFill>
                  <a:latin typeface="Arial" charset="0"/>
                  <a:ea typeface="MS PGothic" pitchFamily="34" charset="-128"/>
                </a:rPr>
                <a:t>Cost Constraints</a:t>
              </a:r>
            </a:p>
          </p:txBody>
        </p:sp>
        <p:pic>
          <p:nvPicPr>
            <p:cNvPr id="3278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6488" y="5627688"/>
              <a:ext cx="6794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4425" y="5067300"/>
              <a:ext cx="679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2675" y="4389438"/>
              <a:ext cx="6794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9688" y="4789488"/>
              <a:ext cx="1711325"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5" name="AutoShape 16"/>
            <p:cNvCxnSpPr>
              <a:cxnSpLocks noChangeShapeType="1"/>
              <a:endCxn id="32772" idx="1"/>
            </p:cNvCxnSpPr>
            <p:nvPr/>
          </p:nvCxnSpPr>
          <p:spPr bwMode="auto">
            <a:xfrm flipV="1">
              <a:off x="2992438" y="4670425"/>
              <a:ext cx="587375" cy="80010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6" name="AutoShape 17"/>
            <p:cNvCxnSpPr>
              <a:cxnSpLocks noChangeShapeType="1"/>
            </p:cNvCxnSpPr>
            <p:nvPr/>
          </p:nvCxnSpPr>
          <p:spPr bwMode="auto">
            <a:xfrm flipV="1">
              <a:off x="3021013" y="5326063"/>
              <a:ext cx="534987" cy="10160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7" name="AutoShape 18"/>
            <p:cNvCxnSpPr>
              <a:cxnSpLocks noChangeShapeType="1"/>
            </p:cNvCxnSpPr>
            <p:nvPr/>
          </p:nvCxnSpPr>
          <p:spPr bwMode="auto">
            <a:xfrm>
              <a:off x="2981325" y="5446713"/>
              <a:ext cx="806450" cy="41751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8" name="AutoShape 19"/>
            <p:cNvCxnSpPr>
              <a:cxnSpLocks noChangeShapeType="1"/>
            </p:cNvCxnSpPr>
            <p:nvPr/>
          </p:nvCxnSpPr>
          <p:spPr bwMode="auto">
            <a:xfrm flipV="1">
              <a:off x="4302125" y="4640263"/>
              <a:ext cx="558800"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89" name="AutoShape 20"/>
            <p:cNvCxnSpPr>
              <a:cxnSpLocks noChangeShapeType="1"/>
            </p:cNvCxnSpPr>
            <p:nvPr/>
          </p:nvCxnSpPr>
          <p:spPr bwMode="auto">
            <a:xfrm flipV="1">
              <a:off x="4389438" y="5264150"/>
              <a:ext cx="557212"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0" name="AutoShape 21"/>
            <p:cNvCxnSpPr>
              <a:cxnSpLocks noChangeShapeType="1"/>
            </p:cNvCxnSpPr>
            <p:nvPr/>
          </p:nvCxnSpPr>
          <p:spPr bwMode="auto">
            <a:xfrm flipV="1">
              <a:off x="4381500" y="5873750"/>
              <a:ext cx="557213"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1" name="AutoShape 22"/>
            <p:cNvCxnSpPr>
              <a:cxnSpLocks noChangeShapeType="1"/>
            </p:cNvCxnSpPr>
            <p:nvPr/>
          </p:nvCxnSpPr>
          <p:spPr bwMode="auto">
            <a:xfrm flipV="1">
              <a:off x="4432300" y="4687888"/>
              <a:ext cx="484188" cy="51276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2" name="AutoShape 23"/>
            <p:cNvCxnSpPr>
              <a:cxnSpLocks noChangeShapeType="1"/>
            </p:cNvCxnSpPr>
            <p:nvPr/>
          </p:nvCxnSpPr>
          <p:spPr bwMode="auto">
            <a:xfrm flipV="1">
              <a:off x="4416425" y="5284788"/>
              <a:ext cx="484188" cy="512762"/>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3" name="AutoShape 24"/>
            <p:cNvCxnSpPr>
              <a:cxnSpLocks noChangeShapeType="1"/>
              <a:stCxn id="32781" idx="1"/>
              <a:endCxn id="32773" idx="3"/>
            </p:cNvCxnSpPr>
            <p:nvPr/>
          </p:nvCxnSpPr>
          <p:spPr bwMode="auto">
            <a:xfrm flipH="1" flipV="1">
              <a:off x="4432300" y="5300663"/>
              <a:ext cx="484188" cy="617537"/>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4" name="AutoShape 25"/>
            <p:cNvCxnSpPr>
              <a:cxnSpLocks noChangeShapeType="1"/>
            </p:cNvCxnSpPr>
            <p:nvPr/>
          </p:nvCxnSpPr>
          <p:spPr bwMode="auto">
            <a:xfrm flipV="1">
              <a:off x="5635625" y="4602163"/>
              <a:ext cx="338138"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cxnSp>
          <p:nvCxnSpPr>
            <p:cNvPr id="32795" name="AutoShape 26"/>
            <p:cNvCxnSpPr>
              <a:cxnSpLocks noChangeShapeType="1"/>
            </p:cNvCxnSpPr>
            <p:nvPr/>
          </p:nvCxnSpPr>
          <p:spPr bwMode="auto">
            <a:xfrm flipV="1">
              <a:off x="5607050" y="5264150"/>
              <a:ext cx="338138" cy="6350"/>
            </a:xfrm>
            <a:prstGeom prst="straightConnector1">
              <a:avLst/>
            </a:prstGeom>
            <a:noFill/>
            <a:ln w="15875">
              <a:solidFill>
                <a:srgbClr val="666699"/>
              </a:solidFill>
              <a:round/>
              <a:headEnd/>
              <a:tailEnd/>
            </a:ln>
            <a:extLst>
              <a:ext uri="{909E8E84-426E-40DD-AFC4-6F175D3DCCD1}">
                <a14:hiddenFill xmlns:a14="http://schemas.microsoft.com/office/drawing/2010/main">
                  <a:noFill/>
                </a14:hiddenFill>
              </a:ext>
            </a:extLst>
          </p:spPr>
        </p:cxnSp>
      </p:grpSp>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endParaRPr lang="en-US" sz="3000" dirty="0"/>
          </a:p>
        </p:txBody>
      </p:sp>
      <p:pic>
        <p:nvPicPr>
          <p:cNvPr id="2" name="Picture 5" descr="bill_gates_01.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80125" y="2531611"/>
            <a:ext cx="30638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4"/>
          <p:cNvSpPr>
            <a:spLocks noChangeArrowheads="1"/>
          </p:cNvSpPr>
          <p:nvPr/>
        </p:nvSpPr>
        <p:spPr bwMode="auto">
          <a:xfrm>
            <a:off x="6727825" y="1394168"/>
            <a:ext cx="2362200" cy="990600"/>
          </a:xfrm>
          <a:prstGeom prst="wedgeRoundRectCallout">
            <a:avLst>
              <a:gd name="adj1" fmla="val -16722"/>
              <a:gd name="adj2" fmla="val 92789"/>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
        <p:nvSpPr>
          <p:cNvPr id="8" name="Title 7"/>
          <p:cNvSpPr>
            <a:spLocks noGrp="1"/>
          </p:cNvSpPr>
          <p:nvPr>
            <p:ph type="title"/>
          </p:nvPr>
        </p:nvSpPr>
        <p:spPr/>
        <p:txBody>
          <a:bodyPr/>
          <a:lstStyle/>
          <a:p>
            <a:r>
              <a:rPr lang="en-US" dirty="0" smtClean="0"/>
              <a:t>Text mining in the era of Big Data</a:t>
            </a:r>
            <a:endParaRPr lang="en-US" dirty="0"/>
          </a:p>
        </p:txBody>
      </p:sp>
      <p:sp>
        <p:nvSpPr>
          <p:cNvPr id="9" name="Content Placeholder 8"/>
          <p:cNvSpPr>
            <a:spLocks noGrp="1"/>
          </p:cNvSpPr>
          <p:nvPr>
            <p:ph idx="1"/>
          </p:nvPr>
        </p:nvSpPr>
        <p:spPr>
          <a:xfrm>
            <a:off x="457200" y="1600202"/>
            <a:ext cx="5713979" cy="4525963"/>
          </a:xfrm>
        </p:spPr>
        <p:txBody>
          <a:bodyPr>
            <a:normAutofit/>
          </a:bodyPr>
          <a:lstStyle/>
          <a:p>
            <a:r>
              <a:rPr lang="en-US" sz="2400" dirty="0"/>
              <a:t>Huge Size</a:t>
            </a:r>
          </a:p>
          <a:p>
            <a:pPr lvl="1"/>
            <a:r>
              <a:rPr lang="en-US" sz="2000" dirty="0"/>
              <a:t>Google processes </a:t>
            </a:r>
            <a:r>
              <a:rPr lang="en-US" sz="2000" dirty="0" smtClean="0"/>
              <a:t>5.13B queries/day (2013)</a:t>
            </a:r>
            <a:endParaRPr lang="en-US" sz="2000" dirty="0"/>
          </a:p>
          <a:p>
            <a:pPr lvl="1"/>
            <a:r>
              <a:rPr lang="en-US" sz="2000" dirty="0" smtClean="0"/>
              <a:t>Twitter receives 340M tweets/day (2012)</a:t>
            </a:r>
            <a:endParaRPr lang="en-US" sz="2000" dirty="0"/>
          </a:p>
          <a:p>
            <a:pPr lvl="1"/>
            <a:r>
              <a:rPr lang="en-US" sz="2000" dirty="0"/>
              <a:t>Facebook has 2.5 PB of user data + 15 TB/day (4/2009) </a:t>
            </a:r>
          </a:p>
          <a:p>
            <a:pPr lvl="1"/>
            <a:r>
              <a:rPr lang="en-US" sz="2000" dirty="0"/>
              <a:t>eBay has 6.5 PB of user data + 50 TB/day (5/2009)</a:t>
            </a:r>
          </a:p>
          <a:p>
            <a:r>
              <a:rPr lang="en-US" sz="2400" dirty="0"/>
              <a:t>80% data is unstructured (IBM, 2010</a:t>
            </a:r>
            <a:r>
              <a:rPr lang="en-US" sz="2400" dirty="0" smtClean="0"/>
              <a:t>)</a:t>
            </a:r>
            <a:endParaRPr lang="en-US" sz="2400" dirty="0"/>
          </a:p>
        </p:txBody>
      </p:sp>
    </p:spTree>
    <p:extLst>
      <p:ext uri="{BB962C8B-B14F-4D97-AF65-F5344CB8AC3E}">
        <p14:creationId xmlns:p14="http://schemas.microsoft.com/office/powerpoint/2010/main" val="421811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is crucial</a:t>
            </a:r>
            <a:endParaRPr lang="en-US" dirty="0"/>
          </a:p>
        </p:txBody>
      </p:sp>
      <p:sp>
        <p:nvSpPr>
          <p:cNvPr id="3" name="Content Placeholder 2"/>
          <p:cNvSpPr>
            <a:spLocks noGrp="1"/>
          </p:cNvSpPr>
          <p:nvPr>
            <p:ph idx="1"/>
          </p:nvPr>
        </p:nvSpPr>
        <p:spPr/>
        <p:txBody>
          <a:bodyPr/>
          <a:lstStyle/>
          <a:p>
            <a:r>
              <a:rPr lang="en-US" dirty="0" smtClean="0"/>
              <a:t>Large scale text processing techniques</a:t>
            </a:r>
          </a:p>
          <a:p>
            <a:pPr lvl="1"/>
            <a:r>
              <a:rPr lang="en-US" dirty="0" err="1" smtClean="0"/>
              <a:t>MapReduce</a:t>
            </a:r>
            <a:r>
              <a:rPr lang="en-US" dirty="0" smtClean="0"/>
              <a:t> framework</a:t>
            </a:r>
            <a:endParaRPr lang="en-US" dirty="0"/>
          </a:p>
        </p:txBody>
      </p:sp>
      <p:pic>
        <p:nvPicPr>
          <p:cNvPr id="10242" name="Picture 2" descr="http://mm-tom.s3.amazonaws.com/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2" y="2661671"/>
            <a:ext cx="5450569" cy="396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Speed</a:t>
            </a:r>
          </a:p>
          <a:p>
            <a:pPr lvl="2"/>
            <a:r>
              <a:rPr lang="en-US" dirty="0"/>
              <a:t>100x faster than Hadoop </a:t>
            </a:r>
            <a:r>
              <a:rPr lang="en-US" dirty="0" err="1"/>
              <a:t>MapReduce</a:t>
            </a:r>
            <a:r>
              <a:rPr lang="en-US" dirty="0"/>
              <a:t> in memory, or 10x faster on disk</a:t>
            </a:r>
            <a:r>
              <a:rPr lang="en-US" dirty="0" smtClean="0"/>
              <a:t>.</a:t>
            </a:r>
          </a:p>
        </p:txBody>
      </p:sp>
      <p:pic>
        <p:nvPicPr>
          <p:cNvPr id="4" name="Picture 3"/>
          <p:cNvPicPr>
            <a:picLocks noChangeAspect="1"/>
          </p:cNvPicPr>
          <p:nvPr/>
        </p:nvPicPr>
        <p:blipFill>
          <a:blip r:embed="rId3"/>
          <a:stretch>
            <a:fillRect/>
          </a:stretch>
        </p:blipFill>
        <p:spPr>
          <a:xfrm>
            <a:off x="3077117" y="4398840"/>
            <a:ext cx="3425196" cy="2295874"/>
          </a:xfrm>
          <a:prstGeom prst="rect">
            <a:avLst/>
          </a:prstGeom>
        </p:spPr>
      </p:pic>
    </p:spTree>
    <p:extLst>
      <p:ext uri="{BB962C8B-B14F-4D97-AF65-F5344CB8AC3E}">
        <p14:creationId xmlns:p14="http://schemas.microsoft.com/office/powerpoint/2010/main" val="136495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State-of-the-art solutions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Apache Spark </a:t>
            </a:r>
            <a:r>
              <a:rPr lang="en-US" dirty="0" smtClean="0"/>
              <a:t>(</a:t>
            </a:r>
            <a:r>
              <a:rPr lang="en-US" dirty="0" smtClean="0">
                <a:hlinkClick r:id="rId2"/>
              </a:rPr>
              <a:t>spark.apache.org</a:t>
            </a:r>
            <a:r>
              <a:rPr lang="en-US" dirty="0"/>
              <a:t>)</a:t>
            </a:r>
          </a:p>
          <a:p>
            <a:pPr lvl="1"/>
            <a:r>
              <a:rPr lang="en-US" dirty="0" smtClean="0"/>
              <a:t>In-memory </a:t>
            </a:r>
            <a:r>
              <a:rPr lang="en-US" dirty="0" err="1" smtClean="0"/>
              <a:t>MapReduce</a:t>
            </a:r>
            <a:endParaRPr lang="en-US" dirty="0" smtClean="0"/>
          </a:p>
          <a:p>
            <a:pPr lvl="2"/>
            <a:r>
              <a:rPr lang="en-US" dirty="0" smtClean="0"/>
              <a:t>Specialized for machine learning algorithms</a:t>
            </a:r>
          </a:p>
          <a:p>
            <a:pPr lvl="1"/>
            <a:r>
              <a:rPr lang="en-US" dirty="0" smtClean="0"/>
              <a:t>Generality</a:t>
            </a:r>
          </a:p>
          <a:p>
            <a:pPr lvl="2"/>
            <a:r>
              <a:rPr lang="en-US" dirty="0"/>
              <a:t>Combine SQL, streaming, and complex analytics</a:t>
            </a:r>
          </a:p>
        </p:txBody>
      </p:sp>
      <p:pic>
        <p:nvPicPr>
          <p:cNvPr id="5" name="Picture 4"/>
          <p:cNvPicPr>
            <a:picLocks noChangeAspect="1"/>
          </p:cNvPicPr>
          <p:nvPr/>
        </p:nvPicPr>
        <p:blipFill>
          <a:blip r:embed="rId3"/>
          <a:stretch>
            <a:fillRect/>
          </a:stretch>
        </p:blipFill>
        <p:spPr>
          <a:xfrm>
            <a:off x="2402071" y="4268789"/>
            <a:ext cx="4061068" cy="1963740"/>
          </a:xfrm>
          <a:prstGeom prst="rect">
            <a:avLst/>
          </a:prstGeom>
        </p:spPr>
      </p:pic>
    </p:spTree>
    <p:extLst>
      <p:ext uri="{BB962C8B-B14F-4D97-AF65-F5344CB8AC3E}">
        <p14:creationId xmlns:p14="http://schemas.microsoft.com/office/powerpoint/2010/main" val="129499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Graph-based</a:t>
            </a:r>
            <a:r>
              <a:rPr lang="en-US" dirty="0"/>
              <a:t>, high performance, distributed computation framework</a:t>
            </a:r>
          </a:p>
        </p:txBody>
      </p:sp>
      <p:pic>
        <p:nvPicPr>
          <p:cNvPr id="12290" name="Picture 2" descr="GraphLab Create™ produc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286" y="3156005"/>
            <a:ext cx="5310868" cy="357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0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solutions</a:t>
            </a:r>
          </a:p>
        </p:txBody>
      </p:sp>
      <p:sp>
        <p:nvSpPr>
          <p:cNvPr id="3" name="Content Placeholder 2"/>
          <p:cNvSpPr>
            <a:spLocks noGrp="1"/>
          </p:cNvSpPr>
          <p:nvPr>
            <p:ph idx="1"/>
          </p:nvPr>
        </p:nvSpPr>
        <p:spPr/>
        <p:txBody>
          <a:bodyPr/>
          <a:lstStyle/>
          <a:p>
            <a:r>
              <a:rPr lang="en-US" dirty="0" err="1" smtClean="0"/>
              <a:t>GraphLab</a:t>
            </a:r>
            <a:r>
              <a:rPr lang="en-US" dirty="0"/>
              <a:t> </a:t>
            </a:r>
            <a:r>
              <a:rPr lang="en-US" dirty="0" smtClean="0"/>
              <a:t>(</a:t>
            </a:r>
            <a:r>
              <a:rPr lang="en-US" dirty="0" smtClean="0">
                <a:hlinkClick r:id="rId2"/>
              </a:rPr>
              <a:t>graphlab.com</a:t>
            </a:r>
            <a:r>
              <a:rPr lang="en-US" dirty="0" smtClean="0"/>
              <a:t>)</a:t>
            </a:r>
          </a:p>
          <a:p>
            <a:pPr lvl="1"/>
            <a:r>
              <a:rPr lang="en-US" dirty="0" smtClean="0"/>
              <a:t>Specialized for sparse </a:t>
            </a:r>
            <a:r>
              <a:rPr lang="en-US" dirty="0"/>
              <a:t>data with local dependencies for iterative algorithms</a:t>
            </a:r>
          </a:p>
          <a:p>
            <a:pPr lvl="1"/>
            <a:endParaRPr lang="en-US" dirty="0"/>
          </a:p>
        </p:txBody>
      </p:sp>
      <p:pic>
        <p:nvPicPr>
          <p:cNvPr id="11266" name="Picture 2" descr="GraphLab Create™ logistic regression speed and accurcy bench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76" y="3368460"/>
            <a:ext cx="4792847" cy="294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5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ltLang="en-US" dirty="0"/>
              <a:t>Two </a:t>
            </a:r>
            <a:r>
              <a:rPr lang="en-US" altLang="en-US" dirty="0" smtClean="0"/>
              <a:t>different definitions </a:t>
            </a:r>
            <a:r>
              <a:rPr lang="en-US" altLang="en-US" dirty="0"/>
              <a:t>of </a:t>
            </a:r>
            <a:r>
              <a:rPr lang="en-US" altLang="en-US" dirty="0" smtClean="0"/>
              <a:t>mining</a:t>
            </a:r>
            <a:endParaRPr lang="en-US" altLang="en-US" dirty="0"/>
          </a:p>
        </p:txBody>
      </p:sp>
      <p:sp>
        <p:nvSpPr>
          <p:cNvPr id="846851" name="Rectangle 3"/>
          <p:cNvSpPr>
            <a:spLocks noGrp="1" noChangeArrowheads="1"/>
          </p:cNvSpPr>
          <p:nvPr>
            <p:ph idx="1"/>
          </p:nvPr>
        </p:nvSpPr>
        <p:spPr/>
        <p:txBody>
          <a:bodyPr>
            <a:normAutofit fontScale="92500" lnSpcReduction="10000"/>
          </a:bodyPr>
          <a:lstStyle/>
          <a:p>
            <a:r>
              <a:rPr lang="en-US" altLang="en-US" dirty="0"/>
              <a:t>Goal-oriented (effectiveness driven)</a:t>
            </a:r>
          </a:p>
          <a:p>
            <a:pPr lvl="1"/>
            <a:r>
              <a:rPr lang="en-US" altLang="en-US" dirty="0"/>
              <a:t>Any process that generates useful results that are non-obvious is called “mining”. </a:t>
            </a:r>
          </a:p>
          <a:p>
            <a:pPr lvl="1"/>
            <a:r>
              <a:rPr lang="en-US" altLang="en-US" dirty="0"/>
              <a:t>Keywords: “</a:t>
            </a:r>
            <a:r>
              <a:rPr lang="en-US" altLang="en-US" b="1" dirty="0"/>
              <a:t>useful</a:t>
            </a:r>
            <a:r>
              <a:rPr lang="en-US" altLang="en-US" dirty="0"/>
              <a:t>” + “</a:t>
            </a:r>
            <a:r>
              <a:rPr lang="en-US" altLang="en-US" b="1" dirty="0"/>
              <a:t>non-obvious</a:t>
            </a:r>
            <a:r>
              <a:rPr lang="en-US" altLang="en-US" dirty="0"/>
              <a:t>”</a:t>
            </a:r>
          </a:p>
          <a:p>
            <a:pPr lvl="1"/>
            <a:r>
              <a:rPr lang="en-US" altLang="en-US" dirty="0"/>
              <a:t>Data isn’t necessarily massive</a:t>
            </a:r>
          </a:p>
          <a:p>
            <a:r>
              <a:rPr lang="en-US" altLang="en-US" dirty="0"/>
              <a:t>Method-oriented (efficiency driven)</a:t>
            </a:r>
          </a:p>
          <a:p>
            <a:pPr lvl="1"/>
            <a:r>
              <a:rPr lang="en-US" altLang="en-US" dirty="0"/>
              <a:t>Any process that involves extracting information from massive data is called “mining” </a:t>
            </a:r>
          </a:p>
          <a:p>
            <a:pPr lvl="1"/>
            <a:r>
              <a:rPr lang="en-US" altLang="en-US" dirty="0"/>
              <a:t>Keywords: “</a:t>
            </a:r>
            <a:r>
              <a:rPr lang="en-US" altLang="en-US" b="1" dirty="0"/>
              <a:t>massive</a:t>
            </a:r>
            <a:r>
              <a:rPr lang="en-US" altLang="en-US" dirty="0"/>
              <a:t>” + “</a:t>
            </a:r>
            <a:r>
              <a:rPr lang="en-US" altLang="en-US" b="1" dirty="0"/>
              <a:t>pattern</a:t>
            </a:r>
            <a:r>
              <a:rPr lang="en-US" altLang="en-US" dirty="0"/>
              <a:t>”</a:t>
            </a:r>
          </a:p>
          <a:p>
            <a:pPr lvl="1"/>
            <a:r>
              <a:rPr lang="en-US" altLang="en-US" dirty="0"/>
              <a:t>Patterns aren’t necessarily useful</a:t>
            </a:r>
          </a:p>
        </p:txBody>
      </p:sp>
      <p:sp>
        <p:nvSpPr>
          <p:cNvPr id="4" name="Slide Number Placeholder 3"/>
          <p:cNvSpPr>
            <a:spLocks noGrp="1"/>
          </p:cNvSpPr>
          <p:nvPr>
            <p:ph type="sldNum" sz="quarter" idx="12"/>
          </p:nvPr>
        </p:nvSpPr>
        <p:spPr/>
        <p:txBody>
          <a:bodyPr/>
          <a:lstStyle/>
          <a:p>
            <a:fld id="{7FF0BFE1-DBCD-4E3C-A39B-C58B9BB00080}" type="slidenum">
              <a:rPr lang="en-US" altLang="en-US"/>
              <a:pPr/>
              <a:t>3</a:t>
            </a:fld>
            <a:endParaRPr lang="en-US" altLang="en-US"/>
          </a:p>
        </p:txBody>
      </p:sp>
    </p:spTree>
    <p:extLst>
      <p:ext uri="{BB962C8B-B14F-4D97-AF65-F5344CB8AC3E}">
        <p14:creationId xmlns:p14="http://schemas.microsoft.com/office/powerpoint/2010/main" val="2953659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mining in the era of Big Data</a:t>
            </a:r>
            <a:endParaRPr lang="en-US" i="1" dirty="0"/>
          </a:p>
        </p:txBody>
      </p:sp>
      <p:sp>
        <p:nvSpPr>
          <p:cNvPr id="8" name="Slide Number Placeholder 7"/>
          <p:cNvSpPr>
            <a:spLocks noGrp="1"/>
          </p:cNvSpPr>
          <p:nvPr>
            <p:ph type="sldNum" sz="quarter" idx="12"/>
          </p:nvPr>
        </p:nvSpPr>
        <p:spPr/>
        <p:txBody>
          <a:bodyPr/>
          <a:lstStyle/>
          <a:p>
            <a:fld id="{6973CE62-043F-4E77-80C4-DE63F232D26F}" type="slidenum">
              <a:rPr lang="en-US" smtClean="0"/>
              <a:t>30</a:t>
            </a:fld>
            <a:endParaRPr lang="en-US"/>
          </a:p>
        </p:txBody>
      </p:sp>
      <p:grpSp>
        <p:nvGrpSpPr>
          <p:cNvPr id="4" name="Group 3"/>
          <p:cNvGrpSpPr/>
          <p:nvPr/>
        </p:nvGrpSpPr>
        <p:grpSpPr>
          <a:xfrm>
            <a:off x="3534211" y="2845030"/>
            <a:ext cx="1919076" cy="1303627"/>
            <a:chOff x="4483532" y="2738127"/>
            <a:chExt cx="2427178" cy="1648780"/>
          </a:xfrm>
        </p:grpSpPr>
        <p:sp>
          <p:nvSpPr>
            <p:cNvPr id="35" name="Text Box 24"/>
            <p:cNvSpPr txBox="1"/>
            <p:nvPr/>
          </p:nvSpPr>
          <p:spPr>
            <a:xfrm>
              <a:off x="4483532" y="2950629"/>
              <a:ext cx="2427178" cy="14362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Knowledge </a:t>
              </a:r>
              <a:r>
                <a:rPr lang="en-US" sz="1200" b="1" dirty="0">
                  <a:ea typeface="宋体" panose="02010600030101010101" pitchFamily="2" charset="-122"/>
                  <a:cs typeface="Times New Roman" panose="02020603050405020304" pitchFamily="18" charset="0"/>
                </a:rPr>
                <a:t>Discovery</a:t>
              </a:r>
              <a:endParaRPr lang="en-US" sz="1200" dirty="0">
                <a:ea typeface="宋体" panose="02010600030101010101" pitchFamily="2" charset="-122"/>
                <a:cs typeface="Times New Roman" panose="02020603050405020304" pitchFamily="18" charset="0"/>
              </a:endParaRPr>
            </a:p>
          </p:txBody>
        </p:sp>
        <p:sp>
          <p:nvSpPr>
            <p:cNvPr id="36" name="Left Arrow 35"/>
            <p:cNvSpPr/>
            <p:nvPr/>
          </p:nvSpPr>
          <p:spPr>
            <a:xfrm>
              <a:off x="4742843" y="2738127"/>
              <a:ext cx="1823603" cy="259577"/>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42" name="Group 41"/>
          <p:cNvGrpSpPr/>
          <p:nvPr/>
        </p:nvGrpSpPr>
        <p:grpSpPr>
          <a:xfrm rot="2154880">
            <a:off x="1151371" y="4163900"/>
            <a:ext cx="1817246" cy="1360669"/>
            <a:chOff x="7" y="2420426"/>
            <a:chExt cx="1558137" cy="1166660"/>
          </a:xfrm>
        </p:grpSpPr>
        <p:sp>
          <p:nvSpPr>
            <p:cNvPr id="48" name="Curved Up Arrow 47"/>
            <p:cNvSpPr/>
            <p:nvPr/>
          </p:nvSpPr>
          <p:spPr>
            <a:xfrm>
              <a:off x="192100" y="2420426"/>
              <a:ext cx="1322146" cy="343815"/>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sp>
          <p:nvSpPr>
            <p:cNvPr id="49" name="Text Box 28"/>
            <p:cNvSpPr txBox="1"/>
            <p:nvPr/>
          </p:nvSpPr>
          <p:spPr>
            <a:xfrm>
              <a:off x="7" y="2784932"/>
              <a:ext cx="1558137" cy="80215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200" b="1" dirty="0">
                  <a:ea typeface="宋体" panose="02010600030101010101" pitchFamily="2" charset="-122"/>
                  <a:cs typeface="Times New Roman" panose="02020603050405020304" pitchFamily="18" charset="0"/>
                </a:rPr>
                <a:t>Decision Support </a:t>
              </a:r>
              <a:endParaRPr lang="en-US" sz="1200" dirty="0">
                <a:ea typeface="宋体" panose="02010600030101010101" pitchFamily="2" charset="-122"/>
                <a:cs typeface="Times New Roman" panose="02020603050405020304" pitchFamily="18" charset="0"/>
              </a:endParaRPr>
            </a:p>
          </p:txBody>
        </p:sp>
      </p:grpSp>
      <p:grpSp>
        <p:nvGrpSpPr>
          <p:cNvPr id="43" name="Group 42"/>
          <p:cNvGrpSpPr/>
          <p:nvPr/>
        </p:nvGrpSpPr>
        <p:grpSpPr>
          <a:xfrm rot="19669583">
            <a:off x="5809886" y="4066416"/>
            <a:ext cx="2249469" cy="1154111"/>
            <a:chOff x="4027696" y="2337846"/>
            <a:chExt cx="1928731" cy="989554"/>
          </a:xfrm>
        </p:grpSpPr>
        <p:sp>
          <p:nvSpPr>
            <p:cNvPr id="46" name="Text Box 27"/>
            <p:cNvSpPr txBox="1"/>
            <p:nvPr/>
          </p:nvSpPr>
          <p:spPr>
            <a:xfrm>
              <a:off x="4027696" y="2715586"/>
              <a:ext cx="1928731" cy="6118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pPr>
              <a:r>
                <a:rPr lang="en-US" sz="1200" b="1" dirty="0">
                  <a:ea typeface="宋体" panose="02010600030101010101" pitchFamily="2" charset="-122"/>
                  <a:cs typeface="Times New Roman" panose="02020603050405020304" pitchFamily="18" charset="0"/>
                </a:rPr>
                <a:t>Data Generation Modeling </a:t>
              </a:r>
              <a:endParaRPr lang="en-US" sz="1200" dirty="0">
                <a:ea typeface="宋体" panose="02010600030101010101" pitchFamily="2" charset="-122"/>
                <a:cs typeface="Times New Roman" panose="02020603050405020304" pitchFamily="18" charset="0"/>
              </a:endParaRPr>
            </a:p>
          </p:txBody>
        </p:sp>
        <p:sp>
          <p:nvSpPr>
            <p:cNvPr id="47" name="Curved Up Arrow 46"/>
            <p:cNvSpPr/>
            <p:nvPr/>
          </p:nvSpPr>
          <p:spPr>
            <a:xfrm>
              <a:off x="4302056" y="2337846"/>
              <a:ext cx="1288964" cy="374497"/>
            </a:xfrm>
            <a:prstGeom prst="curvedUp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grpSp>
      <p:grpSp>
        <p:nvGrpSpPr>
          <p:cNvPr id="7" name="Group 6"/>
          <p:cNvGrpSpPr/>
          <p:nvPr/>
        </p:nvGrpSpPr>
        <p:grpSpPr>
          <a:xfrm>
            <a:off x="5591480" y="2252191"/>
            <a:ext cx="3095320" cy="1402413"/>
            <a:chOff x="5699082" y="2316737"/>
            <a:chExt cx="2449526" cy="1109820"/>
          </a:xfrm>
        </p:grpSpPr>
        <p:sp>
          <p:nvSpPr>
            <p:cNvPr id="39" name="Text Box 37"/>
            <p:cNvSpPr txBox="1"/>
            <p:nvPr/>
          </p:nvSpPr>
          <p:spPr>
            <a:xfrm>
              <a:off x="5779110" y="2358846"/>
              <a:ext cx="2027077" cy="34884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400" b="1" i="1" dirty="0">
                  <a:ea typeface="宋体" panose="02010600030101010101" pitchFamily="2" charset="-122"/>
                  <a:cs typeface="Times New Roman" panose="02020603050405020304" pitchFamily="18" charset="0"/>
                </a:rPr>
                <a:t>Human-generated data</a:t>
              </a:r>
              <a:endParaRPr lang="en-US" sz="1400" dirty="0">
                <a:ea typeface="宋体" panose="02010600030101010101" pitchFamily="2" charset="-122"/>
                <a:cs typeface="Times New Roman" panose="02020603050405020304" pitchFamily="18" charset="0"/>
              </a:endParaRPr>
            </a:p>
          </p:txBody>
        </p:sp>
        <p:sp>
          <p:nvSpPr>
            <p:cNvPr id="52" name="Text Box 33"/>
            <p:cNvSpPr txBox="1"/>
            <p:nvPr/>
          </p:nvSpPr>
          <p:spPr>
            <a:xfrm>
              <a:off x="6870583" y="3145390"/>
              <a:ext cx="1278025" cy="2186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spcAft>
                  <a:spcPts val="600"/>
                </a:spcAft>
              </a:pPr>
              <a:r>
                <a:rPr lang="en-US" sz="1200" b="1" i="1" dirty="0">
                  <a:ea typeface="宋体" panose="02010600030101010101" pitchFamily="2" charset="-122"/>
                  <a:cs typeface="Times New Roman" panose="02020603050405020304" pitchFamily="18" charset="0"/>
                </a:rPr>
                <a:t>Behavior </a:t>
              </a:r>
              <a:r>
                <a:rPr lang="en-US" sz="1200" b="1" i="1" dirty="0">
                  <a:ea typeface="宋体" panose="02010600030101010101" pitchFamily="2" charset="-122"/>
                  <a:cs typeface="Times New Roman" panose="02020603050405020304" pitchFamily="18" charset="0"/>
                </a:rPr>
                <a:t>data</a:t>
              </a:r>
              <a:endParaRPr lang="en-US" sz="1200" dirty="0">
                <a:ea typeface="宋体" panose="02010600030101010101" pitchFamily="2" charset="-122"/>
                <a:cs typeface="Times New Roman" panose="02020603050405020304" pitchFamily="18" charset="0"/>
              </a:endParaRPr>
            </a:p>
          </p:txBody>
        </p:sp>
        <p:sp>
          <p:nvSpPr>
            <p:cNvPr id="53" name="Text Box 35"/>
            <p:cNvSpPr txBox="1"/>
            <p:nvPr/>
          </p:nvSpPr>
          <p:spPr>
            <a:xfrm>
              <a:off x="5949910" y="3144164"/>
              <a:ext cx="866011" cy="23497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nSpc>
                  <a:spcPct val="107000"/>
                </a:lnSpc>
              </a:pPr>
              <a:r>
                <a:rPr lang="en-US" sz="1200" b="1" i="1" dirty="0">
                  <a:ea typeface="宋体" panose="02010600030101010101" pitchFamily="2" charset="-122"/>
                  <a:cs typeface="Times New Roman" panose="02020603050405020304" pitchFamily="18" charset="0"/>
                </a:rPr>
                <a:t>Text </a:t>
              </a:r>
              <a:r>
                <a:rPr lang="en-US" sz="1200" b="1" i="1" dirty="0">
                  <a:ea typeface="宋体" panose="02010600030101010101" pitchFamily="2" charset="-122"/>
                  <a:cs typeface="Times New Roman" panose="02020603050405020304" pitchFamily="18" charset="0"/>
                </a:rPr>
                <a:t>data</a:t>
              </a:r>
              <a:endParaRPr lang="en-US" sz="1200" dirty="0">
                <a:ea typeface="宋体" panose="02010600030101010101" pitchFamily="2" charset="-122"/>
                <a:cs typeface="Times New Roman" panose="02020603050405020304" pitchFamily="18" charset="0"/>
              </a:endParaRPr>
            </a:p>
          </p:txBody>
        </p:sp>
        <p:sp>
          <p:nvSpPr>
            <p:cNvPr id="56" name="Rectangle 55"/>
            <p:cNvSpPr/>
            <p:nvPr/>
          </p:nvSpPr>
          <p:spPr>
            <a:xfrm>
              <a:off x="5699082" y="2316737"/>
              <a:ext cx="2213543" cy="11098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2100"/>
            </a:p>
          </p:txBody>
        </p:sp>
        <p:pic>
          <p:nvPicPr>
            <p:cNvPr id="61" name="Picture 14" descr="http://www.bizceos.com/wp-content/uploads/2011/05/fi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4261" y="2630212"/>
              <a:ext cx="544925" cy="522219"/>
            </a:xfrm>
            <a:prstGeom prst="rect">
              <a:avLst/>
            </a:prstGeom>
            <a:noFill/>
            <a:extLst>
              <a:ext uri="{909E8E84-426E-40DD-AFC4-6F175D3DCCD1}">
                <a14:hiddenFill xmlns:a14="http://schemas.microsoft.com/office/drawing/2010/main">
                  <a:solidFill>
                    <a:srgbClr val="FFFFFF"/>
                  </a:solidFill>
                </a14:hiddenFill>
              </a:ext>
            </a:extLst>
          </p:spPr>
        </p:pic>
        <p:pic>
          <p:nvPicPr>
            <p:cNvPr id="6183" name="Picture 39" descr="http://www.professionistisardegna.it/wp-content/uploads/2012/12/web-search-300x2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8190" y="2750212"/>
              <a:ext cx="541323" cy="4222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1124624" y="1896233"/>
            <a:ext cx="2533989" cy="2043610"/>
            <a:chOff x="1448339" y="1952940"/>
            <a:chExt cx="2557453" cy="2062534"/>
          </a:xfrm>
        </p:grpSpPr>
        <p:sp>
          <p:nvSpPr>
            <p:cNvPr id="51" name="Text Box 44"/>
            <p:cNvSpPr txBox="1"/>
            <p:nvPr/>
          </p:nvSpPr>
          <p:spPr>
            <a:xfrm>
              <a:off x="1448339" y="3595873"/>
              <a:ext cx="2557453" cy="41960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Knowledge service system</a:t>
              </a:r>
              <a:endParaRPr lang="en-US" sz="1400" dirty="0">
                <a:ea typeface="宋体" panose="02010600030101010101" pitchFamily="2" charset="-122"/>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1590649" y="1952940"/>
              <a:ext cx="2272832" cy="1700219"/>
            </a:xfrm>
            <a:prstGeom prst="rect">
              <a:avLst/>
            </a:prstGeom>
          </p:spPr>
        </p:pic>
      </p:grpSp>
      <p:grpSp>
        <p:nvGrpSpPr>
          <p:cNvPr id="6" name="Group 5"/>
          <p:cNvGrpSpPr/>
          <p:nvPr/>
        </p:nvGrpSpPr>
        <p:grpSpPr>
          <a:xfrm>
            <a:off x="2664070" y="4323066"/>
            <a:ext cx="3685262" cy="1769863"/>
            <a:chOff x="3739682" y="4866413"/>
            <a:chExt cx="3947359" cy="1895736"/>
          </a:xfrm>
        </p:grpSpPr>
        <p:pic>
          <p:nvPicPr>
            <p:cNvPr id="63" name="Picture 62"/>
            <p:cNvPicPr>
              <a:picLocks noChangeAspect="1"/>
            </p:cNvPicPr>
            <p:nvPr/>
          </p:nvPicPr>
          <p:blipFill>
            <a:blip r:embed="rId6"/>
            <a:stretch>
              <a:fillRect/>
            </a:stretch>
          </p:blipFill>
          <p:spPr>
            <a:xfrm>
              <a:off x="4464216" y="4866413"/>
              <a:ext cx="2563542" cy="1497602"/>
            </a:xfrm>
            <a:prstGeom prst="rect">
              <a:avLst/>
            </a:prstGeom>
          </p:spPr>
        </p:pic>
        <p:sp>
          <p:nvSpPr>
            <p:cNvPr id="57" name="Text Box 46"/>
            <p:cNvSpPr txBox="1"/>
            <p:nvPr/>
          </p:nvSpPr>
          <p:spPr>
            <a:xfrm>
              <a:off x="3739682" y="6396835"/>
              <a:ext cx="3947359" cy="36531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sz="1400" b="1" i="1" dirty="0">
                  <a:ea typeface="宋体" panose="02010600030101010101" pitchFamily="2" charset="-122"/>
                  <a:cs typeface="Times New Roman" panose="02020603050405020304" pitchFamily="18" charset="0"/>
                </a:rPr>
                <a:t>Human: </a:t>
              </a:r>
              <a:r>
                <a:rPr lang="en-US" sz="1400" b="1" i="1" dirty="0">
                  <a:ea typeface="宋体" panose="02010600030101010101" pitchFamily="2" charset="-122"/>
                  <a:cs typeface="Times New Roman" panose="02020603050405020304" pitchFamily="18" charset="0"/>
                </a:rPr>
                <a:t>big data producer </a:t>
              </a:r>
              <a:r>
                <a:rPr lang="en-US" sz="1400" b="1" i="1" dirty="0">
                  <a:ea typeface="宋体" panose="02010600030101010101" pitchFamily="2" charset="-122"/>
                  <a:cs typeface="Times New Roman" panose="02020603050405020304" pitchFamily="18" charset="0"/>
                </a:rPr>
                <a:t>and consumer</a:t>
              </a:r>
              <a:endParaRPr lang="en-US" sz="1400" dirty="0">
                <a:ea typeface="宋体" panose="02010600030101010101" pitchFamily="2" charset="-122"/>
                <a:cs typeface="Times New Roman" panose="02020603050405020304" pitchFamily="18" charset="0"/>
              </a:endParaRPr>
            </a:p>
          </p:txBody>
        </p:sp>
      </p:grpSp>
      <p:sp>
        <p:nvSpPr>
          <p:cNvPr id="10" name="TextBox 9"/>
          <p:cNvSpPr txBox="1"/>
          <p:nvPr/>
        </p:nvSpPr>
        <p:spPr>
          <a:xfrm>
            <a:off x="6958563" y="4928173"/>
            <a:ext cx="1885106" cy="369332"/>
          </a:xfrm>
          <a:prstGeom prst="rect">
            <a:avLst/>
          </a:prstGeom>
          <a:noFill/>
        </p:spPr>
        <p:txBody>
          <a:bodyPr wrap="square" rtlCol="0">
            <a:spAutoFit/>
          </a:bodyPr>
          <a:lstStyle/>
          <a:p>
            <a:r>
              <a:rPr lang="en-US" b="1" i="1" dirty="0">
                <a:solidFill>
                  <a:srgbClr val="FF0000"/>
                </a:solidFill>
              </a:rPr>
              <a:t>As data producer</a:t>
            </a:r>
            <a:endParaRPr lang="en-US" b="1" i="1" dirty="0">
              <a:solidFill>
                <a:srgbClr val="FF0000"/>
              </a:solidFill>
            </a:endParaRPr>
          </a:p>
        </p:txBody>
      </p:sp>
      <p:sp>
        <p:nvSpPr>
          <p:cNvPr id="11" name="TextBox 10"/>
          <p:cNvSpPr txBox="1"/>
          <p:nvPr/>
        </p:nvSpPr>
        <p:spPr>
          <a:xfrm>
            <a:off x="6949384" y="5339609"/>
            <a:ext cx="2194616" cy="923330"/>
          </a:xfrm>
          <a:prstGeom prst="rect">
            <a:avLst/>
          </a:prstGeom>
          <a:noFill/>
        </p:spPr>
        <p:txBody>
          <a:bodyPr wrap="square" rtlCol="0">
            <a:spAutoFit/>
          </a:bodyPr>
          <a:lstStyle/>
          <a:p>
            <a:r>
              <a:rPr lang="en-US" b="1" dirty="0"/>
              <a:t>Challenges:</a:t>
            </a:r>
          </a:p>
          <a:p>
            <a:pPr marL="257175" indent="-257175">
              <a:buAutoNum type="arabicPeriod"/>
            </a:pPr>
            <a:r>
              <a:rPr lang="en-US" b="1" dirty="0"/>
              <a:t>Unstructured data</a:t>
            </a:r>
          </a:p>
          <a:p>
            <a:pPr marL="257175" indent="-257175">
              <a:buAutoNum type="arabicPeriod"/>
            </a:pPr>
            <a:r>
              <a:rPr lang="en-US" b="1" dirty="0"/>
              <a:t>Rich semantic</a:t>
            </a:r>
            <a:endParaRPr lang="en-US" b="1" dirty="0"/>
          </a:p>
        </p:txBody>
      </p:sp>
      <p:sp>
        <p:nvSpPr>
          <p:cNvPr id="41" name="TextBox 40"/>
          <p:cNvSpPr txBox="1"/>
          <p:nvPr/>
        </p:nvSpPr>
        <p:spPr>
          <a:xfrm>
            <a:off x="334797" y="4871296"/>
            <a:ext cx="1885106" cy="646331"/>
          </a:xfrm>
          <a:prstGeom prst="rect">
            <a:avLst/>
          </a:prstGeom>
          <a:noFill/>
        </p:spPr>
        <p:txBody>
          <a:bodyPr wrap="square" rtlCol="0">
            <a:spAutoFit/>
          </a:bodyPr>
          <a:lstStyle/>
          <a:p>
            <a:r>
              <a:rPr lang="en-US" b="1" i="1" dirty="0">
                <a:solidFill>
                  <a:srgbClr val="FF0000"/>
                </a:solidFill>
              </a:rPr>
              <a:t>As knowledge consumer</a:t>
            </a:r>
            <a:endParaRPr lang="en-US" b="1" i="1" dirty="0">
              <a:solidFill>
                <a:srgbClr val="FF0000"/>
              </a:solidFill>
            </a:endParaRPr>
          </a:p>
        </p:txBody>
      </p:sp>
      <p:sp>
        <p:nvSpPr>
          <p:cNvPr id="44" name="TextBox 43"/>
          <p:cNvSpPr txBox="1"/>
          <p:nvPr/>
        </p:nvSpPr>
        <p:spPr>
          <a:xfrm>
            <a:off x="309101" y="5431766"/>
            <a:ext cx="2412956" cy="923330"/>
          </a:xfrm>
          <a:prstGeom prst="rect">
            <a:avLst/>
          </a:prstGeom>
          <a:noFill/>
        </p:spPr>
        <p:txBody>
          <a:bodyPr wrap="square" rtlCol="0">
            <a:spAutoFit/>
          </a:bodyPr>
          <a:lstStyle/>
          <a:p>
            <a:r>
              <a:rPr lang="en-US" b="1" dirty="0"/>
              <a:t>Challenges:</a:t>
            </a:r>
          </a:p>
          <a:p>
            <a:pPr marL="257175" indent="-257175">
              <a:buAutoNum type="arabicPeriod"/>
            </a:pPr>
            <a:r>
              <a:rPr lang="en-US" b="1" dirty="0"/>
              <a:t>Implicit feedback</a:t>
            </a:r>
          </a:p>
          <a:p>
            <a:pPr marL="257175" indent="-257175">
              <a:buAutoNum type="arabicPeriod"/>
            </a:pPr>
            <a:r>
              <a:rPr lang="en-US" b="1" dirty="0"/>
              <a:t>Diverse and dynamic</a:t>
            </a:r>
            <a:endParaRPr lang="en-US" b="1" dirty="0"/>
          </a:p>
        </p:txBody>
      </p:sp>
    </p:spTree>
    <p:extLst>
      <p:ext uri="{BB962C8B-B14F-4D97-AF65-F5344CB8AC3E}">
        <p14:creationId xmlns:p14="http://schemas.microsoft.com/office/powerpoint/2010/main" val="29115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1"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s.colorado.edu/~martin/SLP2/slp2-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76" y="3374570"/>
            <a:ext cx="1347336" cy="134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Text Books</a:t>
            </a:r>
            <a:endParaRPr lang="en-US" dirty="0"/>
          </a:p>
        </p:txBody>
      </p:sp>
      <p:sp>
        <p:nvSpPr>
          <p:cNvPr id="5" name="Content Placeholder 5"/>
          <p:cNvSpPr txBox="1">
            <a:spLocks/>
          </p:cNvSpPr>
          <p:nvPr/>
        </p:nvSpPr>
        <p:spPr>
          <a:xfrm>
            <a:off x="1928212" y="1785256"/>
            <a:ext cx="6629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i="1" dirty="0" smtClean="0"/>
              <a:t>Introduction to Information Retrieval</a:t>
            </a:r>
            <a:r>
              <a:rPr lang="en-US" sz="2400" dirty="0" smtClean="0"/>
              <a:t>. Christopher D. Manning, </a:t>
            </a:r>
            <a:r>
              <a:rPr lang="en-US" sz="2400" dirty="0" err="1" smtClean="0"/>
              <a:t>Prabhakar</a:t>
            </a:r>
            <a:r>
              <a:rPr lang="en-US" sz="2400" dirty="0" smtClean="0"/>
              <a:t> </a:t>
            </a:r>
            <a:r>
              <a:rPr lang="en-US" sz="2400" dirty="0" err="1" smtClean="0"/>
              <a:t>Raghavan</a:t>
            </a:r>
            <a:r>
              <a:rPr lang="en-US" sz="2400" dirty="0" smtClean="0"/>
              <a:t>, and </a:t>
            </a:r>
            <a:r>
              <a:rPr lang="en-US" sz="2400" dirty="0" err="1" smtClean="0"/>
              <a:t>Hinrich</a:t>
            </a:r>
            <a:r>
              <a:rPr lang="en-US" sz="2400" dirty="0" smtClean="0"/>
              <a:t> </a:t>
            </a:r>
            <a:r>
              <a:rPr lang="en-US" sz="2400" dirty="0" err="1" smtClean="0"/>
              <a:t>Schuetze</a:t>
            </a:r>
            <a:r>
              <a:rPr lang="en-US" sz="2400" dirty="0" smtClean="0"/>
              <a:t>, Cambridge University Press, 2007.</a:t>
            </a:r>
          </a:p>
          <a:p>
            <a:pPr marL="0" indent="0">
              <a:buFont typeface="Arial" panose="020B0604020202020204" pitchFamily="34" charset="0"/>
              <a:buNone/>
            </a:pPr>
            <a:endParaRPr lang="en-US" sz="2400" dirty="0" smtClean="0"/>
          </a:p>
          <a:p>
            <a:r>
              <a:rPr lang="en-US" sz="2400" b="1" i="1" dirty="0"/>
              <a:t>Speech and Language Processing</a:t>
            </a:r>
            <a:r>
              <a:rPr lang="en-US" sz="2400" dirty="0"/>
              <a:t>. Daniel </a:t>
            </a:r>
            <a:r>
              <a:rPr lang="en-US" sz="2400" dirty="0" err="1"/>
              <a:t>Jurafsky</a:t>
            </a:r>
            <a:r>
              <a:rPr lang="en-US" sz="2400" dirty="0"/>
              <a:t> and James H. Martin, Pearson Education, 2000</a:t>
            </a:r>
            <a:r>
              <a:rPr lang="en-US" sz="2400" dirty="0" smtClean="0"/>
              <a:t>.</a:t>
            </a:r>
          </a:p>
          <a:p>
            <a:endParaRPr lang="en-US" sz="2400" dirty="0" smtClean="0"/>
          </a:p>
          <a:p>
            <a:r>
              <a:rPr lang="en-US" sz="2400" b="1" i="1" dirty="0"/>
              <a:t>Mining Text Data</a:t>
            </a:r>
            <a:r>
              <a:rPr lang="en-US" sz="2400" dirty="0"/>
              <a:t>. </a:t>
            </a:r>
            <a:r>
              <a:rPr lang="en-US" sz="2400" dirty="0" err="1"/>
              <a:t>Charu</a:t>
            </a:r>
            <a:r>
              <a:rPr lang="en-US" sz="2400" dirty="0"/>
              <a:t> C. Aggarwal and ChengXiang Zhai, Springer, 2012.</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31" y="1578428"/>
            <a:ext cx="978426" cy="1491345"/>
          </a:xfrm>
          <a:prstGeom prst="rect">
            <a:avLst/>
          </a:prstGeom>
        </p:spPr>
      </p:pic>
      <p:pic>
        <p:nvPicPr>
          <p:cNvPr id="8" name="Picture 4" descr="http://ecx.images-amazon.com/images/I/41GOsA1%2BCQ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055" y="4917736"/>
            <a:ext cx="1048977" cy="157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5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981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 Mining</a:t>
            </a:r>
            <a:endParaRPr lang="en-US" sz="2400" b="1" dirty="0">
              <a:solidFill>
                <a:schemeClr val="tx1"/>
              </a:solidFill>
            </a:endParaRPr>
          </a:p>
        </p:txBody>
      </p:sp>
      <p:sp>
        <p:nvSpPr>
          <p:cNvPr id="189443" name="Rectangle 3"/>
          <p:cNvSpPr>
            <a:spLocks noGrp="1" noChangeArrowheads="1"/>
          </p:cNvSpPr>
          <p:nvPr>
            <p:ph type="title"/>
          </p:nvPr>
        </p:nvSpPr>
        <p:spPr>
          <a:xfrm>
            <a:off x="228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5943600" y="3137261"/>
            <a:ext cx="2743200" cy="1219200"/>
            <a:chOff x="6096000" y="2743200"/>
            <a:chExt cx="2743200" cy="1219200"/>
          </a:xfrm>
        </p:grpSpPr>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a:t>
            </a:r>
            <a:r>
              <a:rPr lang="en-US" altLang="en-US" sz="2000" b="1" dirty="0" smtClean="0"/>
              <a:t>Recognition</a:t>
            </a:r>
            <a:endParaRPr lang="en-US" altLang="en-US" sz="2000" b="1" dirty="0"/>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4312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Web Applications,</a:t>
              </a:r>
            </a:p>
            <a:p>
              <a:r>
                <a:rPr lang="en-US" altLang="en-US" sz="2000" b="1" dirty="0" smtClean="0"/>
                <a:t>Bioinformatics</a:t>
              </a:r>
              <a:r>
                <a:rPr lang="en-US" altLang="en-US" sz="2000" b="1" dirty="0"/>
                <a:t>…</a:t>
              </a:r>
            </a:p>
          </p:txBody>
        </p:sp>
      </p:grpSp>
      <p:sp>
        <p:nvSpPr>
          <p:cNvPr id="189455" name="Oval 15"/>
          <p:cNvSpPr>
            <a:spLocks noChangeArrowheads="1"/>
          </p:cNvSpPr>
          <p:nvPr/>
        </p:nvSpPr>
        <p:spPr bwMode="auto">
          <a:xfrm>
            <a:off x="619365"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633174" y="3255927"/>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59" name="Rectangle 19"/>
          <p:cNvSpPr>
            <a:spLocks noChangeArrowheads="1"/>
          </p:cNvSpPr>
          <p:nvPr/>
        </p:nvSpPr>
        <p:spPr bwMode="auto">
          <a:xfrm>
            <a:off x="4572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228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3" name="Text Box 23"/>
          <p:cNvSpPr txBox="1">
            <a:spLocks noChangeArrowheads="1"/>
          </p:cNvSpPr>
          <p:nvPr/>
        </p:nvSpPr>
        <p:spPr bwMode="auto">
          <a:xfrm>
            <a:off x="7117614" y="1404605"/>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4764581" y="4139576"/>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smtClean="0"/>
                <a:t>Information Retrieval</a:t>
              </a:r>
              <a:endParaRPr lang="en-US" altLang="en-US" sz="2000" b="1" dirty="0"/>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smtClean="0">
                  <a:solidFill>
                    <a:srgbClr val="FF0000"/>
                  </a:solidFill>
                </a:rPr>
                <a:t>SIGIR, WWW, WSDM, CIKM</a:t>
              </a:r>
              <a:endParaRPr lang="en-US" b="1" dirty="0">
                <a:solidFill>
                  <a:srgbClr val="FF0000"/>
                </a:solidFill>
              </a:endParaRPr>
            </a:p>
          </p:txBody>
        </p:sp>
      </p:gr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smtClean="0">
                <a:solidFill>
                  <a:srgbClr val="FF0000"/>
                </a:solidFill>
              </a:rPr>
              <a:t>ICML, NIPS, UAI</a:t>
            </a:r>
            <a:endParaRPr lang="en-US" b="1" dirty="0">
              <a:solidFill>
                <a:srgbClr val="FF0000"/>
              </a:solidFill>
            </a:endParaRPr>
          </a:p>
        </p:txBody>
      </p:sp>
      <p:grpSp>
        <p:nvGrpSpPr>
          <p:cNvPr id="14" name="Group 13"/>
          <p:cNvGrpSpPr/>
          <p:nvPr/>
        </p:nvGrpSpPr>
        <p:grpSpPr>
          <a:xfrm>
            <a:off x="2628299" y="4167981"/>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NLP</a:t>
              </a:r>
              <a:endParaRPr lang="en-US" altLang="en-US" sz="2000" b="1" dirty="0"/>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smtClean="0">
                  <a:solidFill>
                    <a:srgbClr val="FF0000"/>
                  </a:solidFill>
                </a:rPr>
                <a:t>ACL, EMNLP, COLING</a:t>
              </a:r>
              <a:endParaRPr lang="en-US" b="1" dirty="0">
                <a:solidFill>
                  <a:srgbClr val="FF0000"/>
                </a:solidFill>
              </a:endParaRPr>
            </a:p>
          </p:txBody>
        </p:sp>
      </p:grpSp>
      <p:grpSp>
        <p:nvGrpSpPr>
          <p:cNvPr id="13" name="Group 12"/>
          <p:cNvGrpSpPr/>
          <p:nvPr/>
        </p:nvGrpSpPr>
        <p:grpSpPr>
          <a:xfrm>
            <a:off x="1866786" y="3557188"/>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smtClean="0"/>
                <a:t>Data Mining</a:t>
              </a:r>
              <a:endParaRPr lang="en-US" altLang="en-US" b="1" dirty="0"/>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smtClean="0">
                  <a:solidFill>
                    <a:srgbClr val="FF0000"/>
                  </a:solidFill>
                </a:rPr>
                <a:t>KDD, ICDM, SDM</a:t>
              </a:r>
              <a:endParaRPr lang="en-US" b="1" dirty="0">
                <a:solidFill>
                  <a:srgbClr val="FF0000"/>
                </a:solidFill>
              </a:endParaRPr>
            </a:p>
          </p:txBody>
        </p:sp>
      </p:grpSp>
      <p:sp>
        <p:nvSpPr>
          <p:cNvPr id="5" name="TextBox 4"/>
          <p:cNvSpPr txBox="1"/>
          <p:nvPr/>
        </p:nvSpPr>
        <p:spPr>
          <a:xfrm>
            <a:off x="728312" y="6172200"/>
            <a:ext cx="52578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Find more on course website for resource</a:t>
            </a:r>
            <a:endParaRPr lang="en-US" sz="2000" dirty="0"/>
          </a:p>
        </p:txBody>
      </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Information Retrieval</a:t>
            </a:r>
            <a:endParaRPr lang="en-US"/>
          </a:p>
        </p:txBody>
      </p:sp>
      <p:sp>
        <p:nvSpPr>
          <p:cNvPr id="8" name="Slide Number Placeholder 7"/>
          <p:cNvSpPr>
            <a:spLocks noGrp="1"/>
          </p:cNvSpPr>
          <p:nvPr>
            <p:ph type="sldNum" sz="quarter" idx="12"/>
          </p:nvPr>
        </p:nvSpPr>
        <p:spPr/>
        <p:txBody>
          <a:bodyPr/>
          <a:lstStyle/>
          <a:p>
            <a:fld id="{04D6BED6-93C9-4D43-B1C0-E2DD71716F4C}" type="slidenum">
              <a:rPr lang="en-US" smtClean="0"/>
              <a:t>32</a:t>
            </a:fld>
            <a:endParaRPr lang="en-US"/>
          </a:p>
        </p:txBody>
      </p:sp>
      <p:sp>
        <p:nvSpPr>
          <p:cNvPr id="39" name="Text Box 22"/>
          <p:cNvSpPr txBox="1">
            <a:spLocks noChangeArrowheads="1"/>
          </p:cNvSpPr>
          <p:nvPr/>
        </p:nvSpPr>
        <p:spPr bwMode="auto">
          <a:xfrm>
            <a:off x="332502" y="1701778"/>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686200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Welcome to the class of “Text Mining”!</a:t>
            </a:r>
            <a:endParaRPr lang="en-US" sz="3800" dirty="0"/>
          </a:p>
        </p:txBody>
      </p:sp>
      <p:pic>
        <p:nvPicPr>
          <p:cNvPr id="2050" name="Picture 2" descr="http://www.cc.gatech.edu/~agray/6240spr11/resources/textmi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247901"/>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2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from text data</a:t>
            </a:r>
            <a:endParaRPr lang="en-US" dirty="0"/>
          </a:p>
        </p:txBody>
      </p:sp>
      <p:sp>
        <p:nvSpPr>
          <p:cNvPr id="3" name="Content Placeholder 2"/>
          <p:cNvSpPr>
            <a:spLocks noGrp="1"/>
          </p:cNvSpPr>
          <p:nvPr>
            <p:ph idx="1"/>
          </p:nvPr>
        </p:nvSpPr>
        <p:spPr/>
        <p:txBody>
          <a:bodyPr/>
          <a:lstStyle/>
          <a:p>
            <a:r>
              <a:rPr lang="en-US" dirty="0"/>
              <a:t>IBM’s Watson wins at Jeopardy</a:t>
            </a:r>
            <a:r>
              <a:rPr lang="en-US" dirty="0" smtClean="0"/>
              <a:t>! - 2011</a:t>
            </a:r>
            <a:endParaRPr lang="en-US" dirty="0"/>
          </a:p>
        </p:txBody>
      </p:sp>
      <p:pic>
        <p:nvPicPr>
          <p:cNvPr id="1026" name="Picture 2" descr="http://www.ibm.com/smarterplanet/us/en/ibmwatson/assets/img/tech/img-video-jeopardy.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192" y="2396463"/>
            <a:ext cx="6955140" cy="391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t>An overview of Watson</a:t>
            </a:r>
          </a:p>
        </p:txBody>
      </p:sp>
      <p:pic>
        <p:nvPicPr>
          <p:cNvPr id="51204" name="Picture 4"/>
          <p:cNvPicPr>
            <a:picLocks noChangeAspect="1" noChangeArrowheads="1"/>
          </p:cNvPicPr>
          <p:nvPr/>
        </p:nvPicPr>
        <p:blipFill>
          <a:blip r:embed="rId3"/>
          <a:srcRect/>
          <a:stretch>
            <a:fillRect/>
          </a:stretch>
        </p:blipFill>
        <p:spPr bwMode="auto">
          <a:xfrm>
            <a:off x="538162" y="1417638"/>
            <a:ext cx="8067675" cy="4972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262744" y="2560638"/>
            <a:ext cx="2362200"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169229" y="2253343"/>
            <a:ext cx="2481943" cy="117565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480457" y="3854676"/>
            <a:ext cx="7070950" cy="22086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34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inside Watson?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“Watson </a:t>
            </a:r>
            <a:r>
              <a:rPr lang="en-US" i="1" dirty="0"/>
              <a:t>had access to 200 million pages of structured and unstructured content consuming four terabytes of disk </a:t>
            </a:r>
            <a:r>
              <a:rPr lang="en-US" i="1" dirty="0" smtClean="0"/>
              <a:t>storage </a:t>
            </a:r>
            <a:r>
              <a:rPr lang="en-US" i="1" dirty="0"/>
              <a:t>including the full text of </a:t>
            </a:r>
            <a:r>
              <a:rPr lang="en-US" i="1" dirty="0" smtClean="0"/>
              <a:t>Wikipedia” – PC World</a:t>
            </a:r>
          </a:p>
          <a:p>
            <a:r>
              <a:rPr lang="en-US" i="1" dirty="0"/>
              <a:t>“The sources of information for Watson include encyclopedias, dictionaries, thesauri, newswire articles, and literary works. Watson also used databases, taxonomies, and ontologies. Specifically, </a:t>
            </a:r>
            <a:r>
              <a:rPr lang="en-US" i="1" dirty="0" err="1"/>
              <a:t>DBPedia</a:t>
            </a:r>
            <a:r>
              <a:rPr lang="en-US" i="1" dirty="0"/>
              <a:t>, WordNet, and </a:t>
            </a:r>
            <a:r>
              <a:rPr lang="en-US" i="1" dirty="0" err="1"/>
              <a:t>Yago</a:t>
            </a:r>
            <a:r>
              <a:rPr lang="en-US" i="1" dirty="0"/>
              <a:t> were used</a:t>
            </a:r>
            <a:r>
              <a:rPr lang="en-US" i="1" dirty="0" smtClean="0"/>
              <a:t>.” – AI Magazine</a:t>
            </a:r>
            <a:endParaRPr lang="en-US" i="1" dirty="0"/>
          </a:p>
        </p:txBody>
      </p:sp>
    </p:spTree>
    <p:extLst>
      <p:ext uri="{BB962C8B-B14F-4D97-AF65-F5344CB8AC3E}">
        <p14:creationId xmlns:p14="http://schemas.microsoft.com/office/powerpoint/2010/main" val="16233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inside Watson?</a:t>
            </a:r>
          </a:p>
        </p:txBody>
      </p:sp>
      <p:sp>
        <p:nvSpPr>
          <p:cNvPr id="3" name="Content Placeholder 2"/>
          <p:cNvSpPr>
            <a:spLocks noGrp="1"/>
          </p:cNvSpPr>
          <p:nvPr>
            <p:ph idx="1"/>
          </p:nvPr>
        </p:nvSpPr>
        <p:spPr/>
        <p:txBody>
          <a:bodyPr/>
          <a:lstStyle/>
          <a:p>
            <a:r>
              <a:rPr lang="en-US" dirty="0" err="1" smtClean="0"/>
              <a:t>DeepQA</a:t>
            </a:r>
            <a:r>
              <a:rPr lang="en-US" dirty="0" smtClean="0"/>
              <a:t> system</a:t>
            </a:r>
          </a:p>
          <a:p>
            <a:pPr lvl="1"/>
            <a:r>
              <a:rPr lang="en-US" dirty="0" smtClean="0"/>
              <a:t>“</a:t>
            </a:r>
            <a:r>
              <a:rPr lang="en-US" i="1" dirty="0"/>
              <a:t>Watson's main innovation was not in the creation of a new algorithm for this operation but rather its ability to quickly execute hundreds of proven language analysis algorithms simultaneously to find the correct answer</a:t>
            </a:r>
            <a:r>
              <a:rPr lang="en-US" i="1" dirty="0" smtClean="0"/>
              <a:t>.</a:t>
            </a:r>
            <a:r>
              <a:rPr lang="en-US" dirty="0" smtClean="0"/>
              <a:t>” – New York Times</a:t>
            </a:r>
          </a:p>
          <a:p>
            <a:pPr lvl="1"/>
            <a:r>
              <a:rPr lang="en-US" dirty="0">
                <a:hlinkClick r:id="rId2"/>
              </a:rPr>
              <a:t>The </a:t>
            </a:r>
            <a:r>
              <a:rPr lang="en-US" dirty="0" err="1">
                <a:hlinkClick r:id="rId2"/>
              </a:rPr>
              <a:t>DeepQA</a:t>
            </a:r>
            <a:r>
              <a:rPr lang="en-US" dirty="0">
                <a:hlinkClick r:id="rId2"/>
              </a:rPr>
              <a:t> Research Team</a:t>
            </a:r>
            <a:endParaRPr lang="en-US" dirty="0"/>
          </a:p>
        </p:txBody>
      </p:sp>
    </p:spTree>
    <p:extLst>
      <p:ext uri="{BB962C8B-B14F-4D97-AF65-F5344CB8AC3E}">
        <p14:creationId xmlns:p14="http://schemas.microsoft.com/office/powerpoint/2010/main" val="39336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0" name="Picture 6" descr="http://about.topsy.com/wp-content/uploads/2013/02/twitter_osc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 y="2244213"/>
            <a:ext cx="7824787" cy="43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2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 around us</a:t>
            </a:r>
            <a:endParaRPr lang="en-US" dirty="0"/>
          </a:p>
        </p:txBody>
      </p:sp>
      <p:sp>
        <p:nvSpPr>
          <p:cNvPr id="3" name="Content Placeholder 2"/>
          <p:cNvSpPr>
            <a:spLocks noGrp="1"/>
          </p:cNvSpPr>
          <p:nvPr>
            <p:ph idx="1"/>
          </p:nvPr>
        </p:nvSpPr>
        <p:spPr/>
        <p:txBody>
          <a:bodyPr/>
          <a:lstStyle/>
          <a:p>
            <a:r>
              <a:rPr lang="en-US" dirty="0" smtClean="0"/>
              <a:t>Sentiment analysis</a:t>
            </a:r>
            <a:endParaRPr lang="en-US" dirty="0"/>
          </a:p>
        </p:txBody>
      </p:sp>
      <p:pic>
        <p:nvPicPr>
          <p:cNvPr id="1032" name="Picture 8" descr="https://www.recordedfuture.com/assets/presapp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149" y="2416629"/>
            <a:ext cx="7313702" cy="400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42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 slides template" id="{D5F212AE-FC68-4F40-A6E9-E622D0435166}" vid="{E85A6BF9-846D-4A1E-B2BC-AAD31AE4B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slides template</Template>
  <TotalTime>231</TotalTime>
  <Words>1367</Words>
  <Application>Microsoft Office PowerPoint</Application>
  <PresentationFormat>On-screen Show (4:3)</PresentationFormat>
  <Paragraphs>212</Paragraphs>
  <Slides>33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Gill Sans MT</vt:lpstr>
      <vt:lpstr>MS PGothic</vt:lpstr>
      <vt:lpstr>宋体</vt:lpstr>
      <vt:lpstr>Arial</vt:lpstr>
      <vt:lpstr>Calibri</vt:lpstr>
      <vt:lpstr>Times New Roman</vt:lpstr>
      <vt:lpstr>Wingdings</vt:lpstr>
      <vt:lpstr>simple slides template</vt:lpstr>
      <vt:lpstr>Introduction to Text Mining</vt:lpstr>
      <vt:lpstr>What is “Text Mining”?</vt:lpstr>
      <vt:lpstr>Two different definitions of mining</vt:lpstr>
      <vt:lpstr>Knowledge discovery from text data</vt:lpstr>
      <vt:lpstr>An overview of Watson</vt:lpstr>
      <vt:lpstr>What is inside Watson?</vt:lpstr>
      <vt:lpstr>What is inside Watson?</vt:lpstr>
      <vt:lpstr>Text mining around us</vt:lpstr>
      <vt:lpstr>Text mining around us</vt:lpstr>
      <vt:lpstr>Text mining around us</vt:lpstr>
      <vt:lpstr>Text mining around us</vt:lpstr>
      <vt:lpstr>Text mining around us</vt:lpstr>
      <vt:lpstr>Text mining around us</vt:lpstr>
      <vt:lpstr>How to perform text mining?</vt:lpstr>
      <vt:lpstr>Text Mining vs. NLP, IR, DM…</vt:lpstr>
      <vt:lpstr>Text mining in general</vt:lpstr>
      <vt:lpstr>Challenges in text mining</vt:lpstr>
      <vt:lpstr>Text mining problems we will solve</vt:lpstr>
      <vt:lpstr>Text mining problems we will solve</vt:lpstr>
      <vt:lpstr>Text mining problems we will solve</vt:lpstr>
      <vt:lpstr>Text mining problems we will solve</vt:lpstr>
      <vt:lpstr>We will also briefly cover</vt:lpstr>
      <vt:lpstr>We will also briefly cover</vt:lpstr>
      <vt:lpstr>Text mining in the era of Big Data</vt:lpstr>
      <vt:lpstr>Scalability is crucial</vt:lpstr>
      <vt:lpstr>State-of-the-art solutions</vt:lpstr>
      <vt:lpstr>State-of-the-art solutions</vt:lpstr>
      <vt:lpstr>State-of-the-art solutions</vt:lpstr>
      <vt:lpstr>State-of-the-art solutions</vt:lpstr>
      <vt:lpstr>Text mining in the era of Big Data</vt:lpstr>
      <vt:lpstr>Text Books</vt:lpstr>
      <vt:lpstr>What to read?</vt:lpstr>
      <vt:lpstr>Welcome to the class of “Text Mining”!</vt:lpstr>
    </vt:vector>
  </TitlesOfParts>
  <Company>CS@UIUC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hongning wang</dc:creator>
  <cp:lastModifiedBy>hongning wang</cp:lastModifiedBy>
  <cp:revision>24</cp:revision>
  <dcterms:created xsi:type="dcterms:W3CDTF">2014-12-27T17:25:32Z</dcterms:created>
  <dcterms:modified xsi:type="dcterms:W3CDTF">2014-12-27T23:47:19Z</dcterms:modified>
</cp:coreProperties>
</file>