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1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373A-01BC-400C-BE4E-DCEE929FA69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4893-E932-4CCB-BDB0-53BAC28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3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373A-01BC-400C-BE4E-DCEE929FA69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4893-E932-4CCB-BDB0-53BAC28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373A-01BC-400C-BE4E-DCEE929FA69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4893-E932-4CCB-BDB0-53BAC28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3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373A-01BC-400C-BE4E-DCEE929FA69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4893-E932-4CCB-BDB0-53BAC28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3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373A-01BC-400C-BE4E-DCEE929FA69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4893-E932-4CCB-BDB0-53BAC28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373A-01BC-400C-BE4E-DCEE929FA69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4893-E932-4CCB-BDB0-53BAC28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8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373A-01BC-400C-BE4E-DCEE929FA69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4893-E932-4CCB-BDB0-53BAC28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9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373A-01BC-400C-BE4E-DCEE929FA69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4893-E932-4CCB-BDB0-53BAC28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0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373A-01BC-400C-BE4E-DCEE929FA69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4893-E932-4CCB-BDB0-53BAC28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1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373A-01BC-400C-BE4E-DCEE929FA69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4893-E932-4CCB-BDB0-53BAC28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373A-01BC-400C-BE4E-DCEE929FA69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4893-E932-4CCB-BDB0-53BAC28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D373A-01BC-400C-BE4E-DCEE929FA69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4893-E932-4CCB-BDB0-53BAC28E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png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Scaling Personalized Web Search</a:t>
            </a:r>
            <a:endParaRPr kumimoji="0" lang="en-US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073758" y="2458792"/>
            <a:ext cx="6477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chemeClr val="tx1"/>
                </a:solidFill>
                <a:ea typeface="SimSun" panose="02010600030101010101" pitchFamily="2" charset="-122"/>
              </a:rPr>
              <a:t>Authors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: Glen </a:t>
            </a:r>
            <a:r>
              <a:rPr lang="en-US" altLang="zh-CN" sz="3200" dirty="0" err="1" smtClean="0">
                <a:solidFill>
                  <a:schemeClr val="tx1"/>
                </a:solidFill>
                <a:ea typeface="SimSun" panose="02010600030101010101" pitchFamily="2" charset="-122"/>
              </a:rPr>
              <a:t>Jeh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 , </a:t>
            </a:r>
            <a:r>
              <a:rPr lang="en-US" altLang="zh-CN" sz="3200" dirty="0" err="1" smtClean="0">
                <a:solidFill>
                  <a:schemeClr val="tx1"/>
                </a:solidFill>
                <a:ea typeface="SimSun" panose="02010600030101010101" pitchFamily="2" charset="-122"/>
              </a:rPr>
              <a:t>Jennfier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  <a:ea typeface="SimSun" panose="02010600030101010101" pitchFamily="2" charset="-122"/>
              </a:rPr>
              <a:t>Widom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  <a:b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</a:b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	      Stanford University</a:t>
            </a:r>
          </a:p>
          <a:p>
            <a:r>
              <a:rPr lang="en-US" altLang="en-US" sz="3200" b="1" dirty="0" smtClean="0">
                <a:solidFill>
                  <a:schemeClr val="tx1"/>
                </a:solidFill>
                <a:ea typeface="SimSun" panose="02010600030101010101" pitchFamily="2" charset="-122"/>
              </a:rPr>
              <a:t>Written in</a:t>
            </a:r>
            <a:r>
              <a:rPr lang="en-US" altLang="en-US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: 2003</a:t>
            </a:r>
          </a:p>
          <a:p>
            <a:r>
              <a:rPr lang="en-US" altLang="en-US" sz="3200" b="1" dirty="0" smtClean="0">
                <a:solidFill>
                  <a:schemeClr val="tx1"/>
                </a:solidFill>
                <a:ea typeface="SimSun" panose="02010600030101010101" pitchFamily="2" charset="-122"/>
              </a:rPr>
              <a:t>Cited by</a:t>
            </a:r>
            <a:r>
              <a:rPr lang="en-US" altLang="en-US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: 923 articles</a:t>
            </a:r>
          </a:p>
          <a:p>
            <a:endParaRPr lang="en-US" altLang="en-US" sz="32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8704" y="5666704"/>
            <a:ext cx="738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Presented by Sugandha Agrawal</a:t>
            </a:r>
          </a:p>
        </p:txBody>
      </p:sp>
    </p:spTree>
    <p:extLst>
      <p:ext uri="{BB962C8B-B14F-4D97-AF65-F5344CB8AC3E}">
        <p14:creationId xmlns:p14="http://schemas.microsoft.com/office/powerpoint/2010/main" val="39980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noProof="0" dirty="0" smtClean="0">
                <a:solidFill>
                  <a:srgbClr val="000000"/>
                </a:solidFill>
                <a:latin typeface="Arial"/>
                <a:cs typeface="Arial"/>
              </a:rPr>
              <a:t>Inverse P-distance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04553" y="1866363"/>
            <a:ext cx="9244916" cy="437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Hub vector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</a:t>
            </a:r>
            <a:r>
              <a:rPr lang="en-US" altLang="en-US" sz="2400" baseline="-250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can be represented as inverse  P-distance vector</a:t>
            </a:r>
          </a:p>
          <a:p>
            <a:pPr marL="0" indent="0">
              <a:buClrTx/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lvl="2" indent="-342900">
              <a:buClrTx/>
              <a:buSzPct val="70000"/>
              <a:buFont typeface="Wingdings" panose="05000000000000000000" pitchFamily="2" charset="2"/>
              <a:buChar char="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l(t) – the number of edges in path t</a:t>
            </a:r>
          </a:p>
          <a:p>
            <a:pPr lvl="2" indent="-342900">
              <a:buClrTx/>
              <a:buSzPct val="70000"/>
              <a:buFont typeface="Wingdings" panose="05000000000000000000" pitchFamily="2" charset="2"/>
              <a:buChar char="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P(t) – the probability of traveling on path t</a:t>
            </a:r>
          </a:p>
          <a:p>
            <a:pPr lvl="2" indent="-342900">
              <a:buClrTx/>
              <a:buSzPct val="70000"/>
              <a:buFont typeface="Wingdings" panose="05000000000000000000" pitchFamily="2" charset="2"/>
              <a:buChar char="¢"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800100" lvl="2" indent="0">
              <a:buClrTx/>
              <a:buSzPct val="70000"/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We will use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</a:t>
            </a:r>
            <a:r>
              <a:rPr lang="en-US" altLang="en-US" sz="2400" baseline="-250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(q) to denote both inverse P-distance and the personalized PageRank score.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23207"/>
              </p:ext>
            </p:extLst>
          </p:nvPr>
        </p:nvGraphicFramePr>
        <p:xfrm>
          <a:off x="3251317" y="2293180"/>
          <a:ext cx="47513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4" imgW="1765080" imgH="355320" progId="Equation.DSMT4">
                  <p:embed/>
                </p:oleObj>
              </mc:Choice>
              <mc:Fallback>
                <p:oleObj name="Equation" r:id="rId4" imgW="17650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317" y="2293180"/>
                        <a:ext cx="475138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30614"/>
              </p:ext>
            </p:extLst>
          </p:nvPr>
        </p:nvGraphicFramePr>
        <p:xfrm>
          <a:off x="3048116" y="4287327"/>
          <a:ext cx="515778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6" imgW="2514600" imgH="444240" progId="Equation.DSMT4">
                  <p:embed/>
                </p:oleObj>
              </mc:Choice>
              <mc:Fallback>
                <p:oleObj name="Equation" r:id="rId6" imgW="2514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116" y="4287327"/>
                        <a:ext cx="515778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5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dirty="0" smtClean="0">
                <a:solidFill>
                  <a:srgbClr val="000000"/>
                </a:solidFill>
                <a:latin typeface="Arial"/>
                <a:cs typeface="Arial"/>
              </a:rPr>
              <a:t>Partial Vectors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1117017" y="1648921"/>
                <a:ext cx="9859065" cy="4370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𝐻</m:t>
                        </m:r>
                      </m:sup>
                    </m:sSubSup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sz="2400" b="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as a restriction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en-US" sz="2400" b="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𝐻</m:t>
                          </m:r>
                        </m:sup>
                      </m:sSubSup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→</m:t>
                          </m:r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𝐻</m:t>
                          </m:r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→</m:t>
                          </m:r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𝑞</m:t>
                          </m:r>
                        </m:sub>
                        <m:sup/>
                        <m:e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" panose="020B0604020202020204" pitchFamily="34" charset="0"/>
                                    </a:rPr>
                                    <m:t>1−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2400" b="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b="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Intuitively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𝐻</m:t>
                        </m:r>
                      </m:sup>
                    </m:sSubSup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sz="2400" b="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is the influence of p on q through H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b="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Breaking </a:t>
                </a:r>
                <a:r>
                  <a:rPr lang="en-US" altLang="en-US" sz="2400" b="0" dirty="0" err="1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r</a:t>
                </a:r>
                <a:r>
                  <a:rPr lang="en-US" altLang="en-US" sz="2400" b="0" baseline="-25000" dirty="0" err="1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p</a:t>
                </a:r>
                <a:r>
                  <a:rPr lang="en-US" altLang="en-US" sz="2400" b="0" baseline="-250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into components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If in all paths from p to q, H separates p and q,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𝐻</m:t>
                        </m:r>
                      </m:sup>
                    </m:sSubSup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. In well chosen sets H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𝐻</m:t>
                        </m:r>
                      </m:sup>
                    </m:sSubSup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= 0</a:t>
                </a:r>
              </a:p>
              <a:p>
                <a:pPr marL="0" indent="0">
                  <a:buClrTx/>
                  <a:buNone/>
                </a:pPr>
                <a:endParaRPr lang="en-US" altLang="en-US" sz="2400" b="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800100" lvl="2" indent="0">
                  <a:buClrTx/>
                  <a:buSzPct val="70000"/>
                  <a:buNone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0" indent="0">
                  <a:buClrTx/>
                  <a:buNone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7017" y="1648921"/>
                <a:ext cx="9859065" cy="4370663"/>
              </a:xfrm>
              <a:prstGeom prst="rect">
                <a:avLst/>
              </a:prstGeom>
              <a:blipFill rotWithShape="0">
                <a:blip r:embed="rId4"/>
                <a:stretch>
                  <a:fillRect l="-247" t="-1116" r="-927" b="-62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946826"/>
              </p:ext>
            </p:extLst>
          </p:nvPr>
        </p:nvGraphicFramePr>
        <p:xfrm>
          <a:off x="3543063" y="4148153"/>
          <a:ext cx="31305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1130040" imgH="253800" progId="Equation.DSMT4">
                  <p:embed/>
                </p:oleObj>
              </mc:Choice>
              <mc:Fallback>
                <p:oleObj name="Equation" r:id="rId5" imgW="1130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063" y="4148153"/>
                        <a:ext cx="313055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038975" y="4954396"/>
            <a:ext cx="1600200" cy="376238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tx2"/>
                </a:solidFill>
              </a:rPr>
              <a:t>Partial Vector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346338" y="4216382"/>
            <a:ext cx="1524000" cy="685800"/>
          </a:xfrm>
          <a:prstGeom prst="rect">
            <a:avLst/>
          </a:prstGeom>
          <a:noFill/>
          <a:ln w="254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046550" y="4190999"/>
            <a:ext cx="685800" cy="685800"/>
          </a:xfrm>
          <a:prstGeom prst="rect">
            <a:avLst/>
          </a:prstGeom>
          <a:noFill/>
          <a:ln w="254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7008212" y="4410008"/>
            <a:ext cx="2895600" cy="641350"/>
            <a:chOff x="3120" y="2860"/>
            <a:chExt cx="1824" cy="404"/>
          </a:xfrm>
        </p:grpSpPr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3120" y="2860"/>
              <a:ext cx="1824" cy="404"/>
              <a:chOff x="2976" y="2688"/>
              <a:chExt cx="1824" cy="404"/>
            </a:xfrm>
          </p:grpSpPr>
          <p:graphicFrame>
            <p:nvGraphicFramePr>
              <p:cNvPr id="18" name="Object 4"/>
              <p:cNvGraphicFramePr>
                <a:graphicFrameLocks noChangeAspect="1"/>
              </p:cNvGraphicFramePr>
              <p:nvPr/>
            </p:nvGraphicFramePr>
            <p:xfrm>
              <a:off x="3792" y="2880"/>
              <a:ext cx="480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6" name="Equation" r:id="rId7" imgW="406080" imgH="177480" progId="Equation.DSMT4">
                      <p:embed/>
                    </p:oleObj>
                  </mc:Choice>
                  <mc:Fallback>
                    <p:oleObj name="Equation" r:id="rId7" imgW="4060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80"/>
                            <a:ext cx="480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2976" y="2688"/>
                <a:ext cx="1824" cy="40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solidFill>
                      <a:schemeClr val="tx2"/>
                    </a:solidFill>
                  </a:rPr>
                  <a:t>Paths that going through some page</a:t>
                </a:r>
              </a:p>
            </p:txBody>
          </p:sp>
        </p:grpSp>
        <p:graphicFrame>
          <p:nvGraphicFramePr>
            <p:cNvPr id="17" name="Object 14"/>
            <p:cNvGraphicFramePr>
              <a:graphicFrameLocks noChangeAspect="1"/>
            </p:cNvGraphicFramePr>
            <p:nvPr/>
          </p:nvGraphicFramePr>
          <p:xfrm>
            <a:off x="3936" y="3054"/>
            <a:ext cx="48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Equation" r:id="rId9" imgW="406080" imgH="177480" progId="Equation.DSMT4">
                    <p:embed/>
                  </p:oleObj>
                </mc:Choice>
                <mc:Fallback>
                  <p:oleObj name="Equation" r:id="rId9" imgW="4060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054"/>
                          <a:ext cx="48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519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noProof="0" dirty="0" smtClean="0">
                <a:solidFill>
                  <a:srgbClr val="000000"/>
                </a:solidFill>
                <a:latin typeface="Arial"/>
                <a:cs typeface="Arial"/>
              </a:rPr>
              <a:t>Still not good enough…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/>
              <p:cNvSpPr txBox="1">
                <a:spLocks noChangeArrowheads="1"/>
              </p:cNvSpPr>
              <p:nvPr/>
            </p:nvSpPr>
            <p:spPr bwMode="auto">
              <a:xfrm>
                <a:off x="1004553" y="1866363"/>
                <a:ext cx="9244916" cy="4370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Precompute and store the partial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  <m:t>𝐻</m:t>
                            </m:r>
                          </m:sup>
                        </m:sSubSup>
                      </m:e>
                    </m:d>
                  </m:oMath>
                </a14:m>
                <a:endParaRPr lang="en-US" altLang="en-US" sz="2400" b="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lvl="2" indent="-342900">
                  <a:buClrTx/>
                  <a:buSzPct val="70000"/>
                  <a:buFont typeface="Wingdings" panose="05000000000000000000" pitchFamily="2" charset="2"/>
                  <a:buChar char="¢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Cheaper to compute and store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en-US" sz="2400" b="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lvl="2" indent="-342900">
                  <a:buClrTx/>
                  <a:buSzPct val="70000"/>
                  <a:buFont typeface="Wingdings" panose="05000000000000000000" pitchFamily="2" charset="2"/>
                  <a:buChar char="¢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Decreases as |H| increases</a:t>
                </a:r>
              </a:p>
              <a:p>
                <a:pPr lvl="2" indent="-342900">
                  <a:buClrTx/>
                  <a:buSzPct val="70000"/>
                  <a:buFont typeface="Wingdings" panose="05000000000000000000" pitchFamily="2" charset="2"/>
                  <a:buChar char="¢"/>
                </a:pP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Add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𝐻</m:t>
                        </m:r>
                      </m:sup>
                    </m:sSubSup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at query time to compute the full hub vector</a:t>
                </a:r>
              </a:p>
              <a:p>
                <a:pPr marL="800100" lvl="2" indent="0">
                  <a:buClrTx/>
                  <a:buSzPct val="70000"/>
                  <a:buNone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But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…</a:t>
                </a:r>
                <a:endPara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lvl="2" indent="-342900">
                  <a:buClrTx/>
                  <a:buSzPct val="70000"/>
                  <a:buFont typeface="Wingdings" panose="05000000000000000000" pitchFamily="2" charset="2"/>
                  <a:buChar char="¢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Computing and storing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could be expensive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           itself</a:t>
                </a:r>
              </a:p>
              <a:p>
                <a:pPr marL="0" indent="0">
                  <a:buClrTx/>
                  <a:buNone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553" y="1866363"/>
                <a:ext cx="9244916" cy="4370663"/>
              </a:xfrm>
              <a:prstGeom prst="rect">
                <a:avLst/>
              </a:prstGeom>
              <a:blipFill rotWithShape="0">
                <a:blip r:embed="rId3"/>
                <a:stretch>
                  <a:fillRect l="-330" t="-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99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noProof="0" dirty="0" smtClean="0">
                <a:solidFill>
                  <a:srgbClr val="000000"/>
                </a:solidFill>
                <a:latin typeface="Arial"/>
                <a:cs typeface="Arial"/>
              </a:rPr>
              <a:t>Still not good enough…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/>
              <p:cNvSpPr txBox="1">
                <a:spLocks noChangeArrowheads="1"/>
              </p:cNvSpPr>
              <p:nvPr/>
            </p:nvSpPr>
            <p:spPr bwMode="auto">
              <a:xfrm>
                <a:off x="919833" y="1764831"/>
                <a:ext cx="9244916" cy="4370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Breaking down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en-US" sz="2400" b="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:</a:t>
                </a:r>
              </a:p>
              <a:p>
                <a:pPr lvl="2" indent="-342900">
                  <a:buClrTx/>
                  <a:buSzPct val="70000"/>
                  <a:buFont typeface="Wingdings" panose="05000000000000000000" pitchFamily="2" charset="2"/>
                  <a:buChar char="¢"/>
                </a:pP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Hubs skeleton - The set of distances among hub, giving the interrelationships among  partial vectors</a:t>
                </a:r>
              </a:p>
              <a:p>
                <a:pPr lvl="2" indent="-342900">
                  <a:buClrTx/>
                  <a:buSzPct val="70000"/>
                  <a:buFont typeface="Wingdings" panose="05000000000000000000" pitchFamily="2" charset="2"/>
                  <a:buChar char="¢"/>
                </a:pPr>
                <a:endParaRPr lang="en-US" altLang="en-US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lvl="2" indent="-342900">
                  <a:buClrTx/>
                  <a:buSzPct val="70000"/>
                  <a:buFont typeface="Wingdings" panose="05000000000000000000" pitchFamily="2" charset="2"/>
                  <a:buChar char="¢"/>
                </a:pPr>
                <a:endParaRPr lang="en-US" altLang="en-US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lvl="2" indent="-342900">
                  <a:buClrTx/>
                  <a:buSzPct val="70000"/>
                  <a:buFont typeface="Wingdings" panose="05000000000000000000" pitchFamily="2" charset="2"/>
                  <a:buChar char="¢"/>
                </a:pPr>
                <a:endParaRPr lang="en-US" altLang="en-US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lvl="2" indent="-342900">
                  <a:buClrTx/>
                  <a:buSzPct val="70000"/>
                  <a:buFont typeface="Wingdings" panose="05000000000000000000" pitchFamily="2" charset="2"/>
                  <a:buChar char="¢"/>
                </a:pPr>
                <a:endParaRPr lang="en-US" altLang="en-US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lvl="2" indent="-342900">
                  <a:buClrTx/>
                  <a:buSzPct val="70000"/>
                  <a:buFont typeface="Wingdings" panose="05000000000000000000" pitchFamily="2" charset="2"/>
                  <a:buChar char="¢"/>
                </a:pPr>
                <a:endParaRPr lang="en-US" altLang="en-US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lvl="2" indent="-342900">
                  <a:buClrTx/>
                  <a:buSzPct val="70000"/>
                  <a:buFont typeface="Wingdings" panose="05000000000000000000" pitchFamily="2" charset="2"/>
                  <a:buChar char="¢"/>
                </a:pPr>
                <a:endParaRPr lang="en-US" altLang="en-US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, </a:t>
                </a:r>
                <a:r>
                  <a:rPr lang="en-US" altLang="en-US" sz="2400" dirty="0" err="1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r</a:t>
                </a:r>
                <a:r>
                  <a:rPr lang="en-US" altLang="en-US" sz="2400" baseline="-25000" dirty="0" err="1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p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(H) at most |H|, much smaller than the full hub vector</a:t>
                </a:r>
                <a:endParaRPr lang="en-US" altLang="en-US" sz="2400" b="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833" y="1764831"/>
                <a:ext cx="9244916" cy="4370663"/>
              </a:xfrm>
              <a:prstGeom prst="rect">
                <a:avLst/>
              </a:prstGeom>
              <a:blipFill rotWithShape="0">
                <a:blip r:embed="rId4"/>
                <a:stretch>
                  <a:fillRect l="-330" t="-978" r="-1055" b="-118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09700" y="3690938"/>
          <a:ext cx="627856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5" imgW="2565360" imgH="419040" progId="Equation.DSMT4">
                  <p:embed/>
                </p:oleObj>
              </mc:Choice>
              <mc:Fallback>
                <p:oleObj name="Equation" r:id="rId5" imgW="2565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690938"/>
                        <a:ext cx="6278563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499100" y="3919538"/>
            <a:ext cx="1206500" cy="538162"/>
          </a:xfrm>
          <a:prstGeom prst="rect">
            <a:avLst/>
          </a:prstGeom>
          <a:noFill/>
          <a:ln w="254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257800" y="3386138"/>
            <a:ext cx="1981200" cy="376237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Partial Vectors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667000" y="3352800"/>
            <a:ext cx="1905000" cy="376238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Hubs skeleton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71800" y="3924300"/>
            <a:ext cx="990600" cy="533400"/>
          </a:xfrm>
          <a:prstGeom prst="rect">
            <a:avLst/>
          </a:prstGeom>
          <a:noFill/>
          <a:ln w="254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4191000" y="3924300"/>
            <a:ext cx="3505200" cy="1352550"/>
            <a:chOff x="2640" y="2736"/>
            <a:chExt cx="2208" cy="852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928" y="3216"/>
              <a:ext cx="1680" cy="3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600" b="1">
                  <a:solidFill>
                    <a:schemeClr val="tx2"/>
                  </a:solidFill>
                </a:rPr>
                <a:t>Handling the case p or q is itself in H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640" y="2736"/>
              <a:ext cx="624" cy="336"/>
            </a:xfrm>
            <a:prstGeom prst="rect">
              <a:avLst/>
            </a:prstGeom>
            <a:noFill/>
            <a:ln w="254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416" y="2736"/>
              <a:ext cx="432" cy="336"/>
            </a:xfrm>
            <a:prstGeom prst="rect">
              <a:avLst/>
            </a:prstGeom>
            <a:noFill/>
            <a:ln w="254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04800" y="4648200"/>
            <a:ext cx="2895600" cy="639763"/>
            <a:chOff x="2976" y="2688"/>
            <a:chExt cx="1824" cy="403"/>
          </a:xfrm>
        </p:grpSpPr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3792" y="2880"/>
            <a:ext cx="48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9" name="Equation" r:id="rId7" imgW="406080" imgH="177480" progId="Equation.DSMT4">
                    <p:embed/>
                  </p:oleObj>
                </mc:Choice>
                <mc:Fallback>
                  <p:oleObj name="Equation" r:id="rId7" imgW="4060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880"/>
                          <a:ext cx="48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976" y="2688"/>
              <a:ext cx="1824" cy="36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tx2"/>
                  </a:solidFill>
                </a:rPr>
                <a:t>Paths that go through some page</a:t>
              </a:r>
            </a:p>
          </p:txBody>
        </p:sp>
      </p:grpSp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1549400" y="4892675"/>
          <a:ext cx="762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9" imgW="406080" imgH="177480" progId="Equation.DSMT4">
                  <p:embed/>
                </p:oleObj>
              </mc:Choice>
              <mc:Fallback>
                <p:oleObj name="Equation" r:id="rId9" imgW="4060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892675"/>
                        <a:ext cx="7620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371600" y="3911600"/>
            <a:ext cx="571500" cy="533400"/>
          </a:xfrm>
          <a:prstGeom prst="rect">
            <a:avLst/>
          </a:prstGeom>
          <a:noFill/>
          <a:ln w="254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21"/>
          <p:cNvCxnSpPr>
            <a:cxnSpLocks noChangeShapeType="1"/>
            <a:stCxn id="14" idx="2"/>
            <a:endCxn id="13" idx="0"/>
          </p:cNvCxnSpPr>
          <p:nvPr/>
        </p:nvCxnSpPr>
        <p:spPr bwMode="auto">
          <a:xfrm>
            <a:off x="4686300" y="4470400"/>
            <a:ext cx="1295400" cy="215900"/>
          </a:xfrm>
          <a:prstGeom prst="straightConnector1">
            <a:avLst/>
          </a:prstGeom>
          <a:noFill/>
          <a:ln w="22225">
            <a:solidFill>
              <a:srgbClr val="0099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13" idx="0"/>
            <a:endCxn id="15" idx="2"/>
          </p:cNvCxnSpPr>
          <p:nvPr/>
        </p:nvCxnSpPr>
        <p:spPr bwMode="auto">
          <a:xfrm flipV="1">
            <a:off x="5981700" y="4470400"/>
            <a:ext cx="1371600" cy="215900"/>
          </a:xfrm>
          <a:prstGeom prst="straightConnector1">
            <a:avLst/>
          </a:prstGeom>
          <a:noFill/>
          <a:ln w="22225">
            <a:solidFill>
              <a:srgbClr val="00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723204"/>
              </p:ext>
            </p:extLst>
          </p:nvPr>
        </p:nvGraphicFramePr>
        <p:xfrm>
          <a:off x="8715233" y="3171494"/>
          <a:ext cx="25336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10" imgW="1180588" imgH="241195" progId="Equation.3">
                  <p:embed/>
                </p:oleObj>
              </mc:Choice>
              <mc:Fallback>
                <p:oleObj name="Equation" r:id="rId10" imgW="118058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233" y="3171494"/>
                        <a:ext cx="25336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31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21" grpId="0" animBg="1"/>
      <p:bldP spid="2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dirty="0" smtClean="0">
                <a:solidFill>
                  <a:srgbClr val="000000"/>
                </a:solidFill>
                <a:latin typeface="Arial"/>
                <a:cs typeface="Arial"/>
              </a:rPr>
              <a:t>Hubs vectors = partial vectors + hubs skeleton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6" name="Picture 4" descr="img1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341" y="1530350"/>
            <a:ext cx="3795712" cy="53276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631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dirty="0" smtClean="0">
                <a:solidFill>
                  <a:srgbClr val="000000"/>
                </a:solidFill>
                <a:latin typeface="Arial"/>
                <a:cs typeface="Arial"/>
              </a:rPr>
              <a:t>Overview of the whole process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1004553" y="1866363"/>
                <a:ext cx="9244916" cy="4370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Given a chosen reference set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457200" indent="-457200">
                  <a:buClrTx/>
                  <a:buAutoNum type="arabicPeriod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Form a preference vector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457200" indent="-457200">
                  <a:buClrTx/>
                  <a:buAutoNum type="arabicPeriod"/>
                </a:pPr>
                <a:endPara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457200" indent="-457200">
                  <a:buClrTx/>
                  <a:buAutoNum type="arabicPeriod"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457200" indent="-457200">
                  <a:buClrTx/>
                  <a:buAutoNum type="arabicPeriod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Calculate hub vector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en-US" sz="2400" baseline="-250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457200" indent="-457200">
                  <a:buClrTx/>
                  <a:buAutoNum type="arabicPeriod"/>
                </a:pPr>
                <a:endParaRPr lang="en-US" altLang="en-US" sz="2400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457200" indent="-457200">
                  <a:buClrTx/>
                  <a:buAutoNum type="arabicPeriod"/>
                </a:pPr>
                <a:endParaRPr lang="en-US" altLang="en-US" sz="2400" baseline="-250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457200" indent="-457200">
                  <a:buClrTx/>
                  <a:buAutoNum type="arabicPeriod"/>
                </a:pPr>
                <a:endParaRPr lang="en-US" altLang="en-US" sz="2400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457200" indent="-457200">
                  <a:buClrTx/>
                  <a:buAutoNum type="arabicPeriod"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Combine the hub vectors</a:t>
                </a:r>
              </a:p>
              <a:p>
                <a:pPr marL="0" indent="0">
                  <a:buClrTx/>
                  <a:buNone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0" indent="0">
                  <a:buClrTx/>
                  <a:buNone/>
                </a:pPr>
                <a:endPara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457200" indent="-457200">
                  <a:buClrTx/>
                  <a:buAutoNum type="arabicPeriod"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0" indent="0">
                  <a:buClrTx/>
                  <a:buNone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0" indent="0">
                  <a:buClrTx/>
                  <a:buNone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553" y="1866363"/>
                <a:ext cx="9244916" cy="4370663"/>
              </a:xfrm>
              <a:prstGeom prst="rect">
                <a:avLst/>
              </a:prstGeom>
              <a:blipFill rotWithShape="0">
                <a:blip r:embed="rId4"/>
                <a:stretch>
                  <a:fillRect l="-330" t="-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036528"/>
              </p:ext>
            </p:extLst>
          </p:nvPr>
        </p:nvGraphicFramePr>
        <p:xfrm>
          <a:off x="3609975" y="2804213"/>
          <a:ext cx="42799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5" imgW="1473120" imgH="215640" progId="Equation.3">
                  <p:embed/>
                </p:oleObj>
              </mc:Choice>
              <mc:Fallback>
                <p:oleObj name="Equation" r:id="rId5" imgW="1473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2804213"/>
                        <a:ext cx="42799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02827"/>
              </p:ext>
            </p:extLst>
          </p:nvPr>
        </p:nvGraphicFramePr>
        <p:xfrm>
          <a:off x="3197225" y="4051694"/>
          <a:ext cx="51054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7" imgW="2374560" imgH="393480" progId="Equation.DSMT4">
                  <p:embed/>
                </p:oleObj>
              </mc:Choice>
              <mc:Fallback>
                <p:oleObj name="Equation" r:id="rId7" imgW="2374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4051694"/>
                        <a:ext cx="51054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04313" y="4208856"/>
            <a:ext cx="1190768" cy="581508"/>
          </a:xfrm>
          <a:prstGeom prst="rect">
            <a:avLst/>
          </a:prstGeom>
          <a:noFill/>
          <a:ln w="254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77970" y="4232910"/>
            <a:ext cx="736979" cy="533400"/>
          </a:xfrm>
          <a:prstGeom prst="rect">
            <a:avLst/>
          </a:prstGeom>
          <a:noFill/>
          <a:ln w="254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87753" y="4208856"/>
            <a:ext cx="1110084" cy="533400"/>
          </a:xfrm>
          <a:prstGeom prst="rect">
            <a:avLst/>
          </a:prstGeom>
          <a:noFill/>
          <a:ln w="254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" name="AutoShape 11"/>
          <p:cNvCxnSpPr>
            <a:cxnSpLocks noChangeShapeType="1"/>
          </p:cNvCxnSpPr>
          <p:nvPr/>
        </p:nvCxnSpPr>
        <p:spPr bwMode="auto">
          <a:xfrm flipV="1">
            <a:off x="6629400" y="4737100"/>
            <a:ext cx="647700" cy="1054100"/>
          </a:xfrm>
          <a:prstGeom prst="straightConnector1">
            <a:avLst/>
          </a:prstGeom>
          <a:noFill/>
          <a:ln w="25400">
            <a:solidFill>
              <a:srgbClr val="33CC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2"/>
          <p:cNvCxnSpPr>
            <a:cxnSpLocks noChangeShapeType="1"/>
          </p:cNvCxnSpPr>
          <p:nvPr/>
        </p:nvCxnSpPr>
        <p:spPr bwMode="auto">
          <a:xfrm flipH="1" flipV="1">
            <a:off x="3898900" y="4749800"/>
            <a:ext cx="2730500" cy="1041400"/>
          </a:xfrm>
          <a:prstGeom prst="straightConnector1">
            <a:avLst/>
          </a:prstGeom>
          <a:noFill/>
          <a:ln w="25400">
            <a:solidFill>
              <a:srgbClr val="33CC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334000" y="5791200"/>
            <a:ext cx="2590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rgbClr val="009999"/>
                </a:solidFill>
              </a:rPr>
              <a:t>Pre- computed of partial vectors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8114613" y="1803266"/>
            <a:ext cx="2438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rgbClr val="009999"/>
                </a:solidFill>
              </a:rPr>
              <a:t>Hubs skeleton may be deferred to query time  </a:t>
            </a:r>
          </a:p>
        </p:txBody>
      </p:sp>
      <p:cxnSp>
        <p:nvCxnSpPr>
          <p:cNvPr id="18" name="AutoShape 15"/>
          <p:cNvCxnSpPr>
            <a:cxnSpLocks noChangeShapeType="1"/>
          </p:cNvCxnSpPr>
          <p:nvPr/>
        </p:nvCxnSpPr>
        <p:spPr bwMode="auto">
          <a:xfrm flipH="1">
            <a:off x="6744363" y="2986679"/>
            <a:ext cx="1752600" cy="1238250"/>
          </a:xfrm>
          <a:prstGeom prst="straightConnector1">
            <a:avLst/>
          </a:prstGeom>
          <a:noFill/>
          <a:ln w="25400">
            <a:solidFill>
              <a:srgbClr val="33CC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296535"/>
              </p:ext>
            </p:extLst>
          </p:nvPr>
        </p:nvGraphicFramePr>
        <p:xfrm>
          <a:off x="3335740" y="5294554"/>
          <a:ext cx="52863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9" imgW="1562040" imgH="241200" progId="Equation.DSMT4">
                  <p:embed/>
                </p:oleObj>
              </mc:Choice>
              <mc:Fallback>
                <p:oleObj name="Equation" r:id="rId9" imgW="1562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740" y="5294554"/>
                        <a:ext cx="5286375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95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dirty="0" smtClean="0">
                <a:solidFill>
                  <a:srgbClr val="000000"/>
                </a:solidFill>
                <a:latin typeface="Arial"/>
                <a:cs typeface="Arial"/>
              </a:rPr>
              <a:t>Choice of H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/>
              <p:cNvSpPr txBox="1">
                <a:spLocks noChangeArrowheads="1"/>
              </p:cNvSpPr>
              <p:nvPr/>
            </p:nvSpPr>
            <p:spPr bwMode="auto">
              <a:xfrm>
                <a:off x="1004553" y="1866363"/>
                <a:ext cx="9244916" cy="4370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Choice can have significant impact on performance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b="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Smaller partial vectors when for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h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altLang="en-US" sz="2400" b="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US" altLang="en-US" sz="2400" b="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has high page ranks.</a:t>
                </a:r>
              </a:p>
              <a:p>
                <a:pPr marL="0" indent="0">
                  <a:buClrTx/>
                  <a:buNone/>
                </a:pPr>
                <a:r>
                  <a:rPr lang="en-US" altLang="en-US" sz="2400" b="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Intuition: on average high PageRank pages are close to other pages in terms of inverse P-distance</a:t>
                </a:r>
                <a:endParaRPr lang="en-US" altLang="en-US" sz="22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lvl="2">
                  <a:buClrTx/>
                  <a:buFont typeface="Courier New" panose="02070309020205020404" pitchFamily="49" charset="0"/>
                  <a:buChar char="o"/>
                </a:pP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Assumption that high PageRank pages are generally more interesting for personalization anyways is valid</a:t>
                </a:r>
              </a:p>
            </p:txBody>
          </p:sp>
        </mc:Choice>
        <mc:Fallback xmlns="">
          <p:sp>
            <p:nvSpPr>
              <p:cNvPr id="2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553" y="1866363"/>
                <a:ext cx="9244916" cy="4370663"/>
              </a:xfrm>
              <a:prstGeom prst="rect">
                <a:avLst/>
              </a:prstGeom>
              <a:blipFill rotWithShape="0">
                <a:blip r:embed="rId3"/>
                <a:stretch>
                  <a:fillRect l="-330" t="-976" r="-17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5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noProof="0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004553" y="1866363"/>
            <a:ext cx="9244916" cy="437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Decomposition theorem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Basic dynamic programming algorithm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Partial vectors - Selective expansion algorithm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Hubs skeleton - Repeated squaring algorithm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dirty="0" smtClean="0">
                <a:solidFill>
                  <a:srgbClr val="000000"/>
                </a:solidFill>
                <a:latin typeface="Arial"/>
                <a:cs typeface="Arial"/>
              </a:rPr>
              <a:t>Decomposition theorem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/>
              <p:cNvSpPr txBox="1">
                <a:spLocks noChangeArrowheads="1"/>
              </p:cNvSpPr>
              <p:nvPr/>
            </p:nvSpPr>
            <p:spPr bwMode="auto">
              <a:xfrm>
                <a:off x="1004553" y="1866363"/>
                <a:ext cx="9244916" cy="4370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, given vector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𝒖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en-US" sz="24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(for page p’s view of the web),</a:t>
                </a: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(1−</m:t>
                          </m:r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" panose="020B0604020202020204" pitchFamily="34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" panose="020B0604020202020204" pitchFamily="34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alt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Arial Unicode MS" panose="020B0604020202020204" pitchFamily="34" charset="-128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Arial Unicode MS" panose="020B0604020202020204" pitchFamily="34" charset="-128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It says that p’s view of the web (</a:t>
                </a:r>
                <a:r>
                  <a:rPr lang="en-US" altLang="en-US" sz="2400" dirty="0" err="1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r</a:t>
                </a:r>
                <a:r>
                  <a:rPr lang="en-US" altLang="en-US" sz="2400" baseline="-25000" dirty="0" err="1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p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) is the average of its out-neighbors, but with extra importance given to p itself.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553" y="1866363"/>
                <a:ext cx="9244916" cy="4370663"/>
              </a:xfrm>
              <a:prstGeom prst="rect">
                <a:avLst/>
              </a:prstGeom>
              <a:blipFill rotWithShape="0">
                <a:blip r:embed="rId3"/>
                <a:stretch>
                  <a:fillRect l="-330" t="-11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9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dirty="0" smtClean="0">
                <a:solidFill>
                  <a:srgbClr val="000000"/>
                </a:solidFill>
                <a:latin typeface="Arial"/>
                <a:cs typeface="Arial"/>
              </a:rPr>
              <a:t>Basic Dynamic programming algorithm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/>
              <p:cNvSpPr txBox="1">
                <a:spLocks noChangeArrowheads="1"/>
              </p:cNvSpPr>
              <p:nvPr/>
            </p:nvSpPr>
            <p:spPr bwMode="auto">
              <a:xfrm>
                <a:off x="1004553" y="1866363"/>
                <a:ext cx="9244916" cy="4370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Using the decomposition theory, we can build a dynamic programming algorithm which iteratively improves the precision of the calculation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On iteration k, only paths with length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are being considered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The error is reduced by a factor of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1−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on each iteration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is a lower 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on iteration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553" y="1866363"/>
                <a:ext cx="9244916" cy="4370663"/>
              </a:xfrm>
              <a:prstGeom prst="rect">
                <a:avLst/>
              </a:prstGeom>
              <a:blipFill rotWithShape="0">
                <a:blip r:embed="rId3"/>
                <a:stretch>
                  <a:fillRect l="-330" t="-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254" y="4799477"/>
            <a:ext cx="6465834" cy="19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Topics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992900" y="1635617"/>
            <a:ext cx="712201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Arial"/>
                <a:cs typeface="Arial"/>
              </a:rPr>
              <a:t>How PageRank works</a:t>
            </a:r>
            <a:endParaRPr kumimoji="0" lang="en-US" altLang="en-US" sz="30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Personal PageRank Vector (PPV)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Arial"/>
                <a:cs typeface="Arial"/>
              </a:rPr>
              <a:t>Algorithms to scale effectively computation of 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PPV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Experimental results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None/>
              <a:tabLst/>
              <a:defRPr/>
            </a:pPr>
            <a:endParaRPr kumimoji="0" lang="en-US" altLang="en-US" sz="30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9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noProof="0" dirty="0" smtClean="0">
                <a:solidFill>
                  <a:srgbClr val="000000"/>
                </a:solidFill>
                <a:latin typeface="Arial"/>
                <a:cs typeface="Arial"/>
              </a:rPr>
              <a:t>Selective Expansion Algorithm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/>
              <p:cNvSpPr txBox="1">
                <a:spLocks noChangeArrowheads="1"/>
              </p:cNvSpPr>
              <p:nvPr/>
            </p:nvSpPr>
            <p:spPr bwMode="auto">
              <a:xfrm>
                <a:off x="1004553" y="1866363"/>
                <a:ext cx="9244916" cy="4370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Tours passing through a hub page H are never considered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The expansion from p will stop when reaching page from H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For a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𝑝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⊆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𝑝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𝑓𝑜𝑟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𝑎𝑙𝑙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, then error reduced by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1−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on each iteration. 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However beneficial to limit to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pages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for which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](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𝑞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is highest. 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We compute hub vectors 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𝑝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= 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endPara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0" indent="0">
                  <a:buClrTx/>
                  <a:buNone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0" indent="0">
                  <a:buClrTx/>
                  <a:buNone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0" indent="0">
                  <a:buClrTx/>
                  <a:buNone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553" y="1866363"/>
                <a:ext cx="9244916" cy="4370663"/>
              </a:xfrm>
              <a:prstGeom prst="rect">
                <a:avLst/>
              </a:prstGeom>
              <a:blipFill rotWithShape="0">
                <a:blip r:embed="rId3"/>
                <a:stretch>
                  <a:fillRect l="-330" t="-976" b="-108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207" y="2846410"/>
            <a:ext cx="6471352" cy="135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dirty="0" smtClean="0">
                <a:solidFill>
                  <a:srgbClr val="000000"/>
                </a:solidFill>
                <a:latin typeface="Arial"/>
                <a:cs typeface="Arial"/>
              </a:rPr>
              <a:t>Repeated Squaring Algorithms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004553" y="1866363"/>
            <a:ext cx="9244916" cy="437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The error is squared on each iteration – reduces error much faster. 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312" y="1430900"/>
            <a:ext cx="6341862" cy="146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591" y="3616657"/>
            <a:ext cx="3693033" cy="87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dirty="0" smtClean="0">
                <a:solidFill>
                  <a:srgbClr val="000000"/>
                </a:solidFill>
                <a:latin typeface="Arial"/>
                <a:cs typeface="Arial"/>
              </a:rPr>
              <a:t>Experiments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004553" y="1866363"/>
            <a:ext cx="9244916" cy="437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Perform experiments using real web data from Stanford’s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WebBase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containing 80 million pages after removing leaf pages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Experiments were run using a 1.4 gigahertz CPU on a machine with 3.5 gigabytes of memory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lvl="8"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Partial vector approach is much more effective when H contains high-PageRank pages</a:t>
            </a:r>
          </a:p>
          <a:p>
            <a:pPr lvl="8"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 was taken from the top 1000 to the top 100,000 pages with the highest PageRank</a:t>
            </a:r>
          </a:p>
          <a:p>
            <a:pPr marL="3657600" lvl="8" indent="0">
              <a:buNone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8" name="Picture 5" descr="\scalebox{0.42}[0.4]{\includegraphics{numHubs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60" y="3185305"/>
            <a:ext cx="4163287" cy="343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dirty="0" smtClean="0">
                <a:solidFill>
                  <a:srgbClr val="000000"/>
                </a:solidFill>
                <a:latin typeface="Arial"/>
                <a:cs typeface="Arial"/>
              </a:rPr>
              <a:t>Experiments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004553" y="1866363"/>
            <a:ext cx="10831132" cy="437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Compute hubs skeleton for |H|=10,000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Average size is 9021 entries, much less than dimensions of full hub vectors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4" descr="\scalebox{0.42}[0.4]{\includegraphics{m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9" y="2563244"/>
            <a:ext cx="6172200" cy="405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5919549" y="3401703"/>
            <a:ext cx="5749287" cy="235765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Instead of using the entire set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rp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(H), using only the highest m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enteries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Hub vector containing 14 million nonzero entries can be constructed from partial vectors in 6 seconds</a:t>
            </a:r>
          </a:p>
        </p:txBody>
      </p:sp>
    </p:spTree>
    <p:extLst>
      <p:ext uri="{BB962C8B-B14F-4D97-AF65-F5344CB8AC3E}">
        <p14:creationId xmlns:p14="http://schemas.microsoft.com/office/powerpoint/2010/main" val="31256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noProof="0" dirty="0" smtClean="0">
                <a:solidFill>
                  <a:srgbClr val="000000"/>
                </a:solidFill>
                <a:latin typeface="Arial"/>
                <a:cs typeface="Arial"/>
              </a:rPr>
              <a:t>The End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3314" name="Picture 2" descr="http://oyster.ignimgs.com/wordpress/write.ign.com/23492/2013/10/presentation-finished-any-questions-252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251" y="1318216"/>
            <a:ext cx="4406940" cy="524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800" dirty="0" smtClean="0">
                <a:solidFill>
                  <a:srgbClr val="000000"/>
                </a:solidFill>
                <a:latin typeface="Arial"/>
                <a:cs typeface="Arial"/>
              </a:rPr>
              <a:t>Brief introduction to PageRank</a:t>
            </a:r>
            <a:endParaRPr kumimoji="0" lang="en-US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04553" y="1905000"/>
            <a:ext cx="108311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the time of its conception by Larry Page and Sergey </a:t>
            </a:r>
            <a:r>
              <a:rPr lang="en-US" altLang="en-US" sz="2800" dirty="0" err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Brin</a:t>
            </a: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search engines usually employed highest keyword density algorithms.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Linked web structure used to score importance of a web page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Recursive notion that important pages are those linked-to by many important pages. 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PageRank does not incorporate user preferences when displaying search results.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Char char="¢"/>
              <a:tabLst/>
              <a:defRPr/>
            </a:pPr>
            <a:endParaRPr kumimoji="0" lang="en-US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50" name="Picture 2" descr="http://core0.staticworld.net/images/article/2013/06/yahoo_logo_large-100044513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16" y="5746604"/>
            <a:ext cx="1235833" cy="82673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1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800" dirty="0" smtClean="0">
                <a:solidFill>
                  <a:srgbClr val="000000"/>
                </a:solidFill>
                <a:latin typeface="Arial"/>
                <a:cs typeface="Arial"/>
              </a:rPr>
              <a:t>Brief introduction to PageRank</a:t>
            </a:r>
            <a:endParaRPr kumimoji="0" lang="en-US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04553" y="1905000"/>
            <a:ext cx="108311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Random surfer 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 – Imagine trillions of surfers browsing web. The model finds the expected % of surfers expected to be looking at page </a:t>
            </a:r>
            <a:r>
              <a:rPr lang="en-US" altLang="en-US" sz="2400" i="1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at any one time. </a:t>
            </a:r>
          </a:p>
          <a:p>
            <a:pPr lvl="2" indent="-342900">
              <a:buClrTx/>
              <a:buSzPct val="70000"/>
              <a:buFont typeface="Wingdings" panose="05000000000000000000" pitchFamily="2" charset="2"/>
              <a:buChar char="¢"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convergence is independent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of the distribution of starting points.</a:t>
            </a:r>
          </a:p>
          <a:p>
            <a:pPr lvl="2" indent="-342900">
              <a:buClrTx/>
              <a:buSzPct val="70000"/>
              <a:buFont typeface="Wingdings" panose="05000000000000000000" pitchFamily="2" charset="2"/>
              <a:buChar char="¢"/>
            </a:pPr>
            <a:r>
              <a:rPr lang="en-US" altLang="en-US" baseline="0" dirty="0" smtClean="0">
                <a:solidFill>
                  <a:srgbClr val="000000"/>
                </a:solidFill>
                <a:latin typeface="Arial"/>
                <a:cs typeface="Arial"/>
              </a:rPr>
              <a:t>Reflects a “democratic” importance with no preference for any particular pages. </a:t>
            </a:r>
          </a:p>
          <a:p>
            <a:pPr marL="800100" lvl="2" indent="0">
              <a:buClrTx/>
              <a:buSzPct val="70000"/>
              <a:buNone/>
            </a:pPr>
            <a:endParaRPr lang="en-US" alt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2" indent="0">
              <a:buClrTx/>
              <a:buSzPct val="70000"/>
              <a:buNone/>
            </a:pP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Hmmm…how can we incorporate user preferences??</a:t>
            </a:r>
            <a:endParaRPr kumimoji="0" lang="en-US" altLang="en-US" sz="2400" b="0" i="0" u="none" strike="noStrike" kern="1200" cap="none" spc="0" normalizeH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098" name="Picture 2" descr="http://4.bp.blogspot.com/-TPOUg7gkJwc/TaNDcUSkp4I/AAAAAAAAANQ/v67rqkUNPkI/s200/question-smiley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908" y="4385256"/>
            <a:ext cx="951717" cy="107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dirty="0" smtClean="0">
                <a:solidFill>
                  <a:srgbClr val="000000"/>
                </a:solidFill>
                <a:latin typeface="Arial"/>
                <a:cs typeface="Arial"/>
              </a:rPr>
              <a:t>Personalized PageRank Vector (PPV)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1004553" y="1905000"/>
                <a:ext cx="10831132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Account for user preferences,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𝑠𝑒𝑡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𝑃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, by including a </a:t>
                </a:r>
                <a:r>
                  <a:rPr lang="en-US" altLang="en-US" sz="2400" b="1" dirty="0" smtClean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teleportation</a:t>
                </a:r>
                <a:r>
                  <a:rPr lang="en-US" altLang="en-US" sz="2400" i="1" dirty="0" smtClean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probability</a:t>
                </a:r>
              </a:p>
              <a:p>
                <a:pPr marL="0" indent="0" algn="ctr">
                  <a:buClrTx/>
                  <a:buNone/>
                </a:pPr>
                <a:r>
                  <a:rPr lang="en-US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: surfer jumps back to a random page in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𝑃</m:t>
                    </m:r>
                  </m:oMath>
                </a14:m>
                <a:endParaRPr lang="en-US" altLang="en-US" sz="2400" b="0" dirty="0" smtClean="0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0" indent="0" algn="ctr">
                  <a:buClrTx/>
                  <a:buNone/>
                </a:pPr>
                <a:r>
                  <a:rPr lang="en-US" altLang="en-US" sz="240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1-c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: continues forth along a hyperlink</a:t>
                </a:r>
                <a:endParaRPr lang="en-US" altLang="en-US" sz="2400" dirty="0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This limit distribution now favors pages in 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, pages linked-to by 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, linked-in etc. This distribution personalized on set 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is called personalized PageRank vector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Each PPV of length 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– number of web pages</a:t>
                </a: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553" y="1905000"/>
                <a:ext cx="10831132" cy="4114800"/>
              </a:xfrm>
              <a:prstGeom prst="rect">
                <a:avLst/>
              </a:prstGeom>
              <a:blipFill rotWithShape="0">
                <a:blip r:embed="rId3"/>
                <a:stretch>
                  <a:fillRect l="-281" t="-1037" r="-7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5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dirty="0" smtClean="0">
                <a:solidFill>
                  <a:srgbClr val="000000"/>
                </a:solidFill>
                <a:latin typeface="Arial"/>
                <a:cs typeface="Arial"/>
              </a:rPr>
              <a:t>Personalized PageRank Vector (PPV)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1004553" y="1764831"/>
                <a:ext cx="10831132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0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Restrict preferences sets </a:t>
                </a:r>
                <a:r>
                  <a:rPr lang="en-US" altLang="en-US" sz="240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 </a:t>
                </a:r>
                <a:r>
                  <a:rPr lang="en-US" altLang="en-US" sz="20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to subsets of a set of </a:t>
                </a:r>
                <a:r>
                  <a:rPr lang="en-US" altLang="en-US" sz="2000" i="1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hub </a:t>
                </a:r>
                <a:r>
                  <a:rPr lang="en-US" altLang="en-US" sz="20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pages 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H</a:t>
                </a:r>
                <a:r>
                  <a:rPr lang="en-US" altLang="en-US" sz="20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– pages with greater interest for personalization i.e. pages with high PageRank</a:t>
                </a:r>
                <a:r>
                  <a:rPr lang="en-US" altLang="en-US" sz="19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.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000" b="1" dirty="0" smtClean="0">
                    <a:solidFill>
                      <a:srgbClr val="000000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Preference vector </a:t>
                </a:r>
                <a:r>
                  <a:rPr lang="en-US" altLang="en-US" sz="20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u</a:t>
                </a:r>
              </a:p>
              <a:p>
                <a:pPr marL="0" indent="0">
                  <a:buClrTx/>
                  <a:buNone/>
                </a:pPr>
                <a:r>
                  <a:rPr lang="en-US" altLang="en-US" sz="20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𝑢</m:t>
                        </m:r>
                      </m:e>
                    </m:d>
                    <m:r>
                      <a:rPr lang="en-US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=1</m:t>
                    </m:r>
                  </m:oMath>
                </a14:m>
                <a:endParaRPr lang="en-US" alt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0" indent="0">
                  <a:buClrTx/>
                  <a:buNone/>
                </a:pPr>
                <a:r>
                  <a:rPr lang="en-US" altLang="en-US" sz="20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0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= amount of preference for page p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 =</m:t>
                    </m:r>
                    <m:r>
                      <a:rPr lang="en-US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en-US" sz="20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matrix for web graph 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G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19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19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19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19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19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By Markov theorem, a solution </a:t>
                </a:r>
                <a14:m>
                  <m:oMath xmlns:m="http://schemas.openxmlformats.org/officeDocument/2006/math">
                    <m:r>
                      <a:rPr lang="en-US" altLang="en-US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en-US" sz="19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en-US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en-US" sz="19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uniquely exists. </a:t>
                </a:r>
                <a14:m>
                  <m:oMath xmlns:m="http://schemas.openxmlformats.org/officeDocument/2006/math">
                    <m:r>
                      <a:rPr lang="en-US" altLang="en-US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en-US" sz="19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is the PPV for preference vector </a:t>
                </a:r>
                <a14:m>
                  <m:oMath xmlns:m="http://schemas.openxmlformats.org/officeDocument/2006/math">
                    <m:r>
                      <a:rPr lang="en-US" altLang="en-US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endParaRPr lang="en-US" altLang="en-US" sz="19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1900" dirty="0" smtClean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PPVs cannot be precomputed for all preference sets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sSupPr>
                      <m:e>
                        <m:r>
                          <a:rPr lang="en-US" altLang="en-US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en-US" sz="19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dPr>
                          <m:e>
                            <m:r>
                              <a:rPr lang="en-US" altLang="en-US" sz="19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𝐻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en-US" sz="1900" baseline="30000" dirty="0" smtClean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altLang="en-US" sz="1900" dirty="0" smtClean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possibilities!) and neither can they be computed during query time. </a:t>
                </a:r>
                <a:endParaRPr lang="en-US" altLang="en-US" sz="1900" dirty="0" smtClean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marL="0" indent="0">
                  <a:buClrTx/>
                  <a:buNone/>
                </a:pPr>
                <a:endParaRPr lang="en-US" alt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0" indent="0">
                  <a:buClrTx/>
                  <a:buNone/>
                </a:pPr>
                <a:endParaRPr lang="en-US" alt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553" y="1764831"/>
                <a:ext cx="10831132" cy="4114800"/>
              </a:xfrm>
              <a:prstGeom prst="rect">
                <a:avLst/>
              </a:prstGeom>
              <a:blipFill rotWithShape="0">
                <a:blip r:embed="rId4"/>
                <a:stretch>
                  <a:fillRect l="-281" t="-1185" r="-56" b="-2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691635"/>
              </p:ext>
            </p:extLst>
          </p:nvPr>
        </p:nvGraphicFramePr>
        <p:xfrm>
          <a:off x="7892602" y="2510308"/>
          <a:ext cx="1573369" cy="379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5" imgW="736560" imgH="177480" progId="Equation.DSMT4">
                  <p:embed/>
                </p:oleObj>
              </mc:Choice>
              <mc:Fallback>
                <p:oleObj name="Equation" r:id="rId5" imgW="736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2602" y="2510308"/>
                        <a:ext cx="1573369" cy="379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267370"/>
              </p:ext>
            </p:extLst>
          </p:nvPr>
        </p:nvGraphicFramePr>
        <p:xfrm>
          <a:off x="4879730" y="3822231"/>
          <a:ext cx="2409714" cy="985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7" imgW="1676160" imgH="685800" progId="Equation.DSMT4">
                  <p:embed/>
                </p:oleObj>
              </mc:Choice>
              <mc:Fallback>
                <p:oleObj name="Equation" r:id="rId7" imgW="16761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730" y="3822231"/>
                        <a:ext cx="2409714" cy="985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92602" y="4288665"/>
            <a:ext cx="380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Assume every page has at least 1 out neighbor!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54593" y="5066752"/>
                <a:ext cx="2059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593" y="5066752"/>
                <a:ext cx="205998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83" r="-147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8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dirty="0" smtClean="0">
                <a:solidFill>
                  <a:srgbClr val="000000"/>
                </a:solidFill>
                <a:latin typeface="Arial"/>
                <a:cs typeface="Arial"/>
              </a:rPr>
              <a:t>How to solve computing PPV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1004553" y="1866364"/>
                <a:ext cx="10831132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2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Break down preference vector into shared common components. 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200" b="1" dirty="0" smtClean="0">
                    <a:solidFill>
                      <a:srgbClr val="000000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Linearity Theorem </a:t>
                </a:r>
                <a:r>
                  <a:rPr lang="en-US" altLang="en-US" sz="22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- The solution to a linear combination of preference vectors is the same linear combination of the corresponding PPV’s</a:t>
                </a:r>
              </a:p>
              <a:p>
                <a:pPr marL="0" indent="0" algn="ctr">
                  <a:buClr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1−</m:t>
                        </m:r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𝐴</m:t>
                    </m:r>
                    <m:d>
                      <m:dPr>
                        <m:ctrlP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2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		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2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2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be unit vectors in each dimension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∀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=1 </m:t>
                    </m:r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𝑎𝑡</m:t>
                    </m:r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𝑒𝑛𝑡𝑟𝑦</m:t>
                    </m:r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𝑎𝑛𝑑</m:t>
                    </m:r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 0 </m:t>
                    </m:r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𝑒𝑣𝑒𝑟𝑦𝑤h𝑒𝑟𝑒</m:t>
                    </m:r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𝑒𝑙𝑠𝑒</m:t>
                    </m:r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en-US" sz="2200" b="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2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be the PPV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, called hub vector.</a:t>
                </a:r>
              </a:p>
              <a:p>
                <a:pPr lvl="2" indent="-342900">
                  <a:buClrTx/>
                  <a:buSzPct val="70000"/>
                  <a:buFont typeface="Wingdings" panose="05000000000000000000" pitchFamily="2" charset="2"/>
                  <a:buChar char="¢"/>
                </a:pPr>
                <a:r>
                  <a:rPr lang="en-US" altLang="en-US" sz="2200" baseline="0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Entry </a:t>
                </a:r>
                <a14:m>
                  <m:oMath xmlns:m="http://schemas.openxmlformats.org/officeDocument/2006/math">
                    <m:r>
                      <a:rPr lang="en-US" altLang="en-US" sz="2200" b="0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𝑗</m:t>
                    </m:r>
                  </m:oMath>
                </a14:m>
                <a:r>
                  <a:rPr lang="en-US" altLang="en-US" sz="2200" baseline="0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baseline="0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 is</a:t>
                </a:r>
                <a:r>
                  <a:rPr lang="en-US" altLang="en-US" sz="2200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𝑗</m:t>
                    </m:r>
                  </m:oMath>
                </a14:m>
                <a:r>
                  <a:rPr lang="en-US" altLang="en-US" sz="2200" baseline="0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’s importance in </a:t>
                </a:r>
                <a14:m>
                  <m:oMath xmlns:m="http://schemas.openxmlformats.org/officeDocument/2006/math">
                    <m:r>
                      <a:rPr lang="en-US" altLang="en-US" sz="2200" b="0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</m:oMath>
                </a14:m>
                <a:r>
                  <a:rPr lang="en-US" altLang="en-US" sz="2200" baseline="0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’s view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0" indent="0">
                  <a:buClrTx/>
                  <a:buNone/>
                </a:pPr>
                <a:endParaRPr lang="en-US" alt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553" y="1866364"/>
                <a:ext cx="10831132" cy="4114800"/>
              </a:xfrm>
              <a:prstGeom prst="rect">
                <a:avLst/>
              </a:prstGeom>
              <a:blipFill rotWithShape="0">
                <a:blip r:embed="rId4"/>
                <a:stretch>
                  <a:fillRect l="-394" t="-8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821026"/>
              </p:ext>
            </p:extLst>
          </p:nvPr>
        </p:nvGraphicFramePr>
        <p:xfrm>
          <a:off x="2659399" y="5175585"/>
          <a:ext cx="1905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5" imgW="698197" imgH="431613" progId="Equation.3">
                  <p:embed/>
                </p:oleObj>
              </mc:Choice>
              <mc:Fallback>
                <p:oleObj name="Equation" r:id="rId5" imgW="69819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399" y="5175585"/>
                        <a:ext cx="1905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4827040" y="5530391"/>
            <a:ext cx="865187" cy="242888"/>
          </a:xfrm>
          <a:prstGeom prst="rightArrow">
            <a:avLst>
              <a:gd name="adj1" fmla="val 50000"/>
              <a:gd name="adj2" fmla="val 89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540514"/>
              </p:ext>
            </p:extLst>
          </p:nvPr>
        </p:nvGraphicFramePr>
        <p:xfrm>
          <a:off x="6023555" y="5189437"/>
          <a:ext cx="19050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7" imgW="660113" imgH="431613" progId="Equation.3">
                  <p:embed/>
                </p:oleObj>
              </mc:Choice>
              <mc:Fallback>
                <p:oleObj name="Equation" r:id="rId7" imgW="66011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555" y="5189437"/>
                        <a:ext cx="19050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4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noProof="0" dirty="0" smtClean="0">
                <a:solidFill>
                  <a:srgbClr val="000000"/>
                </a:solidFill>
                <a:latin typeface="Arial"/>
                <a:cs typeface="Arial"/>
              </a:rPr>
              <a:t>Not quite solved yet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1004553" y="1866363"/>
                <a:ext cx="9244916" cy="4370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If hub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for each page in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 can be computed ahead of time and stored, then computing PPV is easier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The number of pre-computed PPV decrease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</m:d>
                      </m:sup>
                    </m:sSup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𝑡𝑜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 |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𝐻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ClrTx/>
                  <a:buNone/>
                </a:pPr>
                <a:endParaRPr lang="en-US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But….</a:t>
                </a:r>
              </a:p>
              <a:p>
                <a:pPr lvl="2" indent="-342900">
                  <a:buClrTx/>
                  <a:buSzPct val="70000"/>
                  <a:buFont typeface="Wingdings" panose="05000000000000000000" pitchFamily="2" charset="2"/>
                  <a:buChar char="¢"/>
                </a:pP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Each hub vector computation requires multiple scans of the web graph</a:t>
                </a:r>
              </a:p>
              <a:p>
                <a:pPr lvl="2" indent="-342900">
                  <a:buClrTx/>
                  <a:buSzPct val="70000"/>
                  <a:buFont typeface="Wingdings" panose="05000000000000000000" pitchFamily="2" charset="2"/>
                  <a:buChar char="¢"/>
                </a:pP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Time and space grow linearly with |H|. The solution so far is impractical </a:t>
                </a: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>
                  <a:buClrTx/>
                  <a:buFont typeface="Wingdings" panose="05000000000000000000" pitchFamily="2" charset="2"/>
                  <a:buChar char="q"/>
                </a:pPr>
                <a:endParaRPr lang="en-US" alt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0" indent="0">
                  <a:buClrTx/>
                  <a:buNone/>
                </a:pPr>
                <a:endParaRPr lang="en-US" alt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553" y="1866363"/>
                <a:ext cx="9244916" cy="4370663"/>
              </a:xfrm>
              <a:prstGeom prst="rect">
                <a:avLst/>
              </a:prstGeom>
              <a:blipFill rotWithShape="0">
                <a:blip r:embed="rId3"/>
                <a:stretch>
                  <a:fillRect l="-330" t="-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1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" y="141445"/>
            <a:ext cx="1502759" cy="14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71213" y="141445"/>
            <a:ext cx="13847" cy="14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79053" y="12231"/>
            <a:ext cx="98566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dirty="0" smtClean="0">
                <a:solidFill>
                  <a:srgbClr val="000000"/>
                </a:solidFill>
                <a:latin typeface="Arial"/>
                <a:cs typeface="Arial"/>
              </a:rPr>
              <a:t>Decomposition of hub vectors</a:t>
            </a:r>
            <a:endParaRPr kumimoji="0" lang="en-US" altLang="en-US" sz="4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04553" y="1866363"/>
            <a:ext cx="9244916" cy="437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 order to compute and store the hub vectors efficiently, we can further break them down into…</a:t>
            </a:r>
          </a:p>
          <a:p>
            <a:pPr lvl="2" indent="-342900">
              <a:buClrTx/>
              <a:buSzPct val="70000"/>
              <a:buFont typeface="Wingdings" panose="05000000000000000000" pitchFamily="2" charset="2"/>
              <a:buChar char="¢"/>
            </a:pPr>
            <a:r>
              <a:rPr lang="en-US" altLang="en-US" sz="24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Partial vector 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–unique component</a:t>
            </a:r>
          </a:p>
          <a:p>
            <a:pPr lvl="2" indent="-342900">
              <a:buClrTx/>
              <a:buSzPct val="70000"/>
              <a:buFont typeface="Wingdings" panose="05000000000000000000" pitchFamily="2" charset="2"/>
              <a:buChar char="¢"/>
            </a:pPr>
            <a:r>
              <a:rPr lang="en-US" altLang="en-US" sz="24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Hubs skeleton 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–encode interrelationships among hub vectors</a:t>
            </a:r>
          </a:p>
          <a:p>
            <a:pPr lvl="2" indent="-342900">
              <a:buClrTx/>
              <a:buSzPct val="70000"/>
              <a:buFont typeface="Wingdings" panose="05000000000000000000" pitchFamily="2" charset="2"/>
              <a:buChar char="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Construct into full hub vector during query time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Saves computation time and storage due to sharing of components among hub vectors</a:t>
            </a:r>
          </a:p>
          <a:p>
            <a:pPr marL="0" indent="0">
              <a:buClrTx/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833</Words>
  <Application>Microsoft Office PowerPoint</Application>
  <PresentationFormat>Widescreen</PresentationFormat>
  <Paragraphs>197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 Unicode MS</vt:lpstr>
      <vt:lpstr>SimSun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Sugandha</dc:creator>
  <cp:lastModifiedBy>Sugandha</cp:lastModifiedBy>
  <cp:revision>27</cp:revision>
  <dcterms:created xsi:type="dcterms:W3CDTF">2015-04-23T09:29:08Z</dcterms:created>
  <dcterms:modified xsi:type="dcterms:W3CDTF">2015-04-23T13:56:33Z</dcterms:modified>
</cp:coreProperties>
</file>