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68" r:id="rId16"/>
    <p:sldId id="275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08EDF-C267-467A-9E22-5A1F3CC7065F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292B2-FFF1-4A65-98B6-3442A21C6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292B2-FFF1-4A65-98B6-3442A21C68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E6F14-7D49-4048-9124-00273782F8CF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Modeling with Network 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Md</a:t>
            </a:r>
            <a:r>
              <a:rPr lang="en-US" sz="2400" dirty="0" smtClean="0"/>
              <a:t> </a:t>
            </a:r>
            <a:r>
              <a:rPr lang="en-US" sz="2400" dirty="0" err="1" smtClean="0"/>
              <a:t>Mustafizur</a:t>
            </a:r>
            <a:r>
              <a:rPr lang="en-US" sz="2400" dirty="0" smtClean="0"/>
              <a:t> </a:t>
            </a:r>
            <a:r>
              <a:rPr lang="en-US" sz="2400" dirty="0" err="1" smtClean="0"/>
              <a:t>Rahman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probability of a token is the joint probability of the  word and the topic label</a:t>
            </a:r>
          </a:p>
          <a:p>
            <a:r>
              <a:rPr lang="en-US" dirty="0" smtClean="0"/>
              <a:t>P(word=Apple, topic=1 | </a:t>
            </a:r>
            <a:r>
              <a:rPr lang="el-GR" dirty="0" smtClean="0"/>
              <a:t>θ</a:t>
            </a:r>
            <a:r>
              <a:rPr lang="en-US" dirty="0" smtClean="0"/>
              <a:t>d , </a:t>
            </a:r>
            <a:r>
              <a:rPr lang="el-GR" dirty="0" smtClean="0"/>
              <a:t>β1)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l-GR" dirty="0" smtClean="0"/>
              <a:t>= </a:t>
            </a:r>
            <a:r>
              <a:rPr lang="en-US" dirty="0" smtClean="0"/>
              <a:t>P(word=Apple | topic=1, </a:t>
            </a:r>
            <a:r>
              <a:rPr lang="el-GR" dirty="0" smtClean="0"/>
              <a:t>β1) </a:t>
            </a:r>
            <a:r>
              <a:rPr lang="en-US" dirty="0" smtClean="0"/>
              <a:t>P(topic=1 | </a:t>
            </a:r>
            <a:r>
              <a:rPr lang="el-GR" dirty="0" smtClean="0"/>
              <a:t>θ</a:t>
            </a:r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7338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each topic has </a:t>
            </a:r>
          </a:p>
          <a:p>
            <a:r>
              <a:rPr lang="en-US" sz="2600" dirty="0" smtClean="0"/>
              <a:t>distribution </a:t>
            </a:r>
            <a:r>
              <a:rPr lang="en-US" sz="2800" dirty="0" smtClean="0"/>
              <a:t>, </a:t>
            </a:r>
            <a:r>
              <a:rPr lang="el-GR" sz="2800" dirty="0" smtClean="0"/>
              <a:t>β</a:t>
            </a:r>
            <a:r>
              <a:rPr lang="en-US" sz="2800" dirty="0" smtClean="0"/>
              <a:t>k</a:t>
            </a:r>
            <a:r>
              <a:rPr lang="el-GR" sz="2800" dirty="0" smtClean="0"/>
              <a:t> </a:t>
            </a:r>
            <a:r>
              <a:rPr lang="en-US" sz="2600" dirty="0" smtClean="0"/>
              <a:t>over words </a:t>
            </a:r>
          </a:p>
          <a:p>
            <a:r>
              <a:rPr lang="en-US" sz="2200" i="1" dirty="0" smtClean="0"/>
              <a:t>(the emission probabilities) 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global across all documents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733800"/>
            <a:ext cx="434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each document has  </a:t>
            </a:r>
          </a:p>
          <a:p>
            <a:r>
              <a:rPr lang="en-US" sz="2600" dirty="0" smtClean="0"/>
              <a:t>distribution </a:t>
            </a:r>
            <a:r>
              <a:rPr lang="el-GR" sz="2800" dirty="0" smtClean="0"/>
              <a:t>θ</a:t>
            </a:r>
            <a:r>
              <a:rPr lang="en-US" sz="2800" dirty="0" smtClean="0"/>
              <a:t>d </a:t>
            </a:r>
            <a:r>
              <a:rPr lang="en-US" sz="2600" dirty="0" smtClean="0"/>
              <a:t>over topics </a:t>
            </a:r>
          </a:p>
          <a:p>
            <a:r>
              <a:rPr lang="en-US" sz="2000" dirty="0" smtClean="0"/>
              <a:t>(the 0th order “transition” probabilities)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local to each document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parameters (</a:t>
            </a:r>
            <a:r>
              <a:rPr lang="el-GR" dirty="0" smtClean="0"/>
              <a:t>θ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 to estimate the parameters θ, β </a:t>
            </a:r>
          </a:p>
          <a:p>
            <a:pPr lvl="1"/>
            <a:r>
              <a:rPr lang="en-US" dirty="0" smtClean="0"/>
              <a:t>want to pick parameters that maximize the likelihood of the observed data</a:t>
            </a:r>
          </a:p>
          <a:p>
            <a:r>
              <a:rPr lang="en-US" dirty="0" smtClean="0"/>
              <a:t>This is easy if all the tokens were labeled with topics (observed variables)</a:t>
            </a:r>
          </a:p>
          <a:p>
            <a:pPr lvl="1"/>
            <a:r>
              <a:rPr lang="en-US" dirty="0" smtClean="0"/>
              <a:t>just counting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we </a:t>
            </a:r>
            <a:r>
              <a:rPr lang="en-US" dirty="0" smtClean="0">
                <a:solidFill>
                  <a:srgbClr val="FF0000"/>
                </a:solidFill>
              </a:rPr>
              <a:t>don’t actually know </a:t>
            </a:r>
            <a:r>
              <a:rPr lang="en-US" dirty="0" smtClean="0"/>
              <a:t>the (hidden) topic assignments</a:t>
            </a:r>
          </a:p>
          <a:p>
            <a:r>
              <a:rPr lang="en-US" b="1" dirty="0" smtClean="0"/>
              <a:t>Expectation Maximization (EM)</a:t>
            </a:r>
          </a:p>
          <a:p>
            <a:r>
              <a:rPr lang="en-US" dirty="0" smtClean="0"/>
              <a:t>1. Compute the expected value of the variables, given the  current model parameters </a:t>
            </a:r>
          </a:p>
          <a:p>
            <a:r>
              <a:rPr lang="en-US" dirty="0" smtClean="0"/>
              <a:t>2. Pretend these expected counts are real and update the  parameters based on these </a:t>
            </a:r>
          </a:p>
          <a:p>
            <a:pPr lvl="1"/>
            <a:r>
              <a:rPr lang="en-US" dirty="0" smtClean="0"/>
              <a:t>now parameter estimation is back to “just counting” </a:t>
            </a:r>
          </a:p>
          <a:p>
            <a:r>
              <a:rPr lang="en-US" dirty="0" smtClean="0"/>
              <a:t>3. Repeat until convergence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Probabilistic Latent Semantics Analysis (PLSA)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Allocation(LDA)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 (PLSA)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209800"/>
            <a:ext cx="1828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219200" y="2362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762000" y="3429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762000" y="4495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33400" y="3276600"/>
            <a:ext cx="1143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62000" y="594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Symbol" pitchFamily="18" charset="2"/>
                <a:sym typeface="Symbol" pitchFamily="18" charset="2"/>
              </a:rPr>
              <a:t>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066800" y="518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11430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0668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76400" y="5334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505200" y="2362200"/>
            <a:ext cx="5105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Select document d ~ Mult(</a:t>
            </a:r>
            <a:r>
              <a:rPr lang="en-US" sz="2000">
                <a:latin typeface="Symbol" pitchFamily="18" charset="2"/>
                <a:sym typeface="Symbol" pitchFamily="18" charset="2"/>
              </a:rPr>
              <a:t></a:t>
            </a:r>
            <a:r>
              <a:rPr lang="en-US" sz="200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/>
              <a:t> For each position n = 1,</a:t>
            </a:r>
            <a:r>
              <a:rPr lang="en-US" sz="2000">
                <a:latin typeface="MT Extra" pitchFamily="18" charset="2"/>
                <a:sym typeface="MT Extra" pitchFamily="18" charset="2"/>
              </a:rPr>
              <a:t></a:t>
            </a:r>
            <a:r>
              <a:rPr lang="en-US" sz="2000"/>
              <a:t>, N</a:t>
            </a:r>
            <a:r>
              <a:rPr lang="en-US" sz="2000" baseline="-25000"/>
              <a:t>d</a:t>
            </a:r>
            <a:endParaRPr lang="en-US" sz="2000"/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/>
              <a:t> generate z</a:t>
            </a:r>
            <a:r>
              <a:rPr lang="en-US" sz="2000" baseline="-25000"/>
              <a:t>n</a:t>
            </a:r>
            <a:r>
              <a:rPr lang="en-US" sz="2000"/>
              <a:t> ~ Mult( </a:t>
            </a:r>
            <a:r>
              <a:rPr lang="en-US" sz="2000">
                <a:latin typeface="cmsy10" pitchFamily="34" charset="0"/>
              </a:rPr>
              <a:t>¢</a:t>
            </a:r>
            <a:r>
              <a:rPr lang="en-US" sz="2000"/>
              <a:t> | </a:t>
            </a:r>
            <a:r>
              <a:rPr lang="en-US" sz="2000">
                <a:latin typeface="Symbol" pitchFamily="18" charset="2"/>
                <a:sym typeface="Symbol" pitchFamily="18" charset="2"/>
              </a:rPr>
              <a:t></a:t>
            </a:r>
            <a:r>
              <a:rPr lang="en-US" sz="2000" baseline="-25000">
                <a:sym typeface="Symbol" pitchFamily="18" charset="2"/>
              </a:rPr>
              <a:t>d</a:t>
            </a:r>
            <a:r>
              <a:rPr lang="en-US" sz="2000"/>
              <a:t>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/>
              <a:t> generate w</a:t>
            </a:r>
            <a:r>
              <a:rPr lang="en-US" sz="2000" baseline="-25000"/>
              <a:t>n</a:t>
            </a:r>
            <a:r>
              <a:rPr lang="en-US" sz="2000"/>
              <a:t> ~ Mult( </a:t>
            </a:r>
            <a:r>
              <a:rPr lang="en-US" sz="2000">
                <a:latin typeface="cmsy10" pitchFamily="34" charset="0"/>
              </a:rPr>
              <a:t>¢</a:t>
            </a:r>
            <a:r>
              <a:rPr lang="en-US" sz="2000"/>
              <a:t> | </a:t>
            </a:r>
            <a:r>
              <a:rPr lang="en-US" sz="2000">
                <a:latin typeface="Symbol" pitchFamily="18" charset="2"/>
                <a:sym typeface="Symbol" pitchFamily="18" charset="2"/>
              </a:rPr>
              <a:t></a:t>
            </a:r>
            <a:r>
              <a:rPr lang="en-US" sz="2000" baseline="-25000">
                <a:sym typeface="Symbol" pitchFamily="18" charset="2"/>
              </a:rPr>
              <a:t>z</a:t>
            </a:r>
            <a:r>
              <a:rPr lang="en-US" sz="2000" baseline="-50000">
                <a:sym typeface="Symbol" pitchFamily="18" charset="2"/>
              </a:rPr>
              <a:t>n</a:t>
            </a:r>
            <a:r>
              <a:rPr lang="en-US" sz="2000"/>
              <a:t>)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3048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ym typeface="Symbol" pitchFamily="18" charset="2"/>
              </a:rPr>
              <a:t>d</a:t>
            </a:r>
            <a:endParaRPr lang="en-US" sz="2400" baseline="-25000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85800" y="2971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6" name="Picture 2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191000"/>
            <a:ext cx="5130800" cy="2306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2514600" y="2438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Symbol" pitchFamily="18" charset="2"/>
                <a:sym typeface="Symbol" pitchFamily="18" charset="2"/>
              </a:rPr>
              <a:t>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19050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371600" y="5029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10265" name="AutoShape 25"/>
          <p:cNvSpPr>
            <a:spLocks noChangeArrowheads="1"/>
          </p:cNvSpPr>
          <p:nvPr/>
        </p:nvSpPr>
        <p:spPr bwMode="auto">
          <a:xfrm>
            <a:off x="7620000" y="3200400"/>
            <a:ext cx="1371600" cy="6096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Topic distribution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/>
      <p:bldP spid="10255" grpId="0" animBg="1"/>
      <p:bldP spid="10256" grpId="0" animBg="1"/>
      <p:bldP spid="10261" grpId="0" animBg="1"/>
      <p:bldP spid="10262" grpId="0" animBg="1"/>
      <p:bldP spid="10264" grpId="0"/>
      <p:bldP spid="102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Content Placeholder 4"/>
          <p:cNvGraphicFramePr>
            <a:graphicFrameLocks noChangeAspect="1"/>
          </p:cNvGraphicFramePr>
          <p:nvPr/>
        </p:nvGraphicFramePr>
        <p:xfrm>
          <a:off x="3632200" y="2397125"/>
          <a:ext cx="5037138" cy="2827338"/>
        </p:xfrm>
        <a:graphic>
          <a:graphicData uri="http://schemas.openxmlformats.org/presentationml/2006/ole">
            <p:oleObj spid="_x0000_s3074" name="Equation" r:id="rId4" imgW="3873500" imgH="2108200" progId="Equation.3">
              <p:embed/>
            </p:oleObj>
          </a:graphicData>
        </a:graphic>
      </p:graphicFrame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Parameter estimation in PLSA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8600" y="1219200"/>
            <a:ext cx="3810000" cy="2133600"/>
            <a:chOff x="144" y="816"/>
            <a:chExt cx="2400" cy="1344"/>
          </a:xfrm>
        </p:grpSpPr>
        <p:sp>
          <p:nvSpPr>
            <p:cNvPr id="31769" name="Text Box 5"/>
            <p:cNvSpPr txBox="1">
              <a:spLocks noChangeArrowheads="1"/>
            </p:cNvSpPr>
            <p:nvPr/>
          </p:nvSpPr>
          <p:spPr bwMode="auto">
            <a:xfrm>
              <a:off x="144" y="816"/>
              <a:ext cx="233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u="sng" dirty="0">
                  <a:latin typeface="Arial" panose="020B0604020202020204" pitchFamily="34" charset="0"/>
                </a:rPr>
                <a:t>E-Step</a:t>
              </a:r>
              <a:r>
                <a:rPr lang="en-US" altLang="en-US" sz="2000" dirty="0">
                  <a:latin typeface="Arial" panose="020B0604020202020204" pitchFamily="34" charset="0"/>
                </a:rPr>
                <a:t>: </a:t>
              </a:r>
            </a:p>
            <a:p>
              <a:pPr algn="l"/>
              <a:r>
                <a:rPr lang="en-US" altLang="en-US" sz="2000" dirty="0">
                  <a:latin typeface="Arial" panose="020B0604020202020204" pitchFamily="34" charset="0"/>
                </a:rPr>
                <a:t>Word w in doc d is generated</a:t>
              </a: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 from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topic j</a:t>
              </a:r>
              <a:endParaRPr lang="en-US" altLang="en-US" sz="2000" dirty="0">
                <a:latin typeface="Arial" panose="020B0604020202020204" pitchFamily="34" charset="0"/>
              </a:endParaRP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 from background</a:t>
              </a:r>
            </a:p>
          </p:txBody>
        </p:sp>
        <p:sp>
          <p:nvSpPr>
            <p:cNvPr id="31770" name="Freeform 7"/>
            <p:cNvSpPr>
              <a:spLocks/>
            </p:cNvSpPr>
            <p:nvPr/>
          </p:nvSpPr>
          <p:spPr bwMode="auto">
            <a:xfrm>
              <a:off x="1440" y="1344"/>
              <a:ext cx="1104" cy="336"/>
            </a:xfrm>
            <a:custGeom>
              <a:avLst/>
              <a:gdLst>
                <a:gd name="T0" fmla="*/ 0 w 1104"/>
                <a:gd name="T1" fmla="*/ 48 h 336"/>
                <a:gd name="T2" fmla="*/ 912 w 1104"/>
                <a:gd name="T3" fmla="*/ 48 h 336"/>
                <a:gd name="T4" fmla="*/ 1104 w 1104"/>
                <a:gd name="T5" fmla="*/ 336 h 336"/>
                <a:gd name="T6" fmla="*/ 0 60000 65536"/>
                <a:gd name="T7" fmla="*/ 0 60000 65536"/>
                <a:gd name="T8" fmla="*/ 0 60000 65536"/>
                <a:gd name="T9" fmla="*/ 0 w 1104"/>
                <a:gd name="T10" fmla="*/ 0 h 336"/>
                <a:gd name="T11" fmla="*/ 1104 w 110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36">
                  <a:moveTo>
                    <a:pt x="0" y="48"/>
                  </a:moveTo>
                  <a:cubicBezTo>
                    <a:pt x="364" y="24"/>
                    <a:pt x="728" y="0"/>
                    <a:pt x="912" y="48"/>
                  </a:cubicBezTo>
                  <a:cubicBezTo>
                    <a:pt x="1096" y="96"/>
                    <a:pt x="1100" y="216"/>
                    <a:pt x="1104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Freeform 8"/>
            <p:cNvSpPr>
              <a:spLocks/>
            </p:cNvSpPr>
            <p:nvPr/>
          </p:nvSpPr>
          <p:spPr bwMode="auto">
            <a:xfrm>
              <a:off x="1344" y="168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192 w 768"/>
                <a:gd name="T3" fmla="*/ 288 h 480"/>
                <a:gd name="T4" fmla="*/ 768 w 768"/>
                <a:gd name="T5" fmla="*/ 480 h 480"/>
                <a:gd name="T6" fmla="*/ 0 60000 65536"/>
                <a:gd name="T7" fmla="*/ 0 60000 65536"/>
                <a:gd name="T8" fmla="*/ 0 60000 65536"/>
                <a:gd name="T9" fmla="*/ 0 w 768"/>
                <a:gd name="T10" fmla="*/ 0 h 480"/>
                <a:gd name="T11" fmla="*/ 768 w 76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480">
                  <a:moveTo>
                    <a:pt x="0" y="0"/>
                  </a:moveTo>
                  <a:cubicBezTo>
                    <a:pt x="32" y="104"/>
                    <a:pt x="64" y="208"/>
                    <a:pt x="192" y="288"/>
                  </a:cubicBezTo>
                  <a:cubicBezTo>
                    <a:pt x="320" y="368"/>
                    <a:pt x="544" y="424"/>
                    <a:pt x="768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537531" y="1502880"/>
            <a:ext cx="4532317" cy="1828800"/>
            <a:chOff x="3016" y="912"/>
            <a:chExt cx="2855" cy="1152"/>
          </a:xfrm>
        </p:grpSpPr>
        <p:sp>
          <p:nvSpPr>
            <p:cNvPr id="31766" name="Text Box 9"/>
            <p:cNvSpPr txBox="1">
              <a:spLocks noChangeArrowheads="1"/>
            </p:cNvSpPr>
            <p:nvPr/>
          </p:nvSpPr>
          <p:spPr bwMode="auto">
            <a:xfrm>
              <a:off x="3016" y="912"/>
              <a:ext cx="28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 smtClean="0">
                  <a:latin typeface="Arial" panose="020B0604020202020204" pitchFamily="34" charset="0"/>
                </a:rPr>
                <a:t>Posterior: application </a:t>
              </a:r>
              <a:r>
                <a:rPr lang="en-US" altLang="en-US" sz="2000" dirty="0">
                  <a:latin typeface="Arial" panose="020B0604020202020204" pitchFamily="34" charset="0"/>
                </a:rPr>
                <a:t>of Bayes rule</a:t>
              </a:r>
            </a:p>
          </p:txBody>
        </p:sp>
        <p:sp>
          <p:nvSpPr>
            <p:cNvPr id="31767" name="Freeform 10"/>
            <p:cNvSpPr>
              <a:spLocks/>
            </p:cNvSpPr>
            <p:nvPr/>
          </p:nvSpPr>
          <p:spPr bwMode="auto">
            <a:xfrm>
              <a:off x="4128" y="1200"/>
              <a:ext cx="144" cy="384"/>
            </a:xfrm>
            <a:custGeom>
              <a:avLst/>
              <a:gdLst>
                <a:gd name="T0" fmla="*/ 144 w 144"/>
                <a:gd name="T1" fmla="*/ 0 h 384"/>
                <a:gd name="T2" fmla="*/ 96 w 144"/>
                <a:gd name="T3" fmla="*/ 240 h 384"/>
                <a:gd name="T4" fmla="*/ 0 w 144"/>
                <a:gd name="T5" fmla="*/ 384 h 384"/>
                <a:gd name="T6" fmla="*/ 0 60000 65536"/>
                <a:gd name="T7" fmla="*/ 0 60000 65536"/>
                <a:gd name="T8" fmla="*/ 0 60000 65536"/>
                <a:gd name="T9" fmla="*/ 0 w 144"/>
                <a:gd name="T10" fmla="*/ 0 h 384"/>
                <a:gd name="T11" fmla="*/ 144 w 14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84">
                  <a:moveTo>
                    <a:pt x="144" y="0"/>
                  </a:moveTo>
                  <a:cubicBezTo>
                    <a:pt x="132" y="88"/>
                    <a:pt x="120" y="176"/>
                    <a:pt x="96" y="240"/>
                  </a:cubicBezTo>
                  <a:cubicBezTo>
                    <a:pt x="72" y="304"/>
                    <a:pt x="36" y="344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Freeform 11"/>
            <p:cNvSpPr>
              <a:spLocks/>
            </p:cNvSpPr>
            <p:nvPr/>
          </p:nvSpPr>
          <p:spPr bwMode="auto">
            <a:xfrm>
              <a:off x="4368" y="1248"/>
              <a:ext cx="504" cy="816"/>
            </a:xfrm>
            <a:custGeom>
              <a:avLst/>
              <a:gdLst>
                <a:gd name="T0" fmla="*/ 0 w 504"/>
                <a:gd name="T1" fmla="*/ 0 h 816"/>
                <a:gd name="T2" fmla="*/ 432 w 504"/>
                <a:gd name="T3" fmla="*/ 480 h 816"/>
                <a:gd name="T4" fmla="*/ 432 w 504"/>
                <a:gd name="T5" fmla="*/ 816 h 816"/>
                <a:gd name="T6" fmla="*/ 0 60000 65536"/>
                <a:gd name="T7" fmla="*/ 0 60000 65536"/>
                <a:gd name="T8" fmla="*/ 0 60000 65536"/>
                <a:gd name="T9" fmla="*/ 0 w 504"/>
                <a:gd name="T10" fmla="*/ 0 h 816"/>
                <a:gd name="T11" fmla="*/ 504 w 504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816">
                  <a:moveTo>
                    <a:pt x="0" y="0"/>
                  </a:moveTo>
                  <a:cubicBezTo>
                    <a:pt x="180" y="172"/>
                    <a:pt x="360" y="344"/>
                    <a:pt x="432" y="480"/>
                  </a:cubicBezTo>
                  <a:cubicBezTo>
                    <a:pt x="504" y="616"/>
                    <a:pt x="440" y="760"/>
                    <a:pt x="432" y="8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" y="3810000"/>
            <a:ext cx="3352800" cy="1549400"/>
            <a:chOff x="144" y="2400"/>
            <a:chExt cx="2208" cy="800"/>
          </a:xfrm>
        </p:grpSpPr>
        <p:sp>
          <p:nvSpPr>
            <p:cNvPr id="31763" name="Text Box 12"/>
            <p:cNvSpPr txBox="1">
              <a:spLocks noChangeArrowheads="1"/>
            </p:cNvSpPr>
            <p:nvPr/>
          </p:nvSpPr>
          <p:spPr bwMode="auto">
            <a:xfrm>
              <a:off x="144" y="2400"/>
              <a:ext cx="20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u="sng" dirty="0">
                  <a:latin typeface="Arial" panose="020B0604020202020204" pitchFamily="34" charset="0"/>
                </a:rPr>
                <a:t>M-Step</a:t>
              </a:r>
              <a:r>
                <a:rPr lang="en-US" altLang="en-US" sz="2000" dirty="0">
                  <a:latin typeface="Arial" panose="020B0604020202020204" pitchFamily="34" charset="0"/>
                </a:rPr>
                <a:t>:</a:t>
              </a:r>
            </a:p>
            <a:p>
              <a:pPr algn="l"/>
              <a:r>
                <a:rPr lang="en-US" altLang="en-US" sz="2000" dirty="0">
                  <a:latin typeface="Arial" panose="020B0604020202020204" pitchFamily="34" charset="0"/>
                </a:rPr>
                <a:t>Re-estimate </a:t>
              </a: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mixing weights</a:t>
              </a: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word-topic distribution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31764" name="Freeform 13"/>
            <p:cNvSpPr>
              <a:spLocks/>
            </p:cNvSpPr>
            <p:nvPr/>
          </p:nvSpPr>
          <p:spPr bwMode="auto">
            <a:xfrm>
              <a:off x="1488" y="2536"/>
              <a:ext cx="768" cy="344"/>
            </a:xfrm>
            <a:custGeom>
              <a:avLst/>
              <a:gdLst>
                <a:gd name="T0" fmla="*/ 0 w 912"/>
                <a:gd name="T1" fmla="*/ 344 h 344"/>
                <a:gd name="T2" fmla="*/ 17 w 912"/>
                <a:gd name="T3" fmla="*/ 56 h 344"/>
                <a:gd name="T4" fmla="*/ 42 w 912"/>
                <a:gd name="T5" fmla="*/ 8 h 344"/>
                <a:gd name="T6" fmla="*/ 0 60000 65536"/>
                <a:gd name="T7" fmla="*/ 0 60000 65536"/>
                <a:gd name="T8" fmla="*/ 0 60000 65536"/>
                <a:gd name="T9" fmla="*/ 0 w 912"/>
                <a:gd name="T10" fmla="*/ 0 h 344"/>
                <a:gd name="T11" fmla="*/ 912 w 912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44">
                  <a:moveTo>
                    <a:pt x="0" y="344"/>
                  </a:moveTo>
                  <a:cubicBezTo>
                    <a:pt x="116" y="228"/>
                    <a:pt x="232" y="112"/>
                    <a:pt x="384" y="56"/>
                  </a:cubicBezTo>
                  <a:cubicBezTo>
                    <a:pt x="536" y="0"/>
                    <a:pt x="724" y="4"/>
                    <a:pt x="91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14"/>
            <p:cNvSpPr>
              <a:spLocks/>
            </p:cNvSpPr>
            <p:nvPr/>
          </p:nvSpPr>
          <p:spPr bwMode="auto">
            <a:xfrm rot="494857">
              <a:off x="996" y="2911"/>
              <a:ext cx="1356" cy="289"/>
            </a:xfrm>
            <a:custGeom>
              <a:avLst/>
              <a:gdLst>
                <a:gd name="T0" fmla="*/ 0 w 1296"/>
                <a:gd name="T1" fmla="*/ 1 h 272"/>
                <a:gd name="T2" fmla="*/ 443 w 1296"/>
                <a:gd name="T3" fmla="*/ 1 h 272"/>
                <a:gd name="T4" fmla="*/ 597 w 1296"/>
                <a:gd name="T5" fmla="*/ 0 h 272"/>
                <a:gd name="T6" fmla="*/ 0 60000 65536"/>
                <a:gd name="T7" fmla="*/ 0 60000 65536"/>
                <a:gd name="T8" fmla="*/ 0 60000 65536"/>
                <a:gd name="T9" fmla="*/ 0 w 1296"/>
                <a:gd name="T10" fmla="*/ 0 h 272"/>
                <a:gd name="T11" fmla="*/ 1296 w 1296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72">
                  <a:moveTo>
                    <a:pt x="0" y="192"/>
                  </a:moveTo>
                  <a:cubicBezTo>
                    <a:pt x="372" y="232"/>
                    <a:pt x="744" y="272"/>
                    <a:pt x="960" y="240"/>
                  </a:cubicBezTo>
                  <a:cubicBezTo>
                    <a:pt x="1176" y="208"/>
                    <a:pt x="1236" y="104"/>
                    <a:pt x="1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48000" y="3781425"/>
            <a:ext cx="6096000" cy="2644775"/>
            <a:chOff x="2112" y="2382"/>
            <a:chExt cx="3648" cy="1666"/>
          </a:xfrm>
        </p:grpSpPr>
        <p:sp>
          <p:nvSpPr>
            <p:cNvPr id="31758" name="Oval 15"/>
            <p:cNvSpPr>
              <a:spLocks noChangeArrowheads="1"/>
            </p:cNvSpPr>
            <p:nvPr/>
          </p:nvSpPr>
          <p:spPr bwMode="auto">
            <a:xfrm>
              <a:off x="3450" y="2382"/>
              <a:ext cx="13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9" name="Oval 16"/>
            <p:cNvSpPr>
              <a:spLocks noChangeArrowheads="1"/>
            </p:cNvSpPr>
            <p:nvPr/>
          </p:nvSpPr>
          <p:spPr bwMode="auto">
            <a:xfrm>
              <a:off x="3984" y="2808"/>
              <a:ext cx="145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2112" y="3456"/>
              <a:ext cx="227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 dirty="0">
                  <a:latin typeface="Arial" panose="020B0604020202020204" pitchFamily="34" charset="0"/>
                </a:rPr>
                <a:t>Fractional counts contributing to</a:t>
              </a:r>
            </a:p>
            <a:p>
              <a:pPr algn="l">
                <a:buFontTx/>
                <a:buChar char="-"/>
              </a:pPr>
              <a:r>
                <a:rPr lang="en-US" altLang="en-US" sz="1800" dirty="0">
                  <a:latin typeface="Arial" panose="020B0604020202020204" pitchFamily="34" charset="0"/>
                </a:rPr>
                <a:t> using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topic j </a:t>
              </a:r>
              <a:r>
                <a:rPr lang="en-US" altLang="en-US" sz="1800" dirty="0">
                  <a:latin typeface="Arial" panose="020B0604020202020204" pitchFamily="34" charset="0"/>
                </a:rPr>
                <a:t>in generating d</a:t>
              </a:r>
            </a:p>
            <a:p>
              <a:pPr algn="l">
                <a:buFontTx/>
                <a:buChar char="-"/>
              </a:pPr>
              <a:r>
                <a:rPr lang="en-US" altLang="en-US" sz="1800" dirty="0">
                  <a:latin typeface="Arial" panose="020B0604020202020204" pitchFamily="34" charset="0"/>
                </a:rPr>
                <a:t> generating w from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topic j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1761" name="Freeform 18"/>
            <p:cNvSpPr>
              <a:spLocks/>
            </p:cNvSpPr>
            <p:nvPr/>
          </p:nvSpPr>
          <p:spPr bwMode="auto">
            <a:xfrm rot="327875">
              <a:off x="4416" y="2448"/>
              <a:ext cx="1304" cy="1344"/>
            </a:xfrm>
            <a:custGeom>
              <a:avLst/>
              <a:gdLst>
                <a:gd name="T0" fmla="*/ 0 w 1352"/>
                <a:gd name="T1" fmla="*/ 880 h 1376"/>
                <a:gd name="T2" fmla="*/ 579 w 1352"/>
                <a:gd name="T3" fmla="*/ 696 h 1376"/>
                <a:gd name="T4" fmla="*/ 601 w 1352"/>
                <a:gd name="T5" fmla="*/ 112 h 1376"/>
                <a:gd name="T6" fmla="*/ 169 w 1352"/>
                <a:gd name="T7" fmla="*/ 21 h 1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2"/>
                <a:gd name="T13" fmla="*/ 0 h 1376"/>
                <a:gd name="T14" fmla="*/ 1352 w 1352"/>
                <a:gd name="T15" fmla="*/ 1376 h 1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2" h="1376">
                  <a:moveTo>
                    <a:pt x="0" y="1376"/>
                  </a:moveTo>
                  <a:cubicBezTo>
                    <a:pt x="476" y="1332"/>
                    <a:pt x="952" y="1288"/>
                    <a:pt x="1152" y="1088"/>
                  </a:cubicBezTo>
                  <a:cubicBezTo>
                    <a:pt x="1352" y="888"/>
                    <a:pt x="1336" y="352"/>
                    <a:pt x="1200" y="176"/>
                  </a:cubicBezTo>
                  <a:cubicBezTo>
                    <a:pt x="1064" y="0"/>
                    <a:pt x="700" y="16"/>
                    <a:pt x="336" y="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9"/>
            <p:cNvSpPr>
              <a:spLocks/>
            </p:cNvSpPr>
            <p:nvPr/>
          </p:nvSpPr>
          <p:spPr bwMode="auto">
            <a:xfrm>
              <a:off x="4128" y="2768"/>
              <a:ext cx="1632" cy="1280"/>
            </a:xfrm>
            <a:custGeom>
              <a:avLst/>
              <a:gdLst>
                <a:gd name="T0" fmla="*/ 0 w 1536"/>
                <a:gd name="T1" fmla="*/ 1168 h 1280"/>
                <a:gd name="T2" fmla="*/ 1859 w 1536"/>
                <a:gd name="T3" fmla="*/ 1168 h 1280"/>
                <a:gd name="T4" fmla="*/ 4290 w 1536"/>
                <a:gd name="T5" fmla="*/ 496 h 1280"/>
                <a:gd name="T6" fmla="*/ 3576 w 1536"/>
                <a:gd name="T7" fmla="*/ 64 h 1280"/>
                <a:gd name="T8" fmla="*/ 3145 w 1536"/>
                <a:gd name="T9" fmla="*/ 112 h 1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1280"/>
                <a:gd name="T17" fmla="*/ 1536 w 1536"/>
                <a:gd name="T18" fmla="*/ 1280 h 1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1280">
                  <a:moveTo>
                    <a:pt x="0" y="1168"/>
                  </a:moveTo>
                  <a:cubicBezTo>
                    <a:pt x="192" y="1224"/>
                    <a:pt x="384" y="1280"/>
                    <a:pt x="624" y="1168"/>
                  </a:cubicBezTo>
                  <a:cubicBezTo>
                    <a:pt x="864" y="1056"/>
                    <a:pt x="1344" y="680"/>
                    <a:pt x="1440" y="496"/>
                  </a:cubicBezTo>
                  <a:cubicBezTo>
                    <a:pt x="1536" y="312"/>
                    <a:pt x="1264" y="128"/>
                    <a:pt x="1200" y="64"/>
                  </a:cubicBezTo>
                  <a:cubicBezTo>
                    <a:pt x="1136" y="0"/>
                    <a:pt x="1096" y="56"/>
                    <a:pt x="105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3850" y="4495800"/>
            <a:ext cx="5467350" cy="1749425"/>
            <a:chOff x="191" y="2832"/>
            <a:chExt cx="3217" cy="1102"/>
          </a:xfrm>
        </p:grpSpPr>
        <p:sp>
          <p:nvSpPr>
            <p:cNvPr id="31754" name="Oval 20"/>
            <p:cNvSpPr>
              <a:spLocks noChangeArrowheads="1"/>
            </p:cNvSpPr>
            <p:nvPr/>
          </p:nvSpPr>
          <p:spPr bwMode="auto">
            <a:xfrm>
              <a:off x="2825" y="2832"/>
              <a:ext cx="583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91" y="3024"/>
              <a:ext cx="2769" cy="910"/>
              <a:chOff x="191" y="3024"/>
              <a:chExt cx="2769" cy="910"/>
            </a:xfrm>
          </p:grpSpPr>
          <p:sp>
            <p:nvSpPr>
              <p:cNvPr id="31756" name="Text Box 21"/>
              <p:cNvSpPr txBox="1">
                <a:spLocks noChangeArrowheads="1"/>
              </p:cNvSpPr>
              <p:nvPr/>
            </p:nvSpPr>
            <p:spPr bwMode="auto">
              <a:xfrm>
                <a:off x="191" y="3488"/>
                <a:ext cx="141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latin typeface="Arial" panose="020B0604020202020204" pitchFamily="34" charset="0"/>
                  </a:rPr>
                  <a:t>Sum over all docs</a:t>
                </a:r>
              </a:p>
              <a:p>
                <a:r>
                  <a:rPr lang="en-US" altLang="en-US" sz="2000">
                    <a:latin typeface="Arial" panose="020B0604020202020204" pitchFamily="34" charset="0"/>
                  </a:rPr>
                  <a:t>in the collection</a:t>
                </a:r>
              </a:p>
            </p:txBody>
          </p:sp>
          <p:sp>
            <p:nvSpPr>
              <p:cNvPr id="31757" name="Freeform 23"/>
              <p:cNvSpPr>
                <a:spLocks/>
              </p:cNvSpPr>
              <p:nvPr/>
            </p:nvSpPr>
            <p:spPr bwMode="auto">
              <a:xfrm>
                <a:off x="1488" y="3024"/>
                <a:ext cx="1472" cy="528"/>
              </a:xfrm>
              <a:custGeom>
                <a:avLst/>
                <a:gdLst>
                  <a:gd name="T0" fmla="*/ 0 w 1008"/>
                  <a:gd name="T1" fmla="*/ 2671 h 480"/>
                  <a:gd name="T2" fmla="*/ 919654 w 1008"/>
                  <a:gd name="T3" fmla="*/ 0 h 480"/>
                  <a:gd name="T4" fmla="*/ 0 60000 65536"/>
                  <a:gd name="T5" fmla="*/ 0 60000 65536"/>
                  <a:gd name="T6" fmla="*/ 0 w 1008"/>
                  <a:gd name="T7" fmla="*/ 0 h 480"/>
                  <a:gd name="T8" fmla="*/ 1008 w 1008"/>
                  <a:gd name="T9" fmla="*/ 480 h 4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8" h="480">
                    <a:moveTo>
                      <a:pt x="0" y="480"/>
                    </a:moveTo>
                    <a:cubicBezTo>
                      <a:pt x="0" y="480"/>
                      <a:pt x="504" y="240"/>
                      <a:pt x="100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xmlns="" val="24718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PLSA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8229600" cy="131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96200" y="3657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β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θ</a:t>
            </a:r>
            <a:r>
              <a:rPr lang="en-US" baseline="-25000" dirty="0" smtClean="0">
                <a:latin typeface="Calibri"/>
                <a:cs typeface="Calibri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64008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16200000" flipV="1">
            <a:off x="7600950" y="337185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3886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Count of word w in document 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16200000" flipV="1">
            <a:off x="3771900" y="33909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network associated with text collection C  is a graph G = {V , E}, where V is a set of vertices and E is set of edges</a:t>
            </a:r>
          </a:p>
          <a:p>
            <a:endParaRPr lang="en-US" dirty="0" smtClean="0"/>
          </a:p>
          <a:p>
            <a:r>
              <a:rPr lang="en-US" dirty="0" smtClean="0"/>
              <a:t>Vertex v as a subset of document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v</a:t>
            </a:r>
            <a:endParaRPr lang="en-US" baseline="-25000" dirty="0" smtClean="0"/>
          </a:p>
          <a:p>
            <a:pPr lvl="1"/>
            <a:r>
              <a:rPr lang="en-US" dirty="0" smtClean="0"/>
              <a:t>In author graph, a vertex is all the documents a author published, that is a vertex is set of documents</a:t>
            </a:r>
          </a:p>
          <a:p>
            <a:r>
              <a:rPr lang="en-US" dirty="0" smtClean="0"/>
              <a:t>Edge {u , v} is a binary relation between to vertices u and v</a:t>
            </a:r>
          </a:p>
          <a:p>
            <a:pPr lvl="1"/>
            <a:r>
              <a:rPr lang="en-US" dirty="0" smtClean="0"/>
              <a:t>If two authors contributes to a paper/document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 of data with network structure attached </a:t>
            </a:r>
          </a:p>
          <a:p>
            <a:pPr lvl="1"/>
            <a:r>
              <a:rPr lang="en-US" dirty="0" smtClean="0"/>
              <a:t>Author-topic analysis</a:t>
            </a:r>
          </a:p>
          <a:p>
            <a:pPr lvl="1"/>
            <a:r>
              <a:rPr lang="en-US" dirty="0" smtClean="0"/>
              <a:t>Spatial Topic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22245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 smtClean="0"/>
              <a:t>In a network like author-topic graph, </a:t>
            </a:r>
          </a:p>
          <a:p>
            <a:pPr lvl="1"/>
            <a:r>
              <a:rPr lang="en-US" dirty="0" smtClean="0"/>
              <a:t>Vertices which are </a:t>
            </a:r>
            <a:r>
              <a:rPr lang="en-US" dirty="0" smtClean="0">
                <a:solidFill>
                  <a:srgbClr val="FF0000"/>
                </a:solidFill>
              </a:rPr>
              <a:t>connected</a:t>
            </a:r>
            <a:r>
              <a:rPr lang="en-US" dirty="0" smtClean="0"/>
              <a:t> to each other should have </a:t>
            </a:r>
            <a:r>
              <a:rPr lang="en-US" dirty="0" smtClean="0">
                <a:solidFill>
                  <a:srgbClr val="FF0000"/>
                </a:solidFill>
              </a:rPr>
              <a:t>similar topic </a:t>
            </a:r>
            <a:r>
              <a:rPr lang="en-US" dirty="0" smtClean="0"/>
              <a:t>assignment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480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886200"/>
            <a:ext cx="82296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038600"/>
            <a:ext cx="82296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Apply some kind of regularization on the topic models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Tweak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log likelihood of the PLSA L(C)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Topic Model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L(C) from PLSA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Regularized data likelihood will be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Minimizing</a:t>
            </a:r>
            <a:r>
              <a:rPr lang="en-US" dirty="0" smtClean="0"/>
              <a:t> the </a:t>
            </a:r>
            <a:r>
              <a:rPr lang="en-US" b="1" dirty="0" smtClean="0"/>
              <a:t>O(C, G)</a:t>
            </a:r>
            <a:r>
              <a:rPr lang="en-US" dirty="0" smtClean="0"/>
              <a:t> will give us the </a:t>
            </a:r>
            <a:r>
              <a:rPr lang="en-US" b="1" dirty="0" smtClean="0"/>
              <a:t>topics</a:t>
            </a:r>
            <a:r>
              <a:rPr lang="en-US" dirty="0" smtClean="0"/>
              <a:t> that best fit the collection </a:t>
            </a:r>
            <a:r>
              <a:rPr lang="en-US" b="1" dirty="0" smtClean="0"/>
              <a:t>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8839200" cy="15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733800"/>
            <a:ext cx="8667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Topic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Findings &amp; Ideas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Methodologies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Experimental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Topic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r>
              <a:rPr lang="en-US" dirty="0" smtClean="0"/>
              <a:t>A harmonic function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853488" cy="12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6576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Where f(</a:t>
            </a:r>
            <a:r>
              <a:rPr lang="el-GR" sz="2600" dirty="0" smtClean="0">
                <a:latin typeface="Calibri"/>
                <a:cs typeface="Calibri"/>
              </a:rPr>
              <a:t>θ</a:t>
            </a:r>
            <a:r>
              <a:rPr lang="en-US" sz="2600" dirty="0" smtClean="0">
                <a:latin typeface="Calibri"/>
                <a:cs typeface="Calibri"/>
              </a:rPr>
              <a:t>,u</a:t>
            </a:r>
            <a:r>
              <a:rPr lang="en-US" sz="2600" dirty="0" smtClean="0"/>
              <a:t>) is a weighting function of topics on vertex u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801609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l-GR" dirty="0" smtClean="0">
                <a:latin typeface="Calibri"/>
                <a:cs typeface="Calibri"/>
              </a:rPr>
              <a:t>λ</a:t>
            </a:r>
            <a:r>
              <a:rPr lang="en-US" dirty="0" smtClean="0">
                <a:latin typeface="Calibri"/>
                <a:cs typeface="Calibri"/>
              </a:rPr>
              <a:t> = 0, the O(C, G) boils down to L(C)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>
                <a:latin typeface="Calibri"/>
                <a:cs typeface="Calibri"/>
              </a:rPr>
              <a:t>So, simply apply the parameter estimation of PLSA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E Step</a:t>
            </a:r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87915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l-GR" dirty="0" smtClean="0">
                <a:cs typeface="Calibri"/>
              </a:rPr>
              <a:t>λ</a:t>
            </a:r>
            <a:r>
              <a:rPr lang="en-US" dirty="0" smtClean="0">
                <a:latin typeface="Calibri"/>
                <a:cs typeface="Calibri"/>
              </a:rPr>
              <a:t> = 0, the O(C, G) boils down to L(C)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>
                <a:latin typeface="Calibri"/>
                <a:cs typeface="Calibri"/>
              </a:rPr>
              <a:t>So, simply apply the parameter estimation of PLSA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M Step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326" y="3124200"/>
            <a:ext cx="844567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(M-Step)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l-GR" dirty="0" smtClean="0">
                <a:cs typeface="Calibri"/>
              </a:rPr>
              <a:t>λ</a:t>
            </a:r>
            <a:r>
              <a:rPr lang="en-US" dirty="0" smtClean="0">
                <a:latin typeface="Calibri"/>
                <a:cs typeface="Calibri"/>
              </a:rPr>
              <a:t> != 0, the complete expected data likelihood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603" y="2047875"/>
            <a:ext cx="9283328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09800" y="2743200"/>
            <a:ext cx="3048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7432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5181600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Lagrange Multipliers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rot="16200000" flipV="1">
            <a:off x="3523342" y="3944258"/>
            <a:ext cx="1447800" cy="1026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rot="5400000" flipH="1" flipV="1">
            <a:off x="5123542" y="3370942"/>
            <a:ext cx="1447800" cy="2173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(M-Step)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505200"/>
          </a:xfrm>
        </p:spPr>
        <p:txBody>
          <a:bodyPr/>
          <a:lstStyle/>
          <a:p>
            <a:r>
              <a:rPr lang="en-US" dirty="0" smtClean="0"/>
              <a:t>The estimation of P(w|</a:t>
            </a:r>
            <a:r>
              <a:rPr lang="el-GR" dirty="0" smtClean="0">
                <a:latin typeface="Calibri"/>
                <a:cs typeface="Calibri"/>
              </a:rPr>
              <a:t>θ</a:t>
            </a:r>
            <a:r>
              <a:rPr lang="en-US" baseline="-25000" dirty="0" smtClean="0">
                <a:latin typeface="Calibri"/>
                <a:cs typeface="Calibri"/>
              </a:rPr>
              <a:t>j</a:t>
            </a:r>
            <a:r>
              <a:rPr lang="en-US" dirty="0" smtClean="0"/>
              <a:t>) does not rely on the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r>
              <a:rPr lang="en-US" dirty="0" smtClean="0"/>
              <a:t>Calculation is same as when </a:t>
            </a:r>
            <a:r>
              <a:rPr lang="el-GR" dirty="0" smtClean="0">
                <a:cs typeface="Calibri"/>
              </a:rPr>
              <a:t>λ</a:t>
            </a:r>
            <a:r>
              <a:rPr lang="en-US" dirty="0" smtClean="0">
                <a:latin typeface="Calibri"/>
                <a:cs typeface="Calibri"/>
              </a:rPr>
              <a:t> = 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estimation of P(</a:t>
            </a:r>
            <a:r>
              <a:rPr lang="el-GR" dirty="0" smtClean="0">
                <a:cs typeface="Calibri"/>
              </a:rPr>
              <a:t>θ</a:t>
            </a:r>
            <a:r>
              <a:rPr lang="en-US" baseline="-25000" dirty="0" err="1" smtClean="0">
                <a:latin typeface="Calibri"/>
                <a:cs typeface="Calibri"/>
              </a:rPr>
              <a:t>j</a:t>
            </a:r>
            <a:r>
              <a:rPr lang="en-US" dirty="0" err="1" smtClean="0"/>
              <a:t>|d</a:t>
            </a:r>
            <a:r>
              <a:rPr lang="en-US" dirty="0" smtClean="0"/>
              <a:t>) relies on the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r>
              <a:rPr lang="en-US" dirty="0" smtClean="0"/>
              <a:t>Not same as when </a:t>
            </a:r>
            <a:r>
              <a:rPr lang="el-GR" dirty="0" smtClean="0">
                <a:cs typeface="Calibri"/>
              </a:rPr>
              <a:t>λ</a:t>
            </a:r>
            <a:r>
              <a:rPr lang="en-US" dirty="0" smtClean="0">
                <a:latin typeface="Calibri"/>
                <a:cs typeface="Calibri"/>
              </a:rPr>
              <a:t> = 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No closed form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Way-1: Apply Newton </a:t>
            </a:r>
            <a:r>
              <a:rPr lang="en-US" dirty="0" err="1" smtClean="0">
                <a:latin typeface="Calibri"/>
                <a:cs typeface="Calibri"/>
              </a:rPr>
              <a:t>Raphson</a:t>
            </a:r>
            <a:r>
              <a:rPr lang="en-US" dirty="0" smtClean="0">
                <a:latin typeface="Calibri"/>
                <a:cs typeface="Calibri"/>
              </a:rPr>
              <a:t> Method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Way-2: Solve the linear equations 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00600"/>
            <a:ext cx="7648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set of experiments</a:t>
            </a:r>
          </a:p>
          <a:p>
            <a:pPr lvl="1"/>
            <a:r>
              <a:rPr lang="en-US" dirty="0" smtClean="0"/>
              <a:t>DBLP Author-Topic Analysis</a:t>
            </a:r>
          </a:p>
          <a:p>
            <a:pPr lvl="1"/>
            <a:r>
              <a:rPr lang="en-US" dirty="0" smtClean="0"/>
              <a:t>Geographic Topic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PLSA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Conference proceedings from 4 conferences (WWW, SIGIR,KDD, NIPS)</a:t>
            </a:r>
          </a:p>
          <a:p>
            <a:pPr lvl="1"/>
            <a:r>
              <a:rPr lang="en-US" dirty="0" err="1" smtClean="0"/>
              <a:t>Blogset</a:t>
            </a:r>
            <a:r>
              <a:rPr lang="en-US" dirty="0" smtClean="0"/>
              <a:t> from Google blog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3522" y="304800"/>
            <a:ext cx="863836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Topical Communities Analysis (Graph Methods)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089006" cy="409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5791200"/>
            <a:ext cx="23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Spring </a:t>
            </a:r>
            <a:r>
              <a:rPr lang="en-US" sz="2400" dirty="0" err="1" smtClean="0"/>
              <a:t>Embedder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791200"/>
            <a:ext cx="287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Gower Metric Scaling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Topical Communities Analysis</a:t>
            </a:r>
            <a:br>
              <a:rPr lang="en-US" dirty="0" smtClean="0"/>
            </a:br>
            <a:r>
              <a:rPr lang="en-US" dirty="0" smtClean="0"/>
              <a:t>(Regularized PLSA)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57200" y="1219200"/>
            <a:ext cx="10139497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572000"/>
            <a:ext cx="8077200" cy="219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Mapping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60320" y="1676400"/>
            <a:ext cx="9656720" cy="419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Making sense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Suppose you want to learn something about a corpus that’s too big to read</a:t>
            </a:r>
          </a:p>
          <a:p>
            <a:pPr>
              <a:buNone/>
            </a:pPr>
            <a:r>
              <a:rPr lang="en-US" dirty="0" smtClean="0"/>
              <a:t>                                                   need to make sense of…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14600"/>
          <a:ext cx="8077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3352800"/>
              </a:tblGrid>
              <a:tr h="647700"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topics are trending today on </a:t>
                      </a:r>
                      <a:r>
                        <a:rPr kumimoji="0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Twitter?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half a billion </a:t>
                      </a:r>
                      <a:r>
                        <a:rPr lang="en-US" sz="2000" dirty="0" smtClean="0"/>
                        <a:t>tweets daily</a:t>
                      </a:r>
                      <a:endParaRPr lang="en-US" sz="20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research topics receive grant </a:t>
                      </a:r>
                      <a:r>
                        <a:rPr kumimoji="0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funding (and from whom)?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80,000</a:t>
                      </a:r>
                      <a:r>
                        <a:rPr lang="en-US" sz="2000" dirty="0" smtClean="0"/>
                        <a:t> active NIH grants</a:t>
                      </a:r>
                      <a:endParaRPr lang="en-US" sz="20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issues are considered by 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Congress (and which politicians are 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interested in which topic)?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hundreds</a:t>
                      </a:r>
                      <a:r>
                        <a:rPr lang="en-US" sz="2000" dirty="0" smtClean="0"/>
                        <a:t> of bills each year</a:t>
                      </a:r>
                      <a:endParaRPr lang="en-US" sz="20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certain topics discussed more in </a:t>
                      </a:r>
                      <a:r>
                        <a:rPr kumimoji="0"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certain languages on Wikipedia?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Wikipedia (it’s big)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2209800"/>
            <a:ext cx="4800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Why don’t we just throw all </a:t>
            </a:r>
          </a:p>
          <a:p>
            <a:pPr algn="ctr"/>
            <a:r>
              <a:rPr lang="en-US" sz="3200" dirty="0" smtClean="0"/>
              <a:t>these documents at the </a:t>
            </a:r>
          </a:p>
          <a:p>
            <a:pPr algn="ctr"/>
            <a:r>
              <a:rPr lang="en-US" sz="3200" dirty="0" smtClean="0"/>
              <a:t>computer and see what </a:t>
            </a:r>
          </a:p>
          <a:p>
            <a:pPr algn="ctr"/>
            <a:r>
              <a:rPr lang="en-US" sz="3200" dirty="0" smtClean="0"/>
              <a:t>interesting patterns it finds?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Geographical Topic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72" y="2209800"/>
            <a:ext cx="867672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Regularize a topic modeling</a:t>
            </a:r>
          </a:p>
          <a:p>
            <a:pPr lvl="1"/>
            <a:r>
              <a:rPr lang="en-US" dirty="0" smtClean="0"/>
              <a:t>Using a network structure from graph</a:t>
            </a:r>
          </a:p>
          <a:p>
            <a:endParaRPr lang="en-US" dirty="0" smtClean="0"/>
          </a:p>
          <a:p>
            <a:r>
              <a:rPr lang="en-US" dirty="0" smtClean="0"/>
              <a:t>Develop a method to solve the constrained optimization problem</a:t>
            </a:r>
          </a:p>
          <a:p>
            <a:endParaRPr lang="en-US" dirty="0" smtClean="0"/>
          </a:p>
          <a:p>
            <a:r>
              <a:rPr lang="en-US" dirty="0" smtClean="0"/>
              <a:t>Perform exhaustive analysis </a:t>
            </a:r>
          </a:p>
          <a:p>
            <a:pPr lvl="1"/>
            <a:r>
              <a:rPr lang="en-US" dirty="0" smtClean="0"/>
              <a:t>Comparison against PLSA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Courtesy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slides in the presentation are borrowed from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Prof. </a:t>
            </a:r>
            <a:r>
              <a:rPr lang="en-US" dirty="0" err="1" smtClean="0"/>
              <a:t>Hongning</a:t>
            </a:r>
            <a:r>
              <a:rPr lang="en-US" dirty="0" smtClean="0"/>
              <a:t> Wang, University of Virginia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Prof. Michael Paul , John Hopkins University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ts1.mm.bing.net/th?&amp;id=HN.608048416217694745&amp;w=311&amp;h=300&amp;c=0&amp;pid=1.9&amp;rs=0&amp;p=0&amp;r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5334000" cy="3172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Topic models can help you automatically discover patterns in a corpus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unsupervised </a:t>
            </a:r>
            <a:r>
              <a:rPr lang="en-US" dirty="0" smtClean="0"/>
              <a:t>learning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Topic models automatically…</a:t>
            </a:r>
          </a:p>
          <a:p>
            <a:pPr lvl="1"/>
            <a:r>
              <a:rPr lang="en-US" dirty="0" smtClean="0"/>
              <a:t>group topically-related words in “topics” </a:t>
            </a:r>
          </a:p>
          <a:p>
            <a:pPr lvl="1"/>
            <a:r>
              <a:rPr lang="en-US" dirty="0" smtClean="0"/>
              <a:t>associate tokens and documents with those topics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topics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3304" y="1477962"/>
            <a:ext cx="8263496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topics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7985" y="1371601"/>
            <a:ext cx="8491535" cy="519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“topic”?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Loose idea: a grouping of words that are likely to appear  in the same context</a:t>
            </a:r>
          </a:p>
          <a:p>
            <a:endParaRPr lang="en-US" dirty="0" smtClean="0"/>
          </a:p>
          <a:p>
            <a:r>
              <a:rPr lang="en-US" dirty="0" smtClean="0"/>
              <a:t>A hidden structure that helps determine what words are  likely to appear in a corpus</a:t>
            </a:r>
          </a:p>
          <a:p>
            <a:pPr lvl="1"/>
            <a:r>
              <a:rPr lang="en-US" dirty="0" smtClean="0"/>
              <a:t>e.g. if “</a:t>
            </a:r>
            <a:r>
              <a:rPr lang="en-US" dirty="0" smtClean="0">
                <a:solidFill>
                  <a:srgbClr val="FF0000"/>
                </a:solidFill>
              </a:rPr>
              <a:t>war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military</a:t>
            </a:r>
            <a:r>
              <a:rPr lang="en-US" dirty="0" smtClean="0"/>
              <a:t>” appear in a document, you probably won’t be surprised to find that “</a:t>
            </a:r>
            <a:r>
              <a:rPr lang="en-US" dirty="0" smtClean="0">
                <a:solidFill>
                  <a:srgbClr val="FF0000"/>
                </a:solidFill>
              </a:rPr>
              <a:t>troops</a:t>
            </a:r>
            <a:r>
              <a:rPr lang="en-US" dirty="0" smtClean="0"/>
              <a:t>” appears later on </a:t>
            </a:r>
          </a:p>
          <a:p>
            <a:pPr lvl="1"/>
            <a:r>
              <a:rPr lang="en-US" dirty="0" smtClean="0"/>
              <a:t>why? it’s not because they’re all nouns </a:t>
            </a:r>
          </a:p>
          <a:p>
            <a:pPr lvl="1"/>
            <a:r>
              <a:rPr lang="en-US" dirty="0" smtClean="0"/>
              <a:t>…though you might say they all belong to the same topic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seen these ideas before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NLP is about inferring hidden structures that we assume are behind the observed text</a:t>
            </a:r>
          </a:p>
          <a:p>
            <a:pPr lvl="1"/>
            <a:r>
              <a:rPr lang="en-US" dirty="0" smtClean="0"/>
              <a:t>parts of speech(POS), syntax trees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Hidden Markov models (HMM) for POS</a:t>
            </a:r>
          </a:p>
          <a:p>
            <a:pPr lvl="1"/>
            <a:r>
              <a:rPr lang="en-US" dirty="0" smtClean="0"/>
              <a:t>the probability of the word token depends on the state</a:t>
            </a:r>
          </a:p>
          <a:p>
            <a:pPr lvl="1"/>
            <a:r>
              <a:rPr lang="en-US" dirty="0" smtClean="0"/>
              <a:t>the probability of that token’s state depends on the state of the previous token (in a 1st order model)</a:t>
            </a:r>
          </a:p>
          <a:p>
            <a:pPr lvl="1"/>
            <a:r>
              <a:rPr lang="en-US" dirty="0" smtClean="0"/>
              <a:t>The states are not observed, but you can infer them using  the forward-backward/</a:t>
            </a:r>
            <a:r>
              <a:rPr lang="en-US" dirty="0" err="1" smtClean="0"/>
              <a:t>viterbi</a:t>
            </a:r>
            <a:r>
              <a:rPr lang="en-US" dirty="0" smtClean="0"/>
              <a:t> algorithm 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an HMM, but give every document its own transition probabilities (rather than a global parameter of the corpus) </a:t>
            </a:r>
          </a:p>
          <a:p>
            <a:pPr lvl="1"/>
            <a:r>
              <a:rPr lang="en-US" dirty="0" smtClean="0"/>
              <a:t>This let’s you specify that certain topics are more common in certain documents </a:t>
            </a:r>
          </a:p>
          <a:p>
            <a:pPr lvl="1"/>
            <a:r>
              <a:rPr lang="en-US" dirty="0" smtClean="0"/>
              <a:t>whereas with parts of speech, you probably assume this doesn’t depend on the specific document </a:t>
            </a:r>
          </a:p>
          <a:p>
            <a:r>
              <a:rPr lang="en-US" dirty="0" smtClean="0"/>
              <a:t>We’ll also assume the hidden state of a token doesn’t actually depend on the previous tokens </a:t>
            </a:r>
          </a:p>
          <a:p>
            <a:pPr lvl="1"/>
            <a:r>
              <a:rPr lang="en-US" dirty="0" smtClean="0"/>
              <a:t>“0th order” </a:t>
            </a:r>
          </a:p>
          <a:p>
            <a:pPr lvl="1"/>
            <a:r>
              <a:rPr lang="en-US" dirty="0" smtClean="0"/>
              <a:t>individual documents probably don’t have enough data to estimate full transitions </a:t>
            </a:r>
          </a:p>
          <a:p>
            <a:pPr lvl="1"/>
            <a:r>
              <a:rPr lang="en-US" dirty="0" smtClean="0"/>
              <a:t>plus our notion of “topic” doesn’t care about local interactions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3|2.6|17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2|3.8|13.6|5.2|38.2|1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}&#10;&amp;&amp;\prod_{d=1}^{N_d} P(w_1,\cdots,w_{N_d}, d | \theta,\beta,\pi) \nonumber\\&#10;&amp;=&amp; \prod_{d=1}^{N_d} P(d) \left\{\prod_{n=1}^{N_d}\left(\sum_k P(z_n = k |d,\theta_d)P(w_n|\beta_k)\right)\right\} \nonumber\\&#10;&amp;=&amp; \prod_{d=1}^{N_d} \pi_d \left\{\prod_{n=1}^{N_d}\left(\sum_k \theta_{dk} \beta_{kw_n}\right)\right\} \nonumber&#10;\end{eqnarray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MAGNIFICATION" val="2102"/>
  <p:tag name="ORIGWIDTH" val="227"/>
  <p:tag name="PICTUREFILESIZE" val="8092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1.9|2.5|2.4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5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43.9|4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1|1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.5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3|3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447</TotalTime>
  <Words>1187</Words>
  <Application>Microsoft Office PowerPoint</Application>
  <PresentationFormat>On-screen Show (4:3)</PresentationFormat>
  <Paragraphs>206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Origin</vt:lpstr>
      <vt:lpstr>Equation</vt:lpstr>
      <vt:lpstr>Topic Modeling with Network Regularization</vt:lpstr>
      <vt:lpstr>Outline</vt:lpstr>
      <vt:lpstr>Making sense of text</vt:lpstr>
      <vt:lpstr>Preview</vt:lpstr>
      <vt:lpstr>Twitter topics</vt:lpstr>
      <vt:lpstr>Twitter topics</vt:lpstr>
      <vt:lpstr>So what is “topic”?</vt:lpstr>
      <vt:lpstr>You’ve seen these ideas before</vt:lpstr>
      <vt:lpstr>Topic models </vt:lpstr>
      <vt:lpstr>Topic models </vt:lpstr>
      <vt:lpstr>Estimating the parameters (θ, β) </vt:lpstr>
      <vt:lpstr>Topic Models</vt:lpstr>
      <vt:lpstr>Probabilistic Latent Semantic Analysis (PLSA)</vt:lpstr>
      <vt:lpstr>Parameter estimation in PLSA</vt:lpstr>
      <vt:lpstr>Likelihood of PLSA</vt:lpstr>
      <vt:lpstr>Graph (Revisited)</vt:lpstr>
      <vt:lpstr>Observation</vt:lpstr>
      <vt:lpstr>Findings</vt:lpstr>
      <vt:lpstr>Regularized Topic Model  </vt:lpstr>
      <vt:lpstr>Regularized Topic Model </vt:lpstr>
      <vt:lpstr>Parameter Estimation </vt:lpstr>
      <vt:lpstr>Parameter Estimation </vt:lpstr>
      <vt:lpstr>Parameter Estimation (M-Step) </vt:lpstr>
      <vt:lpstr>Parameter Estimation (M-Step) </vt:lpstr>
      <vt:lpstr>Experimental Analysis</vt:lpstr>
      <vt:lpstr>Experimental Analysis</vt:lpstr>
      <vt:lpstr>Topical Communities Analysis (Graph Methods)</vt:lpstr>
      <vt:lpstr>Topical Communities Analysis (Regularized PLSA) </vt:lpstr>
      <vt:lpstr>Topic Mapping</vt:lpstr>
      <vt:lpstr>Geographical Topic Analysis</vt:lpstr>
      <vt:lpstr>Conclusion </vt:lpstr>
      <vt:lpstr>Courtesy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with Network Regularization</dc:title>
  <dc:creator>ASUS</dc:creator>
  <cp:lastModifiedBy>ASUS</cp:lastModifiedBy>
  <cp:revision>45</cp:revision>
  <dcterms:created xsi:type="dcterms:W3CDTF">2006-08-16T00:00:00Z</dcterms:created>
  <dcterms:modified xsi:type="dcterms:W3CDTF">2015-03-31T13:35:51Z</dcterms:modified>
</cp:coreProperties>
</file>