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D3781-CE78-4015-89C7-4E1DF9CFA5A2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3ABE3-4076-44AB-92E9-0A843C74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3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3ABE3-4076-44AB-92E9-0A843C742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6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8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8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&amp; Naïve Bayes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3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 descr="http://upload.wikimedia.org/wikipedia/commons/8/8c/Map5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31" y="3016394"/>
            <a:ext cx="4545537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52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instance look-up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MP1</a:t>
                </a:r>
              </a:p>
              <a:p>
                <a:pPr lvl="1"/>
                <a:r>
                  <a:rPr lang="en-US" dirty="0" smtClean="0"/>
                  <a:t>In </a:t>
                </a:r>
                <a:r>
                  <a:rPr lang="en-US" dirty="0" err="1"/>
                  <a:t>Yelp_small</a:t>
                </a:r>
                <a:r>
                  <a:rPr lang="en-US" dirty="0"/>
                  <a:t> data </a:t>
                </a:r>
                <a:r>
                  <a:rPr lang="en-US" dirty="0" smtClean="0"/>
                  <a:t>set, there </a:t>
                </a:r>
                <a:r>
                  <a:rPr lang="en-US" dirty="0" smtClean="0"/>
                  <a:t>are 629K reviews for training and 174K reviews for testing</a:t>
                </a:r>
              </a:p>
              <a:p>
                <a:pPr lvl="1"/>
                <a:r>
                  <a:rPr lang="en-US" dirty="0" smtClean="0"/>
                  <a:t>Assume we have a vocabulary of 15k</a:t>
                </a:r>
              </a:p>
              <a:p>
                <a:pPr lvl="1"/>
                <a:r>
                  <a:rPr lang="en-US" dirty="0" smtClean="0"/>
                  <a:t>Complexity of </a:t>
                </a:r>
                <a:r>
                  <a:rPr lang="en-US" dirty="0" err="1" smtClean="0"/>
                  <a:t>kNN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3633" y="5214552"/>
            <a:ext cx="238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corpus size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5214552"/>
            <a:ext cx="238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 corpus size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01313" y="4662656"/>
            <a:ext cx="238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size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1524001" y="4497859"/>
            <a:ext cx="568410" cy="716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68379" y="4497859"/>
            <a:ext cx="568410" cy="716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</p:cNvCxnSpPr>
          <p:nvPr/>
        </p:nvCxnSpPr>
        <p:spPr>
          <a:xfrm flipH="1" flipV="1">
            <a:off x="2590802" y="4486874"/>
            <a:ext cx="710511" cy="3604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8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solutions</a:t>
            </a:r>
          </a:p>
          <a:p>
            <a:pPr lvl="1"/>
            <a:r>
              <a:rPr lang="en-US" dirty="0" smtClean="0"/>
              <a:t>Build inverted index for documents</a:t>
            </a:r>
          </a:p>
          <a:p>
            <a:pPr lvl="2"/>
            <a:r>
              <a:rPr lang="en-US" dirty="0" smtClean="0"/>
              <a:t>Special mapping: word -&gt; document list</a:t>
            </a:r>
          </a:p>
          <a:p>
            <a:pPr lvl="2"/>
            <a:r>
              <a:rPr lang="en-US" dirty="0" smtClean="0"/>
              <a:t>Speed-up is limited when average document length is long</a:t>
            </a:r>
          </a:p>
          <a:p>
            <a:pPr lvl="1"/>
            <a:r>
              <a:rPr lang="en-US" dirty="0" smtClean="0"/>
              <a:t>Parallel the computation</a:t>
            </a:r>
          </a:p>
          <a:p>
            <a:pPr lvl="2"/>
            <a:r>
              <a:rPr lang="en-US" dirty="0" smtClean="0"/>
              <a:t>Map-Reduce</a:t>
            </a:r>
          </a:p>
          <a:p>
            <a:pPr lvl="3"/>
            <a:r>
              <a:rPr lang="en-US" dirty="0" smtClean="0"/>
              <a:t>Map training data onto different reducers</a:t>
            </a:r>
          </a:p>
          <a:p>
            <a:pPr lvl="3"/>
            <a:r>
              <a:rPr lang="en-US" dirty="0" smtClean="0"/>
              <a:t>Merge the nearest k neighbors from the reducers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8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solution</a:t>
            </a:r>
          </a:p>
          <a:p>
            <a:pPr lvl="1"/>
            <a:r>
              <a:rPr lang="en-US" dirty="0" smtClean="0"/>
              <a:t>Locality sensitive hashing</a:t>
            </a:r>
          </a:p>
          <a:p>
            <a:pPr lvl="2"/>
            <a:r>
              <a:rPr lang="en-US" dirty="0" smtClean="0"/>
              <a:t>Similar documents -&gt; (likely) same hash values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13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70" y="3363294"/>
            <a:ext cx="3244178" cy="1918643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0208"/>
              </p:ext>
            </p:extLst>
          </p:nvPr>
        </p:nvGraphicFramePr>
        <p:xfrm>
          <a:off x="2479416" y="5791231"/>
          <a:ext cx="43542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Oval 42"/>
          <p:cNvSpPr/>
          <p:nvPr/>
        </p:nvSpPr>
        <p:spPr>
          <a:xfrm>
            <a:off x="3814120" y="3133107"/>
            <a:ext cx="1268626" cy="126862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179807" y="4189534"/>
            <a:ext cx="1268626" cy="126862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91834" y="3494092"/>
            <a:ext cx="1268626" cy="126862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84351" y="3170118"/>
            <a:ext cx="1268626" cy="126862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936406" y="4322615"/>
            <a:ext cx="243401" cy="1428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321930" y="4762718"/>
            <a:ext cx="881931" cy="101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2" idx="0"/>
          </p:cNvCxnSpPr>
          <p:nvPr/>
        </p:nvCxnSpPr>
        <p:spPr>
          <a:xfrm>
            <a:off x="4601817" y="4409313"/>
            <a:ext cx="54741" cy="1381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809903" y="5445924"/>
            <a:ext cx="126542" cy="32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776" y="5811686"/>
            <a:ext cx="247650" cy="2476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253" y="5901281"/>
            <a:ext cx="247650" cy="24765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282" y="5828620"/>
            <a:ext cx="247650" cy="24765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311" y="5908751"/>
            <a:ext cx="247650" cy="24765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245" y="5809691"/>
            <a:ext cx="219075" cy="23812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177" y="5833382"/>
            <a:ext cx="219075" cy="23812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729" y="5909811"/>
            <a:ext cx="219075" cy="23812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804" y="5804107"/>
            <a:ext cx="219075" cy="23812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004" y="5879875"/>
            <a:ext cx="285750" cy="25717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430" y="5804107"/>
            <a:ext cx="219075" cy="23812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5873567"/>
            <a:ext cx="223061" cy="22306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5833672"/>
            <a:ext cx="184980" cy="16648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648" y="5810741"/>
            <a:ext cx="184980" cy="166482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783" y="5977223"/>
            <a:ext cx="184980" cy="166482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496" y="5928753"/>
            <a:ext cx="184980" cy="166482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863236" y="5325266"/>
            <a:ext cx="6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0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solution</a:t>
            </a:r>
          </a:p>
          <a:p>
            <a:pPr lvl="1"/>
            <a:r>
              <a:rPr lang="en-US" dirty="0" smtClean="0"/>
              <a:t>Locality sensitive hashing</a:t>
            </a:r>
          </a:p>
          <a:p>
            <a:pPr lvl="2"/>
            <a:r>
              <a:rPr lang="en-US" dirty="0" smtClean="0"/>
              <a:t>Similar documents -&gt; (likely) same hash values</a:t>
            </a:r>
          </a:p>
          <a:p>
            <a:pPr lvl="2"/>
            <a:r>
              <a:rPr lang="en-US" dirty="0" smtClean="0"/>
              <a:t>Construct the hash function such that</a:t>
            </a:r>
            <a:r>
              <a:rPr lang="en-US" dirty="0"/>
              <a:t> similar items map to the same “buckets” with high </a:t>
            </a:r>
            <a:r>
              <a:rPr lang="en-US" dirty="0" smtClean="0"/>
              <a:t>probability</a:t>
            </a:r>
          </a:p>
          <a:p>
            <a:pPr lvl="3"/>
            <a:r>
              <a:rPr lang="en-US" dirty="0" smtClean="0"/>
              <a:t>Learning-based: learn the hash function with annotated examples, e.g., must-link, cannot link</a:t>
            </a:r>
          </a:p>
          <a:p>
            <a:pPr lvl="3"/>
            <a:r>
              <a:rPr lang="en-US" dirty="0" smtClean="0"/>
              <a:t>Random projection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9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distance between </a:t>
                </a:r>
                <a:r>
                  <a:rPr lang="en-US" dirty="0" smtClean="0"/>
                  <a:t>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the nearby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data distribution is highly skewed, frequent classes might dominate majority vote</a:t>
            </a:r>
          </a:p>
          <a:p>
            <a:pPr lvl="1"/>
            <a:r>
              <a:rPr lang="en-US" dirty="0" smtClean="0"/>
              <a:t>They occur more often in the k nearest neighbors just because they have large volume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16</a:t>
            </a:fld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4664797" y="4735630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54715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66764" y="606818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25682" y="598625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09693" y="52076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61059" y="530729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918437" y="6037496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75188" y="4149258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7" name="Regular Pentagon 26"/>
          <p:cNvSpPr/>
          <p:nvPr/>
        </p:nvSpPr>
        <p:spPr>
          <a:xfrm>
            <a:off x="4301115" y="454483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9" name="Group 28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8" name="Isosceles Triangle 37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39"/>
          <p:cNvSpPr/>
          <p:nvPr/>
        </p:nvSpPr>
        <p:spPr>
          <a:xfrm>
            <a:off x="3794557" y="4011186"/>
            <a:ext cx="1423553" cy="14235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04046" y="411588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946846" y="4749731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096773" y="373329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457108" y="605935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151844" y="44590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31173" y="367904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84601" y="570543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16644" y="3659299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831662" y="39636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1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the nearby instances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the data distribution is highly skewed, frequent classes might dominate majority vote</a:t>
                </a:r>
              </a:p>
              <a:p>
                <a:pPr lvl="1"/>
                <a:r>
                  <a:rPr lang="en-US" dirty="0" smtClean="0"/>
                  <a:t>They occur more often in the k nearest neighbors just because they have large volume</a:t>
                </a:r>
              </a:p>
              <a:p>
                <a:r>
                  <a:rPr lang="en-US" dirty="0" smtClean="0"/>
                  <a:t>Solution</a:t>
                </a:r>
              </a:p>
              <a:p>
                <a:pPr lvl="1"/>
                <a:r>
                  <a:rPr lang="en-US" dirty="0" smtClean="0"/>
                  <a:t>Weight the neighbors in voting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Instance-based classifiers</a:t>
            </a:r>
          </a:p>
          <a:p>
            <a:pPr lvl="1"/>
            <a:r>
              <a:rPr lang="en-US" dirty="0" smtClean="0"/>
              <a:t>k nearest neighbors</a:t>
            </a:r>
          </a:p>
          <a:p>
            <a:pPr lvl="1"/>
            <a:r>
              <a:rPr lang="en-US" dirty="0" smtClean="0"/>
              <a:t>Non-parametric learning algorithm</a:t>
            </a:r>
          </a:p>
          <a:p>
            <a:r>
              <a:rPr lang="en-US" dirty="0" smtClean="0"/>
              <a:t>Model-based classifiers</a:t>
            </a:r>
          </a:p>
          <a:p>
            <a:pPr lvl="1"/>
            <a:r>
              <a:rPr lang="en-US" dirty="0" smtClean="0"/>
              <a:t>Naïve Bayes classifier</a:t>
            </a:r>
          </a:p>
          <a:p>
            <a:pPr lvl="2"/>
            <a:r>
              <a:rPr lang="en-US" dirty="0" smtClean="0"/>
              <a:t>A generative model</a:t>
            </a:r>
          </a:p>
          <a:p>
            <a:pPr lvl="1"/>
            <a:r>
              <a:rPr lang="en-US" dirty="0" smtClean="0"/>
              <a:t>Parametric learning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classify this document?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8" name="Regular Pentagon 27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38" name="Group 3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39" name="Rectangle 3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407655" y="1904019"/>
            <a:ext cx="259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Documents within vector space representation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5725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the nearest neighbor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6" name="Regular Pentagon 25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8" name="Group 2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29" name="Rectangle 2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3891393" y="2335645"/>
            <a:ext cx="1423553" cy="14235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42211" y="1994462"/>
            <a:ext cx="3860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Are you confident about this?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5250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more nearest neighbors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k nearest neighbors </a:t>
            </a:r>
          </a:p>
          <a:p>
            <a:pPr lvl="1"/>
            <a:r>
              <a:rPr lang="en-US" dirty="0" smtClean="0"/>
              <a:t>Let them vote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6" name="Regular Pentagon 25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8" name="Group 2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29" name="Rectangle 2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3263469" y="1729305"/>
            <a:ext cx="2648229" cy="26482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4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is close to 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Asymptotically</a:t>
            </a:r>
            <a:r>
              <a:rPr lang="en-US" dirty="0"/>
              <a:t>, the error rate of </a:t>
            </a:r>
            <a:r>
              <a:rPr lang="en-US" dirty="0" smtClean="0"/>
              <a:t>1-nearest-neighbor classification </a:t>
            </a:r>
            <a:r>
              <a:rPr lang="en-US" dirty="0"/>
              <a:t>is less than twice </a:t>
            </a:r>
            <a:r>
              <a:rPr lang="en-US" dirty="0" smtClean="0"/>
              <a:t>of the </a:t>
            </a:r>
            <a:r>
              <a:rPr lang="en-US" dirty="0"/>
              <a:t>Bayes </a:t>
            </a:r>
            <a:r>
              <a:rPr lang="en-US" dirty="0" smtClean="0"/>
              <a:t>error rate</a:t>
            </a:r>
          </a:p>
          <a:p>
            <a:r>
              <a:rPr lang="en-US" dirty="0" smtClean="0"/>
              <a:t>Decision boundary</a:t>
            </a:r>
          </a:p>
          <a:p>
            <a:pPr lvl="1"/>
            <a:r>
              <a:rPr lang="en-US" dirty="0"/>
              <a:t>1NN - </a:t>
            </a:r>
            <a:r>
              <a:rPr lang="en-US" dirty="0" err="1"/>
              <a:t>Voronoi</a:t>
            </a:r>
            <a:r>
              <a:rPr lang="en-US" dirty="0"/>
              <a:t> tessellation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4274373"/>
            <a:ext cx="3162300" cy="208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07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distance metric</a:t>
            </a:r>
          </a:p>
          <a:p>
            <a:pPr lvl="1"/>
            <a:r>
              <a:rPr lang="en-US" dirty="0" smtClean="0"/>
              <a:t>Euclidean distance/cosine similarity</a:t>
            </a:r>
          </a:p>
          <a:p>
            <a:r>
              <a:rPr lang="en-US" dirty="0" smtClean="0"/>
              <a:t>How many nearby neighbors to look at</a:t>
            </a:r>
          </a:p>
          <a:p>
            <a:pPr lvl="1"/>
            <a:r>
              <a:rPr lang="en-US" dirty="0" smtClean="0"/>
              <a:t>k</a:t>
            </a:r>
          </a:p>
          <a:p>
            <a:r>
              <a:rPr lang="en-US" dirty="0" smtClean="0"/>
              <a:t>Instance look up</a:t>
            </a:r>
          </a:p>
          <a:p>
            <a:pPr lvl="1"/>
            <a:r>
              <a:rPr lang="en-US" dirty="0" smtClean="0"/>
              <a:t>Efficiently relate to nearby points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http://upload.wikimedia.org/wikipedia/commons/c/cc/Data3cla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92" y="2982653"/>
            <a:ext cx="4528416" cy="29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8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90" y="2969781"/>
            <a:ext cx="4541620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7777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119</TotalTime>
  <Words>500</Words>
  <Application>Microsoft Office PowerPoint</Application>
  <PresentationFormat>On-screen Show (4:3)</PresentationFormat>
  <Paragraphs>144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simple slides template</vt:lpstr>
      <vt:lpstr>kNN &amp; Naïve Bayes</vt:lpstr>
      <vt:lpstr>Today’s lecture</vt:lpstr>
      <vt:lpstr>How to classify this document? </vt:lpstr>
      <vt:lpstr>Let’s check the nearest neighbor</vt:lpstr>
      <vt:lpstr>Let’s check more nearest neighbors</vt:lpstr>
      <vt:lpstr>kNN is close to optimal</vt:lpstr>
      <vt:lpstr>Components in kNN</vt:lpstr>
      <vt:lpstr>Effect of k</vt:lpstr>
      <vt:lpstr>Effect of k</vt:lpstr>
      <vt:lpstr>Effect of k</vt:lpstr>
      <vt:lpstr>Efficient instance look-up</vt:lpstr>
      <vt:lpstr>Efficient instance look-up</vt:lpstr>
      <vt:lpstr>Efficient instance look-up</vt:lpstr>
      <vt:lpstr>Efficient instance look-up</vt:lpstr>
      <vt:lpstr>Random projection</vt:lpstr>
      <vt:lpstr>Weight the nearby instances</vt:lpstr>
      <vt:lpstr>Weight the nearby instances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&amp; Naïve Bayes</dc:title>
  <dc:creator>hongning wang</dc:creator>
  <cp:lastModifiedBy>hongning wang</cp:lastModifiedBy>
  <cp:revision>14</cp:revision>
  <dcterms:created xsi:type="dcterms:W3CDTF">2015-03-24T19:43:13Z</dcterms:created>
  <dcterms:modified xsi:type="dcterms:W3CDTF">2015-03-25T02:51:04Z</dcterms:modified>
</cp:coreProperties>
</file>