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65" r:id="rId2"/>
    <p:sldId id="307" r:id="rId3"/>
    <p:sldId id="308" r:id="rId4"/>
    <p:sldId id="311" r:id="rId5"/>
    <p:sldId id="310" r:id="rId6"/>
    <p:sldId id="293" r:id="rId7"/>
    <p:sldId id="269" r:id="rId8"/>
    <p:sldId id="270" r:id="rId9"/>
    <p:sldId id="271" r:id="rId10"/>
    <p:sldId id="272" r:id="rId11"/>
    <p:sldId id="294" r:id="rId12"/>
    <p:sldId id="305" r:id="rId13"/>
    <p:sldId id="306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273" r:id="rId25"/>
    <p:sldId id="274" r:id="rId26"/>
    <p:sldId id="275" r:id="rId27"/>
    <p:sldId id="276" r:id="rId28"/>
    <p:sldId id="280" r:id="rId29"/>
    <p:sldId id="277" r:id="rId30"/>
    <p:sldId id="281" r:id="rId31"/>
    <p:sldId id="282" r:id="rId32"/>
    <p:sldId id="278" r:id="rId33"/>
    <p:sldId id="283" r:id="rId34"/>
    <p:sldId id="284" r:id="rId35"/>
    <p:sldId id="285" r:id="rId36"/>
    <p:sldId id="286" r:id="rId37"/>
    <p:sldId id="290" r:id="rId38"/>
    <p:sldId id="291" r:id="rId39"/>
    <p:sldId id="289" r:id="rId40"/>
    <p:sldId id="30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 autoAdjust="0"/>
    <p:restoredTop sz="94660"/>
  </p:normalViewPr>
  <p:slideViewPr>
    <p:cSldViewPr>
      <p:cViewPr varScale="1">
        <p:scale>
          <a:sx n="90" d="100"/>
          <a:sy n="90" d="100"/>
        </p:scale>
        <p:origin x="118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2F049-48AD-44DF-A836-28AA8AE07C7D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1135E-B23C-467D-866E-5E27626D9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0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1135E-B23C-467D-866E-5E27626D91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0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FEC-8F53-4A00-803D-8420EC16EE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07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1135E-B23C-467D-866E-5E27626D91E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9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2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4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9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5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1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9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0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8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/software/lex-parser.shtml" TargetMode="External"/><Relationship Id="rId2" Type="http://schemas.openxmlformats.org/officeDocument/2006/relationships/hyperlink" Target="http://opennlp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gcomp.cs.illinois.edu/curator/demo/index.html" TargetMode="External"/><Relationship Id="rId4" Type="http://schemas.openxmlformats.org/officeDocument/2006/relationships/hyperlink" Target="http://nlp.stanford.edu:8080/parser/index.js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igir.org/general-information/awards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a good “Basic Concept</a:t>
            </a:r>
            <a:r>
              <a:rPr lang="en-US" altLang="en-US" dirty="0"/>
              <a:t>”?</a:t>
            </a:r>
          </a:p>
        </p:txBody>
      </p:sp>
      <p:sp>
        <p:nvSpPr>
          <p:cNvPr id="32051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altLang="en-US" dirty="0"/>
              <a:t>Orthogonal</a:t>
            </a:r>
          </a:p>
          <a:p>
            <a:pPr lvl="1"/>
            <a:r>
              <a:rPr lang="en-US" altLang="en-US" dirty="0"/>
              <a:t>Linearly independent basis vectors</a:t>
            </a:r>
          </a:p>
          <a:p>
            <a:pPr lvl="2"/>
            <a:r>
              <a:rPr lang="en-US" altLang="en-US" dirty="0"/>
              <a:t>“Non-overlapping” in meaning</a:t>
            </a:r>
          </a:p>
          <a:p>
            <a:pPr lvl="1"/>
            <a:r>
              <a:rPr lang="en-US" altLang="en-US" dirty="0"/>
              <a:t>No ambiguity</a:t>
            </a:r>
          </a:p>
          <a:p>
            <a:r>
              <a:rPr lang="en-US" altLang="en-US" dirty="0"/>
              <a:t>Weights can be assigned automatically and </a:t>
            </a:r>
            <a:r>
              <a:rPr lang="en-US" altLang="en-US" dirty="0" smtClean="0"/>
              <a:t>accurately</a:t>
            </a:r>
            <a:endParaRPr lang="en-US" altLang="en-US" dirty="0"/>
          </a:p>
          <a:p>
            <a:r>
              <a:rPr lang="en-US" altLang="en-US" dirty="0" smtClean="0"/>
              <a:t>Existing solutions</a:t>
            </a:r>
          </a:p>
          <a:p>
            <a:pPr lvl="1"/>
            <a:r>
              <a:rPr lang="en-US" altLang="en-US" dirty="0" smtClean="0"/>
              <a:t>Terms or N-grams, a.k.a., Bag-of-Words</a:t>
            </a:r>
          </a:p>
          <a:p>
            <a:pPr lvl="1"/>
            <a:r>
              <a:rPr lang="en-US" altLang="en-US" dirty="0" smtClean="0"/>
              <a:t>Topics</a:t>
            </a:r>
            <a:endParaRPr lang="en-US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62200" y="5867400"/>
            <a:ext cx="3962400" cy="369332"/>
            <a:chOff x="4800600" y="5786477"/>
            <a:chExt cx="396240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5486400" y="5786477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come back to this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4800600" y="5971143"/>
              <a:ext cx="609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as the basis for vector space</a:t>
            </a:r>
          </a:p>
          <a:p>
            <a:pPr lvl="1"/>
            <a:r>
              <a:rPr lang="en-US" dirty="0" smtClean="0"/>
              <a:t>Doc1: Text mining is to identify useful information.</a:t>
            </a:r>
          </a:p>
          <a:p>
            <a:pPr lvl="1"/>
            <a:r>
              <a:rPr lang="en-US" dirty="0" smtClean="0"/>
              <a:t>Doc2: Useful information is mined from text.</a:t>
            </a:r>
          </a:p>
          <a:p>
            <a:pPr lvl="1"/>
            <a:r>
              <a:rPr lang="en-US" dirty="0" smtClean="0"/>
              <a:t>Doc3: Apple is delicious.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1593"/>
              </p:ext>
            </p:extLst>
          </p:nvPr>
        </p:nvGraphicFramePr>
        <p:xfrm>
          <a:off x="419099" y="3989148"/>
          <a:ext cx="845820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948"/>
                <a:gridCol w="557252"/>
                <a:gridCol w="1219200"/>
                <a:gridCol w="838200"/>
                <a:gridCol w="762000"/>
                <a:gridCol w="762000"/>
                <a:gridCol w="381000"/>
                <a:gridCol w="685800"/>
                <a:gridCol w="381000"/>
                <a:gridCol w="609600"/>
                <a:gridCol w="685800"/>
                <a:gridCol w="914402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6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</a:t>
            </a:r>
            <a:r>
              <a:rPr lang="en-US" dirty="0"/>
              <a:t>a stream of text </a:t>
            </a:r>
            <a:r>
              <a:rPr lang="en-US" dirty="0" smtClean="0"/>
              <a:t>into meaningful units</a:t>
            </a:r>
          </a:p>
          <a:p>
            <a:pPr lvl="1"/>
            <a:r>
              <a:rPr lang="en-US" dirty="0" smtClean="0"/>
              <a:t>Tokens: </a:t>
            </a:r>
            <a:r>
              <a:rPr lang="en-US" dirty="0"/>
              <a:t>words, phrases, </a:t>
            </a:r>
            <a:r>
              <a:rPr lang="en-US" dirty="0" smtClean="0"/>
              <a:t>symbols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Definition depends on language, corpus, or even context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667000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Input:</a:t>
            </a:r>
            <a:r>
              <a:rPr lang="en-US" dirty="0" smtClean="0"/>
              <a:t> It’s not straight-forward to perform so-called “tokenization.”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Output(1):</a:t>
            </a:r>
            <a:r>
              <a:rPr lang="en-US" dirty="0"/>
              <a:t> 'It’s', 'not', 'straight-forward', 'to', 'perform', 'so-called', '“tokenization.”'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Output(2):</a:t>
            </a:r>
            <a:r>
              <a:rPr lang="en-US" dirty="0" smtClean="0"/>
              <a:t> </a:t>
            </a:r>
            <a:r>
              <a:rPr lang="en-US" dirty="0"/>
              <a:t>'It', '’', 's', 'not', 'straight', '-', 'forward, 'to', 'perform', 'so', '-', 'called', ‘“', 'tokenization', '.', </a:t>
            </a:r>
            <a:r>
              <a:rPr lang="en-US" dirty="0" smtClean="0"/>
              <a:t>'”‘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2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Regular expressions</a:t>
            </a:r>
          </a:p>
          <a:p>
            <a:pPr lvl="2"/>
            <a:r>
              <a:rPr lang="en-US" dirty="0" smtClean="0"/>
              <a:t>[\w]+: so-called -&gt; ‘so’, ‘called’</a:t>
            </a:r>
          </a:p>
          <a:p>
            <a:pPr lvl="2"/>
            <a:r>
              <a:rPr lang="en-US" dirty="0" smtClean="0"/>
              <a:t>[\S]+: It’s -&gt; ‘It’s’ instead of ‘It’, ‘’s’</a:t>
            </a:r>
          </a:p>
          <a:p>
            <a:pPr lvl="1"/>
            <a:r>
              <a:rPr lang="en-US" dirty="0" smtClean="0"/>
              <a:t>Statistical methods</a:t>
            </a:r>
          </a:p>
          <a:p>
            <a:pPr lvl="2"/>
            <a:r>
              <a:rPr lang="en-US" dirty="0" smtClean="0"/>
              <a:t>Explore rich features to decide where the boundary of a word is</a:t>
            </a:r>
          </a:p>
          <a:p>
            <a:pPr lvl="3"/>
            <a:r>
              <a:rPr lang="en-US" dirty="0" smtClean="0"/>
              <a:t>Apache </a:t>
            </a:r>
            <a:r>
              <a:rPr lang="en-US" dirty="0" err="1" smtClean="0"/>
              <a:t>OpenNLP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http://opennlp.apache.org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3"/>
            <a:r>
              <a:rPr lang="en-US" dirty="0"/>
              <a:t>Stanford NLP Parser (</a:t>
            </a:r>
            <a:r>
              <a:rPr lang="en-US" dirty="0">
                <a:hlinkClick r:id="rId3"/>
              </a:rPr>
              <a:t>http://nlp.stanford.edu/software/lex-parser.shtml</a:t>
            </a:r>
            <a:r>
              <a:rPr lang="en-US" dirty="0"/>
              <a:t>) </a:t>
            </a:r>
            <a:endParaRPr lang="en-US" dirty="0" smtClean="0"/>
          </a:p>
          <a:p>
            <a:pPr lvl="2"/>
            <a:r>
              <a:rPr lang="en-US" dirty="0" smtClean="0"/>
              <a:t>Online Demo</a:t>
            </a:r>
          </a:p>
          <a:p>
            <a:pPr lvl="3"/>
            <a:r>
              <a:rPr lang="en-US" dirty="0" smtClean="0"/>
              <a:t>Stanford (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://nlp.stanford.edu:8080/parser/index.jsp</a:t>
            </a:r>
            <a:r>
              <a:rPr lang="en-US" dirty="0" smtClean="0"/>
              <a:t>) </a:t>
            </a:r>
          </a:p>
          <a:p>
            <a:pPr lvl="3"/>
            <a:r>
              <a:rPr lang="en-US" dirty="0" smtClean="0"/>
              <a:t>UIUC (</a:t>
            </a:r>
            <a:r>
              <a:rPr lang="en-US" dirty="0">
                <a:hlinkClick r:id="rId5"/>
              </a:rPr>
              <a:t>http://cogcomp.cs.illinois.edu/curator/demo/index.html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114800" y="3276600"/>
            <a:ext cx="3962400" cy="369332"/>
            <a:chOff x="4800600" y="5786477"/>
            <a:chExt cx="396240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5786477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come back to this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800600" y="5971143"/>
              <a:ext cx="609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705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94037"/>
            <a:ext cx="8229600" cy="30781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Assumption</a:t>
            </a:r>
          </a:p>
          <a:p>
            <a:pPr lvl="1"/>
            <a:r>
              <a:rPr lang="en-US" dirty="0" smtClean="0"/>
              <a:t>Words are independent from each other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altLang="en-US" dirty="0" smtClean="0"/>
              <a:t>Basis vectors are clearly not linearly independent!</a:t>
            </a:r>
            <a:endParaRPr lang="en-US" dirty="0" smtClean="0"/>
          </a:p>
          <a:p>
            <a:pPr lvl="1"/>
            <a:r>
              <a:rPr lang="en-US" dirty="0" smtClean="0"/>
              <a:t>Grammar and order are missing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The most frequently used document </a:t>
            </a:r>
            <a:r>
              <a:rPr lang="en-US" b="1" i="1" dirty="0" smtClean="0">
                <a:solidFill>
                  <a:srgbClr val="FF0000"/>
                </a:solidFill>
              </a:rPr>
              <a:t>representation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Image, speech, gene sequence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67975"/>
              </p:ext>
            </p:extLst>
          </p:nvPr>
        </p:nvGraphicFramePr>
        <p:xfrm>
          <a:off x="381000" y="1521354"/>
          <a:ext cx="845820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948"/>
                <a:gridCol w="557252"/>
                <a:gridCol w="1219200"/>
                <a:gridCol w="838200"/>
                <a:gridCol w="762000"/>
                <a:gridCol w="762000"/>
                <a:gridCol w="381000"/>
                <a:gridCol w="685800"/>
                <a:gridCol w="381000"/>
                <a:gridCol w="609600"/>
                <a:gridCol w="685800"/>
                <a:gridCol w="914402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27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 with N-grams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N-grams</a:t>
                </a:r>
                <a:r>
                  <a:rPr lang="en-US" dirty="0"/>
                  <a:t>: a contiguous sequence of </a:t>
                </a:r>
                <a:r>
                  <a:rPr lang="en-US" dirty="0" smtClean="0"/>
                  <a:t>N tokens from </a:t>
                </a:r>
                <a:r>
                  <a:rPr lang="en-US" dirty="0"/>
                  <a:t>a given </a:t>
                </a:r>
                <a:r>
                  <a:rPr lang="en-US" dirty="0" smtClean="0"/>
                  <a:t>piece of text</a:t>
                </a:r>
              </a:p>
              <a:p>
                <a:pPr lvl="1"/>
                <a:r>
                  <a:rPr lang="en-US" dirty="0" smtClean="0"/>
                  <a:t>E.g., ‘</a:t>
                </a:r>
                <a:r>
                  <a:rPr lang="en-US" i="1" dirty="0" smtClean="0"/>
                  <a:t>Text </a:t>
                </a:r>
                <a:r>
                  <a:rPr lang="en-US" i="1" dirty="0"/>
                  <a:t>mining is to identify useful </a:t>
                </a:r>
                <a:r>
                  <a:rPr lang="en-US" i="1" dirty="0" smtClean="0"/>
                  <a:t>information.</a:t>
                </a:r>
                <a:r>
                  <a:rPr lang="en-US" dirty="0" smtClean="0"/>
                  <a:t>’</a:t>
                </a:r>
              </a:p>
              <a:p>
                <a:pPr lvl="1"/>
                <a:r>
                  <a:rPr lang="en-US" dirty="0" smtClean="0"/>
                  <a:t>Bigrams: ‘</a:t>
                </a:r>
                <a:r>
                  <a:rPr lang="en-US" i="1" dirty="0" err="1" smtClean="0"/>
                  <a:t>text_mining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mining_is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is_to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to_identify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identify_useful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useful_information</a:t>
                </a:r>
                <a:r>
                  <a:rPr lang="en-US" dirty="0" smtClean="0"/>
                  <a:t>’, ‘</a:t>
                </a:r>
                <a:r>
                  <a:rPr lang="en-US" i="1" dirty="0" smtClean="0"/>
                  <a:t>information_.</a:t>
                </a:r>
                <a:r>
                  <a:rPr lang="en-US" dirty="0" smtClean="0"/>
                  <a:t>’ </a:t>
                </a:r>
              </a:p>
              <a:p>
                <a:r>
                  <a:rPr lang="en-US" dirty="0" smtClean="0"/>
                  <a:t>Pros: capture local dependency and order</a:t>
                </a:r>
              </a:p>
              <a:p>
                <a:r>
                  <a:rPr lang="en-US" dirty="0" smtClean="0"/>
                  <a:t>Cons: a purely statistical view, increase the vocabulary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7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Automatic document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Represent a document with all the occurring words</a:t>
                </a:r>
              </a:p>
              <a:p>
                <a:pPr lvl="1"/>
                <a:r>
                  <a:rPr lang="en-US" dirty="0" smtClean="0"/>
                  <a:t>Pros</a:t>
                </a:r>
              </a:p>
              <a:p>
                <a:pPr lvl="2"/>
                <a:r>
                  <a:rPr lang="en-US" dirty="0" smtClean="0"/>
                  <a:t>Preserve all information in the text (hopefully)</a:t>
                </a:r>
              </a:p>
              <a:p>
                <a:pPr lvl="2"/>
                <a:r>
                  <a:rPr lang="en-US" dirty="0" smtClean="0"/>
                  <a:t>Fully automatic</a:t>
                </a:r>
              </a:p>
              <a:p>
                <a:pPr lvl="1"/>
                <a:r>
                  <a:rPr lang="en-US" dirty="0" smtClean="0"/>
                  <a:t>Cons</a:t>
                </a:r>
              </a:p>
              <a:p>
                <a:pPr lvl="2"/>
                <a:r>
                  <a:rPr lang="en-US" dirty="0" smtClean="0"/>
                  <a:t>Vocabulary gap: cars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., car, talk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., talking</a:t>
                </a:r>
              </a:p>
              <a:p>
                <a:pPr lvl="2"/>
                <a:r>
                  <a:rPr lang="en-US" dirty="0" smtClean="0"/>
                  <a:t>Large storage: N-grams needs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Solution</a:t>
                </a:r>
              </a:p>
              <a:p>
                <a:pPr lvl="2"/>
                <a:r>
                  <a:rPr lang="en-US" dirty="0" smtClean="0"/>
                  <a:t>Construct controlled vocabulary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Zipf’s law</a:t>
                </a:r>
              </a:p>
              <a:p>
                <a:pPr lvl="1"/>
                <a:r>
                  <a:rPr lang="en-US" dirty="0" smtClean="0"/>
                  <a:t>Frequency </a:t>
                </a:r>
                <a:r>
                  <a:rPr lang="en-US" dirty="0"/>
                  <a:t>of any word is inversely proportional to its rank in the frequency </a:t>
                </a:r>
                <a:r>
                  <a:rPr lang="en-US" dirty="0" smtClean="0"/>
                  <a:t>table</a:t>
                </a:r>
              </a:p>
              <a:p>
                <a:pPr lvl="1"/>
                <a:r>
                  <a:rPr lang="en-US" dirty="0" smtClean="0"/>
                  <a:t>Formally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1/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1/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  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is rank of the word;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is the vocabulary size;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is language-specific parameter</a:t>
                </a:r>
              </a:p>
              <a:p>
                <a:pPr lvl="1"/>
                <a:r>
                  <a:rPr lang="en-US" dirty="0" smtClean="0"/>
                  <a:t>Simply: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statistical property of language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33621" y="2169375"/>
            <a:ext cx="5577912" cy="3908369"/>
            <a:chOff x="2359222" y="2644831"/>
            <a:chExt cx="5577912" cy="3908369"/>
          </a:xfrm>
        </p:grpSpPr>
        <p:pic>
          <p:nvPicPr>
            <p:cNvPr id="2050" name="Picture 2" descr="http://upload.wikimedia.org/wikipedia/commons/b/b9/Wikipedia-n-zip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999" y="2644831"/>
              <a:ext cx="4499959" cy="337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603134" y="6214646"/>
              <a:ext cx="533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 plot of word frequency in Wikipedia (</a:t>
              </a:r>
              <a:r>
                <a:rPr lang="en-US" sz="1600" dirty="0" smtClean="0"/>
                <a:t>Nov </a:t>
              </a:r>
              <a:r>
                <a:rPr lang="en-US" sz="1600" dirty="0"/>
                <a:t>27, 2006)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625571" y="4010251"/>
              <a:ext cx="1775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frequency</a:t>
              </a:r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14800" y="6019800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rank by frequency</a:t>
              </a:r>
              <a:endParaRPr lang="en-US" sz="1400" dirty="0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17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70552" y="4576223"/>
            <a:ext cx="45720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In the Brown Corpus of American English text, the word "the" is the most frequently occurring word, and by itself accounts for nearly </a:t>
            </a:r>
            <a:r>
              <a:rPr lang="en-US" b="1" i="1" dirty="0">
                <a:solidFill>
                  <a:srgbClr val="0070C0"/>
                </a:solidFill>
              </a:rPr>
              <a:t>7%</a:t>
            </a:r>
            <a:r>
              <a:rPr lang="en-US" i="1" dirty="0">
                <a:solidFill>
                  <a:srgbClr val="0070C0"/>
                </a:solidFill>
              </a:rPr>
              <a:t> of all word occurrences; the second-place word "of" accounts for slightly over </a:t>
            </a:r>
            <a:r>
              <a:rPr lang="en-US" b="1" i="1" dirty="0">
                <a:solidFill>
                  <a:srgbClr val="0070C0"/>
                </a:solidFill>
              </a:rPr>
              <a:t>3.5%</a:t>
            </a:r>
            <a:r>
              <a:rPr lang="en-US" i="1" dirty="0">
                <a:solidFill>
                  <a:srgbClr val="0070C0"/>
                </a:solidFill>
              </a:rPr>
              <a:t> of words.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4533" y="164782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Discrete version of power law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3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Zipf’s</a:t>
            </a:r>
            <a:r>
              <a:rPr lang="en-US" dirty="0"/>
              <a:t> </a:t>
            </a:r>
            <a:r>
              <a:rPr lang="en-US" dirty="0" smtClean="0"/>
              <a:t>law tells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 words take large portion of occurrences, but they are semantically meaningless</a:t>
            </a:r>
          </a:p>
          <a:p>
            <a:pPr lvl="1"/>
            <a:r>
              <a:rPr lang="en-US" dirty="0" smtClean="0"/>
              <a:t>E.g., the, a, an, we, do, to</a:t>
            </a:r>
          </a:p>
          <a:p>
            <a:r>
              <a:rPr lang="en-US" dirty="0" smtClean="0"/>
              <a:t>Tail words take major portion of vocabulary, but they rarely occur in documents</a:t>
            </a:r>
          </a:p>
          <a:p>
            <a:pPr lvl="1"/>
            <a:r>
              <a:rPr lang="en-US" dirty="0"/>
              <a:t>E.g., </a:t>
            </a:r>
            <a:r>
              <a:rPr lang="en-US" dirty="0" err="1" smtClean="0"/>
              <a:t>dextrosinistral</a:t>
            </a:r>
            <a:endParaRPr lang="en-US" dirty="0" smtClean="0"/>
          </a:p>
          <a:p>
            <a:r>
              <a:rPr lang="en-US" dirty="0" smtClean="0"/>
              <a:t>The rest is most representative</a:t>
            </a:r>
          </a:p>
          <a:p>
            <a:pPr lvl="1"/>
            <a:r>
              <a:rPr lang="en-US" dirty="0" smtClean="0"/>
              <a:t>To be included in the controlled vocabulary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6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Automatic document representation</a:t>
            </a:r>
          </a:p>
        </p:txBody>
      </p:sp>
      <p:pic>
        <p:nvPicPr>
          <p:cNvPr id="4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6296"/>
            <a:ext cx="6477000" cy="50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38200" y="1143000"/>
            <a:ext cx="3505200" cy="838200"/>
            <a:chOff x="838200" y="1143000"/>
            <a:chExt cx="3505200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114300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non-informative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3" idx="2"/>
            </p:cNvCxnSpPr>
            <p:nvPr/>
          </p:nvCxnSpPr>
          <p:spPr>
            <a:xfrm flipH="1">
              <a:off x="2133600" y="1512332"/>
              <a:ext cx="457200" cy="4688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943600" y="4724400"/>
            <a:ext cx="2286000" cy="609601"/>
            <a:chOff x="1219200" y="1143000"/>
            <a:chExt cx="2286000" cy="609601"/>
          </a:xfrm>
        </p:grpSpPr>
        <p:sp>
          <p:nvSpPr>
            <p:cNvPr id="9" name="TextBox 8"/>
            <p:cNvSpPr txBox="1"/>
            <p:nvPr/>
          </p:nvSpPr>
          <p:spPr>
            <a:xfrm>
              <a:off x="1219200" y="11430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rare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209800" y="1512332"/>
              <a:ext cx="152400" cy="2402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2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what is text mining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</a:t>
            </a:r>
            <a:r>
              <a:rPr lang="en-US" i="1" dirty="0"/>
              <a:t>Text mining, also referred to as </a:t>
            </a:r>
            <a:r>
              <a:rPr lang="en-US" b="1" i="1" dirty="0"/>
              <a:t>text data mining</a:t>
            </a:r>
            <a:r>
              <a:rPr lang="en-US" i="1" dirty="0"/>
              <a:t>, roughly equivalent to text analytics, refers to the process of deriving high-quality information from text.</a:t>
            </a:r>
            <a:r>
              <a:rPr lang="en-US" dirty="0"/>
              <a:t>”  - </a:t>
            </a:r>
            <a:r>
              <a:rPr lang="en-US" dirty="0" err="1"/>
              <a:t>wikipedia</a:t>
            </a:r>
            <a:endParaRPr lang="en-US" dirty="0"/>
          </a:p>
          <a:p>
            <a:r>
              <a:rPr lang="en-US" i="1" dirty="0" smtClean="0"/>
              <a:t>“Another </a:t>
            </a:r>
            <a:r>
              <a:rPr lang="en-US" i="1" dirty="0"/>
              <a:t>way to view text data mining is as a process of </a:t>
            </a:r>
            <a:r>
              <a:rPr lang="en-US" b="1" i="1" dirty="0"/>
              <a:t>exploratory</a:t>
            </a:r>
            <a:r>
              <a:rPr lang="en-US" i="1" dirty="0"/>
              <a:t> data analysis that leads to </a:t>
            </a:r>
            <a:r>
              <a:rPr lang="en-US" b="1" i="1" dirty="0"/>
              <a:t>heretofore unknown </a:t>
            </a:r>
            <a:r>
              <a:rPr lang="en-US" i="1" dirty="0"/>
              <a:t>information, or to answers for questions for which the answer is not currently known</a:t>
            </a:r>
            <a:r>
              <a:rPr lang="en-US" i="1" dirty="0" smtClean="0"/>
              <a:t>.” </a:t>
            </a:r>
            <a:r>
              <a:rPr lang="en-US" dirty="0" smtClean="0"/>
              <a:t>- Hearst</a:t>
            </a:r>
            <a:r>
              <a:rPr lang="en-US" dirty="0"/>
              <a:t>, </a:t>
            </a:r>
            <a:r>
              <a:rPr lang="en-US" dirty="0" smtClean="0"/>
              <a:t>1999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different forms of a word to a normalized form in the vocabulary</a:t>
            </a:r>
          </a:p>
          <a:p>
            <a:pPr lvl="1"/>
            <a:r>
              <a:rPr lang="en-US" dirty="0" smtClean="0"/>
              <a:t>U.S.A. -&gt; USA, St. Louis -&gt; Saint Louis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Rule-based</a:t>
            </a:r>
          </a:p>
          <a:p>
            <a:pPr lvl="2"/>
            <a:r>
              <a:rPr lang="en-US" dirty="0" smtClean="0"/>
              <a:t>Delete periods and hyphens</a:t>
            </a:r>
          </a:p>
          <a:p>
            <a:pPr lvl="2"/>
            <a:r>
              <a:rPr lang="en-US" dirty="0" smtClean="0"/>
              <a:t>All in lower cases</a:t>
            </a:r>
          </a:p>
          <a:p>
            <a:pPr lvl="1"/>
            <a:r>
              <a:rPr lang="en-US" dirty="0" smtClean="0"/>
              <a:t>Dictionary-based</a:t>
            </a:r>
          </a:p>
          <a:p>
            <a:pPr lvl="2"/>
            <a:r>
              <a:rPr lang="en-US" dirty="0" smtClean="0"/>
              <a:t>Construct equivalent class</a:t>
            </a:r>
          </a:p>
          <a:p>
            <a:pPr lvl="3"/>
            <a:r>
              <a:rPr lang="en-US" dirty="0" smtClean="0"/>
              <a:t>Car -&gt; “automobile, vehicle”</a:t>
            </a:r>
          </a:p>
          <a:p>
            <a:pPr lvl="3"/>
            <a:r>
              <a:rPr lang="en-US" dirty="0" smtClean="0"/>
              <a:t>Mobile phone -&gt; “cellphone”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810000" y="4648200"/>
            <a:ext cx="3962400" cy="369332"/>
            <a:chOff x="4800600" y="5786477"/>
            <a:chExt cx="396240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5786477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come back to this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800600" y="5971143"/>
              <a:ext cx="609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651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Reduce </a:t>
            </a:r>
            <a:r>
              <a:rPr lang="en-US" dirty="0"/>
              <a:t>inflected </a:t>
            </a:r>
            <a:r>
              <a:rPr lang="en-US" dirty="0" smtClean="0"/>
              <a:t>or derived </a:t>
            </a:r>
            <a:r>
              <a:rPr lang="en-US" dirty="0"/>
              <a:t>words to their </a:t>
            </a:r>
            <a:r>
              <a:rPr lang="en-US" dirty="0" smtClean="0"/>
              <a:t>root form </a:t>
            </a:r>
          </a:p>
          <a:p>
            <a:pPr lvl="1"/>
            <a:r>
              <a:rPr lang="en-US" dirty="0" smtClean="0"/>
              <a:t>Plurals</a:t>
            </a:r>
            <a:r>
              <a:rPr lang="en-US" dirty="0"/>
              <a:t>, adverbs, inflected word forms</a:t>
            </a:r>
            <a:endParaRPr lang="en-US" dirty="0" smtClean="0"/>
          </a:p>
          <a:p>
            <a:pPr lvl="2"/>
            <a:r>
              <a:rPr lang="en-US" dirty="0" smtClean="0"/>
              <a:t>E.g., ladies -&gt; lady, referring -&gt; refer, forgotten -&gt; forget</a:t>
            </a:r>
          </a:p>
          <a:p>
            <a:pPr lvl="1"/>
            <a:r>
              <a:rPr lang="en-US" dirty="0" smtClean="0"/>
              <a:t>Bridge the vocabulary gap</a:t>
            </a:r>
          </a:p>
          <a:p>
            <a:pPr lvl="1"/>
            <a:r>
              <a:rPr lang="en-US" dirty="0" smtClean="0"/>
              <a:t>Solutions (for English)</a:t>
            </a:r>
          </a:p>
          <a:p>
            <a:pPr lvl="2"/>
            <a:r>
              <a:rPr lang="en-US" dirty="0" smtClean="0"/>
              <a:t>Porter stemmer</a:t>
            </a:r>
            <a:r>
              <a:rPr lang="en-US" dirty="0"/>
              <a:t>: </a:t>
            </a:r>
            <a:r>
              <a:rPr lang="en-US" dirty="0" smtClean="0"/>
              <a:t>patterns </a:t>
            </a:r>
            <a:r>
              <a:rPr lang="en-US" dirty="0"/>
              <a:t>of vowel-consonant </a:t>
            </a:r>
            <a:r>
              <a:rPr lang="en-US" dirty="0" smtClean="0"/>
              <a:t>sequence</a:t>
            </a:r>
          </a:p>
          <a:p>
            <a:pPr lvl="2"/>
            <a:r>
              <a:rPr lang="en-US" dirty="0" err="1" smtClean="0"/>
              <a:t>Krovetz</a:t>
            </a:r>
            <a:r>
              <a:rPr lang="en-US" dirty="0" smtClean="0"/>
              <a:t> stemmer</a:t>
            </a:r>
            <a:r>
              <a:rPr lang="en-US" dirty="0"/>
              <a:t>: morphological rules </a:t>
            </a:r>
            <a:endParaRPr lang="en-US" dirty="0" smtClean="0"/>
          </a:p>
          <a:p>
            <a:pPr lvl="1"/>
            <a:r>
              <a:rPr lang="en-US" dirty="0"/>
              <a:t>Risk: lose precise meaning of the word</a:t>
            </a:r>
          </a:p>
          <a:p>
            <a:pPr lvl="2"/>
            <a:r>
              <a:rPr lang="en-US" dirty="0"/>
              <a:t>E.g., lay -&gt; lie (a false statement? or be in a horizontal position?)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Stopwords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Useless words for document analysis</a:t>
            </a:r>
          </a:p>
          <a:p>
            <a:pPr lvl="1"/>
            <a:r>
              <a:rPr lang="en-US" dirty="0" smtClean="0"/>
              <a:t>Not all words are informative</a:t>
            </a:r>
          </a:p>
          <a:p>
            <a:pPr lvl="1"/>
            <a:r>
              <a:rPr lang="en-US" dirty="0" smtClean="0"/>
              <a:t>Remove such words to reduce vocabulary size</a:t>
            </a:r>
          </a:p>
          <a:p>
            <a:pPr lvl="1"/>
            <a:r>
              <a:rPr lang="en-US" dirty="0" smtClean="0"/>
              <a:t>No universal definition</a:t>
            </a:r>
          </a:p>
          <a:p>
            <a:pPr lvl="1"/>
            <a:r>
              <a:rPr lang="en-US" dirty="0" smtClean="0"/>
              <a:t>Risk: break the original meaning and structure of text</a:t>
            </a:r>
          </a:p>
          <a:p>
            <a:pPr lvl="2"/>
            <a:r>
              <a:rPr lang="en-US" dirty="0" smtClean="0"/>
              <a:t>E.g., this is not a good option -&gt; option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     to be or not to be -&gt; null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3000" y="1341438"/>
            <a:ext cx="6705600" cy="5014912"/>
            <a:chOff x="1002792" y="1219200"/>
            <a:chExt cx="6934200" cy="53985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792" y="1219200"/>
              <a:ext cx="6934200" cy="5075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743200" y="6248400"/>
              <a:ext cx="41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OEC: Facts about the language</a:t>
              </a: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Constructing a VSM representation</a:t>
            </a:r>
            <a:endParaRPr lang="en-US" altLang="en-US" sz="4000" dirty="0" smtClean="0"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23</a:t>
            </a:fld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43000" y="4216909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2000" b="1" dirty="0" smtClean="0">
                <a:solidFill>
                  <a:srgbClr val="FF0000"/>
                </a:solidFill>
              </a:rPr>
              <a:t>Stopword/controlled vocabulary filtering: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://web.eecs.utk.edu/~mberry/sc95/gif/berry_table4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487" y="5029200"/>
            <a:ext cx="2482108" cy="139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947564" y="5468433"/>
            <a:ext cx="1748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Documents in a vector space!</a:t>
            </a:r>
            <a:endParaRPr lang="en-US" b="1" i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3287487" y="1199443"/>
            <a:ext cx="2373326" cy="731520"/>
            <a:chOff x="3287487" y="1097280"/>
            <a:chExt cx="2373326" cy="731520"/>
          </a:xfrm>
        </p:grpSpPr>
        <p:grpSp>
          <p:nvGrpSpPr>
            <p:cNvPr id="10" name="Group 9"/>
            <p:cNvGrpSpPr/>
            <p:nvPr/>
          </p:nvGrpSpPr>
          <p:grpSpPr>
            <a:xfrm>
              <a:off x="3287487" y="1097280"/>
              <a:ext cx="1097280" cy="731520"/>
              <a:chOff x="2392441" y="2980944"/>
              <a:chExt cx="1097280" cy="731520"/>
            </a:xfrm>
          </p:grpSpPr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2392441" y="2980944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2483881" y="3078480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2575321" y="3176016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2666761" y="3273552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2986801" y="3029712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3078241" y="3127248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3169681" y="3224784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3261121" y="3322320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563533" y="1097280"/>
              <a:ext cx="1097280" cy="731520"/>
              <a:chOff x="2392441" y="2980944"/>
              <a:chExt cx="1097280" cy="731520"/>
            </a:xfrm>
          </p:grpSpPr>
          <p:sp>
            <p:nvSpPr>
              <p:cNvPr id="39" name="AutoShape 5"/>
              <p:cNvSpPr>
                <a:spLocks noChangeArrowheads="1"/>
              </p:cNvSpPr>
              <p:nvPr/>
            </p:nvSpPr>
            <p:spPr bwMode="auto">
              <a:xfrm>
                <a:off x="2392441" y="2980944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0" name="AutoShape 6"/>
              <p:cNvSpPr>
                <a:spLocks noChangeArrowheads="1"/>
              </p:cNvSpPr>
              <p:nvPr/>
            </p:nvSpPr>
            <p:spPr bwMode="auto">
              <a:xfrm>
                <a:off x="2483881" y="3078480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1" name="AutoShape 7"/>
              <p:cNvSpPr>
                <a:spLocks noChangeArrowheads="1"/>
              </p:cNvSpPr>
              <p:nvPr/>
            </p:nvSpPr>
            <p:spPr bwMode="auto">
              <a:xfrm>
                <a:off x="2575321" y="3176016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2" name="AutoShape 8"/>
              <p:cNvSpPr>
                <a:spLocks noChangeArrowheads="1"/>
              </p:cNvSpPr>
              <p:nvPr/>
            </p:nvSpPr>
            <p:spPr bwMode="auto">
              <a:xfrm>
                <a:off x="2666761" y="3273552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6" name="AutoShape 9"/>
              <p:cNvSpPr>
                <a:spLocks noChangeArrowheads="1"/>
              </p:cNvSpPr>
              <p:nvPr/>
            </p:nvSpPr>
            <p:spPr bwMode="auto">
              <a:xfrm>
                <a:off x="2986801" y="3029712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7" name="AutoShape 10"/>
              <p:cNvSpPr>
                <a:spLocks noChangeArrowheads="1"/>
              </p:cNvSpPr>
              <p:nvPr/>
            </p:nvSpPr>
            <p:spPr bwMode="auto">
              <a:xfrm>
                <a:off x="3078241" y="3127248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8" name="AutoShape 11"/>
              <p:cNvSpPr>
                <a:spLocks noChangeArrowheads="1"/>
              </p:cNvSpPr>
              <p:nvPr/>
            </p:nvSpPr>
            <p:spPr bwMode="auto">
              <a:xfrm>
                <a:off x="3169681" y="3224784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9" name="AutoShape 12"/>
              <p:cNvSpPr>
                <a:spLocks noChangeArrowheads="1"/>
              </p:cNvSpPr>
              <p:nvPr/>
            </p:nvSpPr>
            <p:spPr bwMode="auto">
              <a:xfrm>
                <a:off x="3261121" y="3322320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2247033" y="2038543"/>
            <a:ext cx="4757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D1: ‘</a:t>
            </a:r>
            <a:r>
              <a:rPr lang="en-US" i="1" dirty="0" smtClean="0"/>
              <a:t>Text </a:t>
            </a:r>
            <a:r>
              <a:rPr lang="en-US" i="1" dirty="0"/>
              <a:t>mining is to identify useful </a:t>
            </a:r>
            <a:r>
              <a:rPr lang="en-US" i="1" dirty="0" smtClean="0"/>
              <a:t>information.’</a:t>
            </a:r>
            <a:endParaRPr lang="en-US" i="1" dirty="0"/>
          </a:p>
        </p:txBody>
      </p:sp>
      <p:sp>
        <p:nvSpPr>
          <p:cNvPr id="50" name="Rectangle 49"/>
          <p:cNvSpPr/>
          <p:nvPr/>
        </p:nvSpPr>
        <p:spPr>
          <a:xfrm>
            <a:off x="1372937" y="2673925"/>
            <a:ext cx="5840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D1: </a:t>
            </a:r>
            <a:r>
              <a:rPr lang="en-US" i="1" dirty="0" smtClean="0"/>
              <a:t>‘Text’, ‘mining’, ‘is’, ‘to’, ‘identify’, ‘useful’, ‘information’, ‘.’</a:t>
            </a:r>
            <a:endParaRPr lang="en-US" i="1" dirty="0"/>
          </a:p>
        </p:txBody>
      </p:sp>
      <p:sp>
        <p:nvSpPr>
          <p:cNvPr id="51" name="Rectangle 50"/>
          <p:cNvSpPr/>
          <p:nvPr/>
        </p:nvSpPr>
        <p:spPr>
          <a:xfrm>
            <a:off x="1372937" y="3266228"/>
            <a:ext cx="4904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</a:t>
            </a:r>
            <a:r>
              <a:rPr lang="en-US" dirty="0"/>
              <a:t>: </a:t>
            </a:r>
            <a:r>
              <a:rPr lang="en-US" i="1" dirty="0" smtClean="0"/>
              <a:t>‘text’, ‘mine’, ‘is’, ‘to’, ‘identify’, ‘use’, ‘inform’, ‘.’</a:t>
            </a:r>
            <a:endParaRPr lang="en-US" i="1" dirty="0"/>
          </a:p>
        </p:txBody>
      </p:sp>
      <p:sp>
        <p:nvSpPr>
          <p:cNvPr id="52" name="Rectangle 51"/>
          <p:cNvSpPr/>
          <p:nvPr/>
        </p:nvSpPr>
        <p:spPr>
          <a:xfrm>
            <a:off x="1372937" y="3896842"/>
            <a:ext cx="7694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</a:t>
            </a:r>
            <a:r>
              <a:rPr lang="en-US" dirty="0"/>
              <a:t>: </a:t>
            </a:r>
            <a:r>
              <a:rPr lang="en-US" i="1" dirty="0" smtClean="0"/>
              <a:t>‘text-mine’, ‘mine-is’, ‘is-to’, ‘to-identify’, ‘identify-use’, ‘use-inform’, ‘inform-.’</a:t>
            </a:r>
            <a:endParaRPr lang="en-US" i="1" dirty="0"/>
          </a:p>
        </p:txBody>
      </p:sp>
      <p:sp>
        <p:nvSpPr>
          <p:cNvPr id="53" name="Rectangle 52"/>
          <p:cNvSpPr/>
          <p:nvPr/>
        </p:nvSpPr>
        <p:spPr>
          <a:xfrm>
            <a:off x="1372937" y="4531988"/>
            <a:ext cx="524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</a:t>
            </a:r>
            <a:r>
              <a:rPr lang="en-US" dirty="0"/>
              <a:t>: </a:t>
            </a:r>
            <a:r>
              <a:rPr lang="en-US" i="1" dirty="0" smtClean="0"/>
              <a:t>‘text-mine’, ‘to-identify’, ‘identify-use’, ‘use-inform’</a:t>
            </a:r>
            <a:endParaRPr lang="en-US" i="1" dirty="0"/>
          </a:p>
        </p:txBody>
      </p:sp>
      <p:sp>
        <p:nvSpPr>
          <p:cNvPr id="13" name="Rectangle 12"/>
          <p:cNvSpPr/>
          <p:nvPr/>
        </p:nvSpPr>
        <p:spPr>
          <a:xfrm>
            <a:off x="1143000" y="2380166"/>
            <a:ext cx="19981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Tokenization: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43000" y="2946973"/>
            <a:ext cx="3272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2000" b="1" dirty="0">
                <a:solidFill>
                  <a:srgbClr val="FF0000"/>
                </a:solidFill>
              </a:rPr>
              <a:t>Stemming/normalization: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43000" y="3552375"/>
            <a:ext cx="278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2000" b="1" dirty="0">
                <a:solidFill>
                  <a:srgbClr val="FF0000"/>
                </a:solidFill>
              </a:rPr>
              <a:t>N-gram construction: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43000" y="2038543"/>
            <a:ext cx="7772400" cy="2862777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887370" y="1267030"/>
            <a:ext cx="265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</a:rPr>
              <a:t>Naturally fit into </a:t>
            </a:r>
            <a:r>
              <a:rPr lang="en-US" b="1" i="1" dirty="0" err="1" smtClean="0">
                <a:solidFill>
                  <a:srgbClr val="7030A0"/>
                </a:solidFill>
              </a:rPr>
              <a:t>MapReduce</a:t>
            </a:r>
            <a:r>
              <a:rPr lang="en-US" b="1" i="1" dirty="0" smtClean="0">
                <a:solidFill>
                  <a:srgbClr val="7030A0"/>
                </a:solidFill>
              </a:rPr>
              <a:t> paradigm!</a:t>
            </a:r>
            <a:endParaRPr lang="en-US" b="1" i="1" dirty="0">
              <a:solidFill>
                <a:srgbClr val="7030A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15395" y="1376959"/>
            <a:ext cx="1956044" cy="640080"/>
            <a:chOff x="990600" y="1391357"/>
            <a:chExt cx="1956044" cy="640080"/>
          </a:xfrm>
        </p:grpSpPr>
        <p:sp>
          <p:nvSpPr>
            <p:cNvPr id="19" name="Curved Right Arrow 18"/>
            <p:cNvSpPr/>
            <p:nvPr/>
          </p:nvSpPr>
          <p:spPr>
            <a:xfrm>
              <a:off x="2489444" y="1391357"/>
              <a:ext cx="457200" cy="640080"/>
            </a:xfrm>
            <a:prstGeom prst="curvedRightArrow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90600" y="1487424"/>
              <a:ext cx="1256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i="1" dirty="0" smtClean="0">
                  <a:solidFill>
                    <a:srgbClr val="7030A0"/>
                  </a:solidFill>
                </a:rPr>
                <a:t>Mapper</a:t>
              </a:r>
              <a:endParaRPr lang="en-US" b="1" i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47542" y="4994275"/>
            <a:ext cx="1891602" cy="640080"/>
            <a:chOff x="1047542" y="4994275"/>
            <a:chExt cx="1891602" cy="640080"/>
          </a:xfrm>
        </p:grpSpPr>
        <p:sp>
          <p:nvSpPr>
            <p:cNvPr id="57" name="Curved Right Arrow 56"/>
            <p:cNvSpPr/>
            <p:nvPr/>
          </p:nvSpPr>
          <p:spPr>
            <a:xfrm>
              <a:off x="2481944" y="4994275"/>
              <a:ext cx="457200" cy="640080"/>
            </a:xfrm>
            <a:prstGeom prst="curvedRightArrow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47542" y="5124527"/>
              <a:ext cx="1256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i="1" dirty="0" smtClean="0">
                  <a:solidFill>
                    <a:srgbClr val="7030A0"/>
                  </a:solidFill>
                </a:rPr>
                <a:t>Reducer</a:t>
              </a:r>
              <a:endParaRPr lang="en-US" b="1" i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4" name="Curved Left Arrow 3"/>
          <p:cNvSpPr/>
          <p:nvPr/>
        </p:nvSpPr>
        <p:spPr>
          <a:xfrm rot="10800000">
            <a:off x="647032" y="3681753"/>
            <a:ext cx="381000" cy="7995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1000" y="3810000"/>
            <a:ext cx="666542" cy="623638"/>
            <a:chOff x="381000" y="3810000"/>
            <a:chExt cx="666542" cy="623638"/>
          </a:xfrm>
        </p:grpSpPr>
        <p:cxnSp>
          <p:nvCxnSpPr>
            <p:cNvPr id="8" name="Straight Connector 7"/>
            <p:cNvCxnSpPr>
              <a:endCxn id="4" idx="0"/>
            </p:cNvCxnSpPr>
            <p:nvPr/>
          </p:nvCxnSpPr>
          <p:spPr>
            <a:xfrm>
              <a:off x="381000" y="3810000"/>
              <a:ext cx="647032" cy="6236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81000" y="3810001"/>
              <a:ext cx="666542" cy="6069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384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23" grpId="0"/>
      <p:bldP spid="12" grpId="0"/>
      <p:bldP spid="50" grpId="0"/>
      <p:bldP spid="51" grpId="0"/>
      <p:bldP spid="52" grpId="0"/>
      <p:bldP spid="53" grpId="0"/>
      <p:bldP spid="13" grpId="0"/>
      <p:bldP spid="15" grpId="0"/>
      <p:bldP spid="17" grpId="0"/>
      <p:bldP spid="18" grpId="0" animBg="1"/>
      <p:bldP spid="58" grpId="0"/>
      <p:bldP spid="4" grpId="0" animBg="1"/>
      <p:bldP spid="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How to </a:t>
            </a:r>
            <a:r>
              <a:rPr lang="en-US" altLang="en-US" dirty="0" smtClean="0"/>
              <a:t>assign weights</a:t>
            </a:r>
            <a:r>
              <a:rPr lang="en-US" altLang="en-US" dirty="0"/>
              <a:t>?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u="sng" dirty="0" smtClean="0"/>
              <a:t>Important</a:t>
            </a:r>
            <a:r>
              <a:rPr lang="en-US" altLang="en-US" dirty="0"/>
              <a:t>!</a:t>
            </a:r>
          </a:p>
          <a:p>
            <a:r>
              <a:rPr lang="en-US" altLang="en-US" dirty="0" smtClean="0"/>
              <a:t>Why?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ja-JP" dirty="0">
                <a:ea typeface="ＭＳ Ｐゴシック" charset="-128"/>
              </a:rPr>
              <a:t>Corpus-wise</a:t>
            </a:r>
            <a:r>
              <a:rPr lang="en-US" altLang="ja-JP" dirty="0" smtClean="0">
                <a:ea typeface="ＭＳ Ｐゴシック" charset="-128"/>
              </a:rPr>
              <a:t>: </a:t>
            </a:r>
            <a:r>
              <a:rPr lang="en-US" altLang="ja-JP" dirty="0">
                <a:ea typeface="ＭＳ Ｐゴシック" charset="-128"/>
              </a:rPr>
              <a:t>some terms carry more information about the </a:t>
            </a:r>
            <a:r>
              <a:rPr lang="en-US" altLang="ja-JP" dirty="0" smtClean="0">
                <a:ea typeface="ＭＳ Ｐゴシック" charset="-128"/>
              </a:rPr>
              <a:t>document content</a:t>
            </a:r>
          </a:p>
          <a:p>
            <a:pPr lvl="1">
              <a:lnSpc>
                <a:spcPct val="90000"/>
              </a:lnSpc>
            </a:pPr>
            <a:r>
              <a:rPr lang="en-US" altLang="ja-JP" dirty="0" smtClean="0">
                <a:ea typeface="ＭＳ Ｐゴシック" charset="-128"/>
              </a:rPr>
              <a:t>Document-wise: </a:t>
            </a:r>
            <a:r>
              <a:rPr lang="en-US" altLang="ja-JP" dirty="0">
                <a:ea typeface="ＭＳ Ｐゴシック" charset="-128"/>
              </a:rPr>
              <a:t>n</a:t>
            </a:r>
            <a:r>
              <a:rPr lang="en-US" altLang="ja-JP" dirty="0" smtClean="0">
                <a:ea typeface="ＭＳ Ｐゴシック" charset="-128"/>
              </a:rPr>
              <a:t>ot </a:t>
            </a:r>
            <a:r>
              <a:rPr lang="en-US" altLang="ja-JP" dirty="0">
                <a:ea typeface="ＭＳ Ｐゴシック" charset="-128"/>
              </a:rPr>
              <a:t>all terms are equally important</a:t>
            </a:r>
          </a:p>
          <a:p>
            <a:r>
              <a:rPr lang="en-US" altLang="en-US" dirty="0" smtClean="0"/>
              <a:t>How</a:t>
            </a:r>
            <a:r>
              <a:rPr lang="en-US" altLang="en-US" dirty="0"/>
              <a:t>? </a:t>
            </a:r>
          </a:p>
          <a:p>
            <a:pPr lvl="1"/>
            <a:r>
              <a:rPr lang="en-US" altLang="en-US" dirty="0" smtClean="0"/>
              <a:t>Two </a:t>
            </a:r>
            <a:r>
              <a:rPr lang="en-US" altLang="en-US" dirty="0"/>
              <a:t>basic </a:t>
            </a:r>
            <a:r>
              <a:rPr lang="en-US" altLang="en-US" u="sng" dirty="0"/>
              <a:t>heuristics</a:t>
            </a:r>
          </a:p>
          <a:p>
            <a:pPr lvl="2"/>
            <a:r>
              <a:rPr lang="en-US" altLang="en-US" dirty="0"/>
              <a:t>TF (Term Frequency) = Within-doc-frequency</a:t>
            </a:r>
          </a:p>
          <a:p>
            <a:pPr lvl="2"/>
            <a:r>
              <a:rPr lang="en-US" altLang="en-US" dirty="0"/>
              <a:t>IDF (Inverse Document Frequency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Term frequency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61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ja-JP" dirty="0" smtClean="0">
                    <a:ea typeface="ＭＳ Ｐゴシック" charset="-128"/>
                  </a:rPr>
                  <a:t>Idea: a </a:t>
                </a:r>
                <a:r>
                  <a:rPr lang="en-US" altLang="ja-JP" dirty="0">
                    <a:ea typeface="ＭＳ Ｐゴシック" charset="-128"/>
                  </a:rPr>
                  <a:t>term is more important if it occurs more frequently in a document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ja-JP" dirty="0" smtClean="0">
                    <a:ea typeface="ＭＳ Ｐゴシック" charset="-128"/>
                  </a:rPr>
                  <a:t>TF Formulas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ja-JP" dirty="0" smtClean="0">
                    <a:ea typeface="ＭＳ Ｐゴシック" charset="-128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𝑐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(</m:t>
                    </m:r>
                    <m:r>
                      <a:rPr lang="en-US" altLang="ja-JP" i="1" dirty="0" err="1">
                        <a:latin typeface="Cambria Math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 err="1">
                        <a:latin typeface="Cambria Math"/>
                        <a:ea typeface="ＭＳ Ｐゴシック" charset="-128"/>
                      </a:rPr>
                      <m:t>,</m:t>
                    </m:r>
                    <m:r>
                      <a:rPr lang="en-US" altLang="ja-JP" i="1" dirty="0" err="1">
                        <a:latin typeface="Cambria Math"/>
                        <a:ea typeface="ＭＳ Ｐゴシック" charset="-128"/>
                      </a:rPr>
                      <m:t>𝑑</m:t>
                    </m:r>
                    <m:r>
                      <a:rPr lang="en-US" altLang="ja-JP" i="1" dirty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 be the frequency count of term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𝑡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 in doc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𝑑</m:t>
                    </m:r>
                  </m:oMath>
                </a14:m>
                <a:endParaRPr lang="en-US" altLang="ja-JP" dirty="0">
                  <a:ea typeface="ＭＳ Ｐゴシック" charset="-128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ja-JP" dirty="0">
                    <a:ea typeface="ＭＳ Ｐゴシック" charset="-128"/>
                  </a:rPr>
                  <a:t>Raw TF</a:t>
                </a:r>
                <a:r>
                  <a:rPr lang="en-US" altLang="ja-JP" dirty="0" smtClean="0">
                    <a:ea typeface="ＭＳ Ｐゴシック" charset="-128"/>
                  </a:rPr>
                  <a:t>: 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𝑡𝑓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(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,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𝑑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) 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𝑐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(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,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𝑑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endParaRPr lang="en-US" altLang="ja-JP" dirty="0" smtClean="0">
                  <a:ea typeface="ＭＳ Ｐゴシック" charset="-128"/>
                </a:endParaRPr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3246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2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Two views of document length</a:t>
            </a:r>
          </a:p>
          <a:p>
            <a:pPr lvl="1"/>
            <a:r>
              <a:rPr lang="en-US" altLang="en-US" dirty="0"/>
              <a:t>A doc is long because it </a:t>
            </a:r>
            <a:r>
              <a:rPr lang="en-US" altLang="en-US" dirty="0" smtClean="0"/>
              <a:t>is verbose</a:t>
            </a:r>
            <a:endParaRPr lang="en-US" altLang="en-US" dirty="0"/>
          </a:p>
          <a:p>
            <a:pPr lvl="1"/>
            <a:r>
              <a:rPr lang="en-US" altLang="en-US" dirty="0"/>
              <a:t>A doc is long because it has more </a:t>
            </a:r>
            <a:r>
              <a:rPr lang="en-US" altLang="en-US" dirty="0" smtClean="0"/>
              <a:t>content</a:t>
            </a:r>
          </a:p>
          <a:p>
            <a:r>
              <a:rPr lang="en-US" altLang="en-US" dirty="0" smtClean="0"/>
              <a:t>Raw TF is inaccurate</a:t>
            </a:r>
            <a:endParaRPr lang="en-US" altLang="en-US" dirty="0"/>
          </a:p>
          <a:p>
            <a:pPr lvl="1"/>
            <a:r>
              <a:rPr lang="en-US" altLang="en-US" dirty="0"/>
              <a:t>Document length variation</a:t>
            </a:r>
          </a:p>
          <a:p>
            <a:pPr lvl="1"/>
            <a:r>
              <a:rPr lang="en-US" altLang="en-US" dirty="0"/>
              <a:t>“Repeated occurrences” are less informative than the “first occurrence</a:t>
            </a:r>
            <a:r>
              <a:rPr lang="en-US" altLang="en-US" dirty="0" smtClean="0"/>
              <a:t>”</a:t>
            </a:r>
          </a:p>
          <a:p>
            <a:pPr lvl="1"/>
            <a:r>
              <a:rPr lang="en-US" altLang="en-US" dirty="0" smtClean="0"/>
              <a:t>Information about semantic does </a:t>
            </a:r>
            <a:r>
              <a:rPr lang="en-US" altLang="en-US" dirty="0"/>
              <a:t>not </a:t>
            </a:r>
            <a:r>
              <a:rPr lang="en-US" altLang="en-US" dirty="0" smtClean="0"/>
              <a:t>increase </a:t>
            </a:r>
            <a:r>
              <a:rPr lang="en-US" altLang="en-US" dirty="0"/>
              <a:t>proportionally with </a:t>
            </a:r>
            <a:r>
              <a:rPr lang="en-US" altLang="en-US" dirty="0" smtClean="0"/>
              <a:t>number of term occurrence</a:t>
            </a:r>
            <a:endParaRPr lang="en-US" altLang="en-US" dirty="0"/>
          </a:p>
          <a:p>
            <a:r>
              <a:rPr lang="en-US" altLang="en-US" dirty="0" smtClean="0"/>
              <a:t>Generally </a:t>
            </a:r>
            <a:r>
              <a:rPr lang="en-US" altLang="en-US" dirty="0"/>
              <a:t>penalize long </a:t>
            </a:r>
            <a:r>
              <a:rPr lang="en-US" altLang="en-US" dirty="0" smtClean="0"/>
              <a:t>document, </a:t>
            </a:r>
            <a:r>
              <a:rPr lang="en-US" altLang="en-US" dirty="0"/>
              <a:t>but avoid </a:t>
            </a:r>
            <a:r>
              <a:rPr lang="en-US" altLang="en-US" dirty="0" smtClean="0"/>
              <a:t>over-penalizing</a:t>
            </a:r>
          </a:p>
          <a:p>
            <a:pPr lvl="1"/>
            <a:r>
              <a:rPr lang="en-US" altLang="en-US" dirty="0" smtClean="0"/>
              <a:t>Pivoted length normalization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Sub-linear </a:t>
                </a:r>
                <a:r>
                  <a:rPr lang="en-US" dirty="0"/>
                  <a:t>TF </a:t>
                </a:r>
                <a:r>
                  <a:rPr lang="en-US" dirty="0" smtClean="0"/>
                  <a:t>scaling</a:t>
                </a:r>
                <a:endParaRPr lang="en-US" dirty="0"/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altLang="ja-JP" i="1" dirty="0">
                                        <a:latin typeface="Cambria Math" panose="02040503050406030204" pitchFamily="18" charset="0"/>
                                        <a:ea typeface="ＭＳ Ｐゴシック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𝑡</m:t>
                                    </m:r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,</m:t>
                                    </m:r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62000" y="3657600"/>
            <a:ext cx="7918450" cy="2438400"/>
            <a:chOff x="457200" y="1676400"/>
            <a:chExt cx="7918450" cy="2438400"/>
          </a:xfrm>
        </p:grpSpPr>
        <p:sp>
          <p:nvSpPr>
            <p:cNvPr id="328707" name="Line 3"/>
            <p:cNvSpPr>
              <a:spLocks noChangeShapeType="1"/>
            </p:cNvSpPr>
            <p:nvPr/>
          </p:nvSpPr>
          <p:spPr bwMode="auto">
            <a:xfrm>
              <a:off x="2057400" y="3886200"/>
              <a:ext cx="487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8" name="Line 4"/>
            <p:cNvSpPr>
              <a:spLocks noChangeShapeType="1"/>
            </p:cNvSpPr>
            <p:nvPr/>
          </p:nvSpPr>
          <p:spPr bwMode="auto">
            <a:xfrm flipV="1">
              <a:off x="2057400" y="1676400"/>
              <a:ext cx="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9" name="Text Box 5"/>
            <p:cNvSpPr txBox="1">
              <a:spLocks noChangeArrowheads="1"/>
            </p:cNvSpPr>
            <p:nvPr/>
          </p:nvSpPr>
          <p:spPr bwMode="auto">
            <a:xfrm>
              <a:off x="457200" y="1676400"/>
              <a:ext cx="1403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Norm. TF</a:t>
              </a:r>
            </a:p>
          </p:txBody>
        </p:sp>
        <p:sp>
          <p:nvSpPr>
            <p:cNvPr id="328710" name="Text Box 6"/>
            <p:cNvSpPr txBox="1">
              <a:spLocks noChangeArrowheads="1"/>
            </p:cNvSpPr>
            <p:nvPr/>
          </p:nvSpPr>
          <p:spPr bwMode="auto">
            <a:xfrm>
              <a:off x="7200900" y="3657600"/>
              <a:ext cx="1174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Raw TF</a:t>
              </a:r>
            </a:p>
          </p:txBody>
        </p:sp>
        <p:sp>
          <p:nvSpPr>
            <p:cNvPr id="328711" name="Freeform 7"/>
            <p:cNvSpPr>
              <a:spLocks/>
            </p:cNvSpPr>
            <p:nvPr/>
          </p:nvSpPr>
          <p:spPr bwMode="auto">
            <a:xfrm>
              <a:off x="2057400" y="1676400"/>
              <a:ext cx="3733800" cy="1981200"/>
            </a:xfrm>
            <a:custGeom>
              <a:avLst/>
              <a:gdLst>
                <a:gd name="T0" fmla="*/ 0 w 2352"/>
                <a:gd name="T1" fmla="*/ 1248 h 1248"/>
                <a:gd name="T2" fmla="*/ 288 w 2352"/>
                <a:gd name="T3" fmla="*/ 576 h 1248"/>
                <a:gd name="T4" fmla="*/ 912 w 2352"/>
                <a:gd name="T5" fmla="*/ 192 h 1248"/>
                <a:gd name="T6" fmla="*/ 2352 w 2352"/>
                <a:gd name="T7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2" h="1248">
                  <a:moveTo>
                    <a:pt x="0" y="1248"/>
                  </a:moveTo>
                  <a:cubicBezTo>
                    <a:pt x="68" y="1000"/>
                    <a:pt x="136" y="752"/>
                    <a:pt x="288" y="576"/>
                  </a:cubicBezTo>
                  <a:cubicBezTo>
                    <a:pt x="440" y="400"/>
                    <a:pt x="568" y="288"/>
                    <a:pt x="912" y="192"/>
                  </a:cubicBezTo>
                  <a:cubicBezTo>
                    <a:pt x="1256" y="96"/>
                    <a:pt x="1804" y="48"/>
                    <a:pt x="235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Maximum TF scaling</a:t>
                </a:r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+(1−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Normalize by the most frequent word in this doc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8707" name="Line 3"/>
          <p:cNvSpPr>
            <a:spLocks noChangeShapeType="1"/>
          </p:cNvSpPr>
          <p:nvPr/>
        </p:nvSpPr>
        <p:spPr bwMode="auto">
          <a:xfrm>
            <a:off x="2362200" y="60960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08" name="Line 4"/>
          <p:cNvSpPr>
            <a:spLocks noChangeShapeType="1"/>
          </p:cNvSpPr>
          <p:nvPr/>
        </p:nvSpPr>
        <p:spPr bwMode="auto">
          <a:xfrm flipV="1">
            <a:off x="23622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980638" y="36576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Norm. TF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6858000" y="60960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Raw TF</a:t>
            </a: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V="1">
            <a:off x="2362200" y="4343400"/>
            <a:ext cx="388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74144" y="5498068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144" y="5498068"/>
                <a:ext cx="38241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81200" y="4242816"/>
            <a:ext cx="60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Document frequency</a:t>
            </a:r>
            <a:endParaRPr lang="en-US" altLang="en-US" dirty="0"/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Idea: </a:t>
            </a:r>
            <a:r>
              <a:rPr lang="en-US" altLang="ja-JP" dirty="0" smtClean="0">
                <a:ea typeface="ＭＳ Ｐゴシック" charset="-128"/>
              </a:rPr>
              <a:t>a </a:t>
            </a:r>
            <a:r>
              <a:rPr lang="en-US" altLang="ja-JP" dirty="0">
                <a:ea typeface="ＭＳ Ｐゴシック" charset="-128"/>
              </a:rPr>
              <a:t>term is more discriminative if it occurs only in fewer documents</a:t>
            </a:r>
          </a:p>
          <a:p>
            <a:endParaRPr lang="en-US" altLang="en-US" dirty="0"/>
          </a:p>
        </p:txBody>
      </p:sp>
      <p:pic>
        <p:nvPicPr>
          <p:cNvPr id="4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29971"/>
            <a:ext cx="4953000" cy="382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Recap: text mining in general</a:t>
            </a:r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FCE4-0043-42FF-8FEB-0F3EB0D0C0F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38659" name="AutoShape 3"/>
          <p:cNvSpPr>
            <a:spLocks noChangeArrowheads="1"/>
          </p:cNvSpPr>
          <p:nvPr/>
        </p:nvSpPr>
        <p:spPr bwMode="auto">
          <a:xfrm>
            <a:off x="1981200" y="2819400"/>
            <a:ext cx="4876800" cy="2212975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0" name="AutoShape 4"/>
          <p:cNvSpPr>
            <a:spLocks noChangeArrowheads="1"/>
          </p:cNvSpPr>
          <p:nvPr/>
        </p:nvSpPr>
        <p:spPr bwMode="auto">
          <a:xfrm>
            <a:off x="2335213" y="33734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1" name="AutoShape 5"/>
          <p:cNvSpPr>
            <a:spLocks noChangeArrowheads="1"/>
          </p:cNvSpPr>
          <p:nvPr/>
        </p:nvSpPr>
        <p:spPr bwMode="auto">
          <a:xfrm>
            <a:off x="2476500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2" name="AutoShape 6"/>
          <p:cNvSpPr>
            <a:spLocks noChangeArrowheads="1"/>
          </p:cNvSpPr>
          <p:nvPr/>
        </p:nvSpPr>
        <p:spPr bwMode="auto">
          <a:xfrm>
            <a:off x="290036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3" name="AutoShape 7"/>
          <p:cNvSpPr>
            <a:spLocks noChangeArrowheads="1"/>
          </p:cNvSpPr>
          <p:nvPr/>
        </p:nvSpPr>
        <p:spPr bwMode="auto">
          <a:xfrm>
            <a:off x="2828925" y="41735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4" name="AutoShape 8"/>
          <p:cNvSpPr>
            <a:spLocks noChangeArrowheads="1"/>
          </p:cNvSpPr>
          <p:nvPr/>
        </p:nvSpPr>
        <p:spPr bwMode="auto">
          <a:xfrm>
            <a:off x="346551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5" name="AutoShape 9"/>
          <p:cNvSpPr>
            <a:spLocks noChangeArrowheads="1"/>
          </p:cNvSpPr>
          <p:nvPr/>
        </p:nvSpPr>
        <p:spPr bwMode="auto">
          <a:xfrm>
            <a:off x="4525963" y="368141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6" name="AutoShape 10"/>
          <p:cNvSpPr>
            <a:spLocks noChangeArrowheads="1"/>
          </p:cNvSpPr>
          <p:nvPr/>
        </p:nvSpPr>
        <p:spPr bwMode="auto">
          <a:xfrm>
            <a:off x="5160963" y="3681413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7" name="AutoShape 11"/>
          <p:cNvSpPr>
            <a:spLocks noChangeArrowheads="1"/>
          </p:cNvSpPr>
          <p:nvPr/>
        </p:nvSpPr>
        <p:spPr bwMode="auto">
          <a:xfrm>
            <a:off x="3535363" y="4421188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8" name="AutoShape 12"/>
          <p:cNvSpPr>
            <a:spLocks noChangeArrowheads="1"/>
          </p:cNvSpPr>
          <p:nvPr/>
        </p:nvSpPr>
        <p:spPr bwMode="auto">
          <a:xfrm>
            <a:off x="4243388" y="3805238"/>
            <a:ext cx="493712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9" name="AutoShape 13"/>
          <p:cNvSpPr>
            <a:spLocks noChangeArrowheads="1"/>
          </p:cNvSpPr>
          <p:nvPr/>
        </p:nvSpPr>
        <p:spPr bwMode="auto">
          <a:xfrm>
            <a:off x="2193925" y="4173538"/>
            <a:ext cx="493713" cy="493712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0" name="AutoShape 14"/>
          <p:cNvSpPr>
            <a:spLocks noChangeArrowheads="1"/>
          </p:cNvSpPr>
          <p:nvPr/>
        </p:nvSpPr>
        <p:spPr bwMode="auto">
          <a:xfrm>
            <a:off x="4667250" y="4235450"/>
            <a:ext cx="493713" cy="493713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1" name="AutoShape 15"/>
          <p:cNvSpPr>
            <a:spLocks noChangeArrowheads="1"/>
          </p:cNvSpPr>
          <p:nvPr/>
        </p:nvSpPr>
        <p:spPr bwMode="auto">
          <a:xfrm>
            <a:off x="4030663" y="3559175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2" name="AutoShape 16"/>
          <p:cNvSpPr>
            <a:spLocks noChangeArrowheads="1"/>
          </p:cNvSpPr>
          <p:nvPr/>
        </p:nvSpPr>
        <p:spPr bwMode="auto">
          <a:xfrm>
            <a:off x="4808538" y="3619500"/>
            <a:ext cx="211137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3" name="AutoShape 17"/>
          <p:cNvSpPr>
            <a:spLocks noChangeArrowheads="1"/>
          </p:cNvSpPr>
          <p:nvPr/>
        </p:nvSpPr>
        <p:spPr bwMode="auto">
          <a:xfrm>
            <a:off x="3465513" y="3435350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4" name="AutoShape 18"/>
          <p:cNvSpPr>
            <a:spLocks noChangeArrowheads="1"/>
          </p:cNvSpPr>
          <p:nvPr/>
        </p:nvSpPr>
        <p:spPr bwMode="auto">
          <a:xfrm>
            <a:off x="2828925" y="337343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5" name="AutoShape 19"/>
          <p:cNvSpPr>
            <a:spLocks noChangeArrowheads="1"/>
          </p:cNvSpPr>
          <p:nvPr/>
        </p:nvSpPr>
        <p:spPr bwMode="auto">
          <a:xfrm>
            <a:off x="5303838" y="4481513"/>
            <a:ext cx="211137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6" name="AutoShape 20"/>
          <p:cNvSpPr>
            <a:spLocks noChangeArrowheads="1"/>
          </p:cNvSpPr>
          <p:nvPr/>
        </p:nvSpPr>
        <p:spPr bwMode="auto">
          <a:xfrm>
            <a:off x="4171950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7" name="AutoShape 21"/>
          <p:cNvSpPr>
            <a:spLocks noChangeArrowheads="1"/>
          </p:cNvSpPr>
          <p:nvPr/>
        </p:nvSpPr>
        <p:spPr bwMode="auto">
          <a:xfrm>
            <a:off x="5514975" y="3867150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8" name="AutoShape 22"/>
          <p:cNvSpPr>
            <a:spLocks noChangeArrowheads="1"/>
          </p:cNvSpPr>
          <p:nvPr/>
        </p:nvSpPr>
        <p:spPr bwMode="auto">
          <a:xfrm>
            <a:off x="5656263" y="398938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9" name="AutoShape 23"/>
          <p:cNvSpPr>
            <a:spLocks noChangeArrowheads="1"/>
          </p:cNvSpPr>
          <p:nvPr/>
        </p:nvSpPr>
        <p:spPr bwMode="auto">
          <a:xfrm>
            <a:off x="5797550" y="4113213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0" name="AutoShape 24"/>
          <p:cNvSpPr>
            <a:spLocks noChangeArrowheads="1"/>
          </p:cNvSpPr>
          <p:nvPr/>
        </p:nvSpPr>
        <p:spPr bwMode="auto">
          <a:xfrm>
            <a:off x="3252788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1" name="AutoShape 25"/>
          <p:cNvSpPr>
            <a:spLocks noChangeArrowheads="1"/>
          </p:cNvSpPr>
          <p:nvPr/>
        </p:nvSpPr>
        <p:spPr bwMode="auto">
          <a:xfrm>
            <a:off x="5868988" y="3559175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2" name="AutoShape 26"/>
          <p:cNvSpPr>
            <a:spLocks noChangeArrowheads="1"/>
          </p:cNvSpPr>
          <p:nvPr/>
        </p:nvSpPr>
        <p:spPr bwMode="auto">
          <a:xfrm>
            <a:off x="5160963" y="3559175"/>
            <a:ext cx="284162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3" name="AutoShape 27"/>
          <p:cNvSpPr>
            <a:spLocks noChangeArrowheads="1"/>
          </p:cNvSpPr>
          <p:nvPr/>
        </p:nvSpPr>
        <p:spPr bwMode="auto">
          <a:xfrm>
            <a:off x="6221413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4" name="AutoShape 28"/>
          <p:cNvSpPr>
            <a:spLocks noChangeArrowheads="1"/>
          </p:cNvSpPr>
          <p:nvPr/>
        </p:nvSpPr>
        <p:spPr bwMode="auto">
          <a:xfrm>
            <a:off x="6362700" y="3619500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5" name="AutoShape 29"/>
          <p:cNvSpPr>
            <a:spLocks noChangeArrowheads="1"/>
          </p:cNvSpPr>
          <p:nvPr/>
        </p:nvSpPr>
        <p:spPr bwMode="auto">
          <a:xfrm>
            <a:off x="5797550" y="3743325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6" name="Freeform 30"/>
          <p:cNvSpPr>
            <a:spLocks/>
          </p:cNvSpPr>
          <p:nvPr/>
        </p:nvSpPr>
        <p:spPr bwMode="auto">
          <a:xfrm>
            <a:off x="6159500" y="4394200"/>
            <a:ext cx="266700" cy="355600"/>
          </a:xfrm>
          <a:custGeom>
            <a:avLst/>
            <a:gdLst>
              <a:gd name="T0" fmla="*/ 8 w 168"/>
              <a:gd name="T1" fmla="*/ 112 h 224"/>
              <a:gd name="T2" fmla="*/ 104 w 168"/>
              <a:gd name="T3" fmla="*/ 16 h 224"/>
              <a:gd name="T4" fmla="*/ 152 w 168"/>
              <a:gd name="T5" fmla="*/ 208 h 224"/>
              <a:gd name="T6" fmla="*/ 8 w 168"/>
              <a:gd name="T7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" h="224">
                <a:moveTo>
                  <a:pt x="8" y="112"/>
                </a:moveTo>
                <a:cubicBezTo>
                  <a:pt x="0" y="80"/>
                  <a:pt x="80" y="0"/>
                  <a:pt x="104" y="16"/>
                </a:cubicBezTo>
                <a:cubicBezTo>
                  <a:pt x="128" y="32"/>
                  <a:pt x="168" y="192"/>
                  <a:pt x="152" y="208"/>
                </a:cubicBezTo>
                <a:cubicBezTo>
                  <a:pt x="136" y="224"/>
                  <a:pt x="16" y="144"/>
                  <a:pt x="8" y="112"/>
                </a:cubicBezTo>
                <a:close/>
              </a:path>
            </a:pathLst>
          </a:custGeom>
          <a:noFill/>
          <a:ln w="254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7" name="AutoShape 31"/>
          <p:cNvSpPr>
            <a:spLocks noChangeArrowheads="1"/>
          </p:cNvSpPr>
          <p:nvPr/>
        </p:nvSpPr>
        <p:spPr bwMode="auto">
          <a:xfrm>
            <a:off x="6010275" y="4297363"/>
            <a:ext cx="493713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90600" y="1676400"/>
            <a:ext cx="2119313" cy="1247775"/>
            <a:chOff x="990600" y="1676400"/>
            <a:chExt cx="2119313" cy="1247775"/>
          </a:xfrm>
        </p:grpSpPr>
        <p:sp>
          <p:nvSpPr>
            <p:cNvPr id="838688" name="Text Box 32"/>
            <p:cNvSpPr txBox="1">
              <a:spLocks noChangeArrowheads="1"/>
            </p:cNvSpPr>
            <p:nvPr/>
          </p:nvSpPr>
          <p:spPr bwMode="auto">
            <a:xfrm>
              <a:off x="990600" y="1676400"/>
              <a:ext cx="1443038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 dirty="0">
                  <a:latin typeface="Gill Sans MT" pitchFamily="34" charset="0"/>
                </a:rPr>
                <a:t>Access</a:t>
              </a:r>
            </a:p>
          </p:txBody>
        </p:sp>
        <p:sp>
          <p:nvSpPr>
            <p:cNvPr id="838689" name="AutoShape 33"/>
            <p:cNvSpPr>
              <a:spLocks noChangeArrowheads="1"/>
            </p:cNvSpPr>
            <p:nvPr/>
          </p:nvSpPr>
          <p:spPr bwMode="auto">
            <a:xfrm rot="2563427">
              <a:off x="21336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10200" y="1600200"/>
            <a:ext cx="2178050" cy="1323975"/>
            <a:chOff x="5410200" y="1600200"/>
            <a:chExt cx="2178050" cy="1323975"/>
          </a:xfrm>
        </p:grpSpPr>
        <p:sp>
          <p:nvSpPr>
            <p:cNvPr id="838690" name="Text Box 34"/>
            <p:cNvSpPr txBox="1">
              <a:spLocks noChangeArrowheads="1"/>
            </p:cNvSpPr>
            <p:nvPr/>
          </p:nvSpPr>
          <p:spPr bwMode="auto">
            <a:xfrm>
              <a:off x="6248400" y="1600200"/>
              <a:ext cx="13398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Mining</a:t>
              </a:r>
            </a:p>
          </p:txBody>
        </p:sp>
        <p:sp>
          <p:nvSpPr>
            <p:cNvPr id="838691" name="AutoShape 35"/>
            <p:cNvSpPr>
              <a:spLocks noChangeArrowheads="1"/>
            </p:cNvSpPr>
            <p:nvPr/>
          </p:nvSpPr>
          <p:spPr bwMode="auto">
            <a:xfrm rot="19036573" flipH="1">
              <a:off x="54102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46425" y="4876800"/>
            <a:ext cx="2368550" cy="1366838"/>
            <a:chOff x="3146425" y="4876800"/>
            <a:chExt cx="2368550" cy="1366838"/>
          </a:xfrm>
        </p:grpSpPr>
        <p:sp>
          <p:nvSpPr>
            <p:cNvPr id="838692" name="Text Box 36"/>
            <p:cNvSpPr txBox="1">
              <a:spLocks noChangeArrowheads="1"/>
            </p:cNvSpPr>
            <p:nvPr/>
          </p:nvSpPr>
          <p:spPr bwMode="auto">
            <a:xfrm>
              <a:off x="3146425" y="5715000"/>
              <a:ext cx="23685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Organization</a:t>
              </a:r>
            </a:p>
          </p:txBody>
        </p:sp>
        <p:sp>
          <p:nvSpPr>
            <p:cNvPr id="838693" name="AutoShape 37"/>
            <p:cNvSpPr>
              <a:spLocks noChangeArrowheads="1"/>
            </p:cNvSpPr>
            <p:nvPr/>
          </p:nvSpPr>
          <p:spPr bwMode="auto">
            <a:xfrm rot="16200000" flipH="1">
              <a:off x="3969543" y="4945857"/>
              <a:ext cx="747713" cy="609600"/>
            </a:xfrm>
            <a:prstGeom prst="leftArrow">
              <a:avLst>
                <a:gd name="adj1" fmla="val 50000"/>
                <a:gd name="adj2" fmla="val 30664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8694" name="Text Box 38"/>
          <p:cNvSpPr txBox="1">
            <a:spLocks noChangeArrowheads="1"/>
          </p:cNvSpPr>
          <p:nvPr/>
        </p:nvSpPr>
        <p:spPr bwMode="auto">
          <a:xfrm>
            <a:off x="304800" y="2209800"/>
            <a:ext cx="17091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Filter</a:t>
            </a:r>
            <a:endParaRPr lang="en-US" altLang="en-US" sz="2400" i="0" u="sng" dirty="0">
              <a:latin typeface="Gill Sans MT" pitchFamily="34" charset="0"/>
            </a:endParaRPr>
          </a:p>
          <a:p>
            <a:r>
              <a:rPr lang="en-US" altLang="en-US" sz="2400" b="0" i="0" dirty="0">
                <a:latin typeface="Gill Sans MT" pitchFamily="34" charset="0"/>
              </a:rPr>
              <a:t>information</a:t>
            </a:r>
          </a:p>
        </p:txBody>
      </p:sp>
      <p:sp>
        <p:nvSpPr>
          <p:cNvPr id="838695" name="Text Box 39"/>
          <p:cNvSpPr txBox="1">
            <a:spLocks noChangeArrowheads="1"/>
          </p:cNvSpPr>
          <p:nvPr/>
        </p:nvSpPr>
        <p:spPr bwMode="auto">
          <a:xfrm>
            <a:off x="6303958" y="2286000"/>
            <a:ext cx="2943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Discover</a:t>
            </a:r>
            <a:r>
              <a:rPr lang="en-US" altLang="en-US" sz="2400" i="0" dirty="0" smtClean="0">
                <a:latin typeface="Gill Sans MT" pitchFamily="34" charset="0"/>
              </a:rPr>
              <a:t> </a:t>
            </a:r>
            <a:r>
              <a:rPr lang="en-US" altLang="en-US" sz="2400" b="0" i="0" dirty="0" smtClean="0">
                <a:latin typeface="Gill Sans MT" pitchFamily="34" charset="0"/>
              </a:rPr>
              <a:t>knowledge</a:t>
            </a:r>
            <a:endParaRPr lang="en-US" altLang="en-US" sz="2400" b="0" i="0" dirty="0">
              <a:latin typeface="Gill Sans MT" pitchFamily="34" charset="0"/>
            </a:endParaRPr>
          </a:p>
        </p:txBody>
      </p:sp>
      <p:sp>
        <p:nvSpPr>
          <p:cNvPr id="838696" name="Text Box 40"/>
          <p:cNvSpPr txBox="1">
            <a:spLocks noChangeArrowheads="1"/>
          </p:cNvSpPr>
          <p:nvPr/>
        </p:nvSpPr>
        <p:spPr bwMode="auto">
          <a:xfrm>
            <a:off x="5638800" y="5486400"/>
            <a:ext cx="3116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>
                <a:latin typeface="Gill Sans MT" pitchFamily="34" charset="0"/>
              </a:rPr>
              <a:t>Add</a:t>
            </a:r>
            <a:r>
              <a:rPr lang="en-US" altLang="en-US" sz="2400" b="0" i="0" dirty="0">
                <a:latin typeface="Gill Sans MT" pitchFamily="34" charset="0"/>
              </a:rPr>
              <a:t> </a:t>
            </a:r>
          </a:p>
          <a:p>
            <a:r>
              <a:rPr lang="en-US" altLang="en-US" sz="2400" b="0" i="0" dirty="0">
                <a:latin typeface="Gill Sans MT" pitchFamily="34" charset="0"/>
              </a:rPr>
              <a:t>Structure/Annotations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7787" y="1600158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Serve for IR applications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45554" y="5633995"/>
            <a:ext cx="2105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Based on NLP/ML techniques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689732" y="1590702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Sub-area of DM research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799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Inverse document frequency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6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Solution</a:t>
                </a:r>
              </a:p>
              <a:p>
                <a:pPr lvl="1"/>
                <a:r>
                  <a:rPr lang="en-US" altLang="ja-JP" dirty="0" smtClean="0">
                    <a:ea typeface="ＭＳ Ｐゴシック" charset="-128"/>
                  </a:rPr>
                  <a:t>Assign higher weights to the rare terms	</a:t>
                </a:r>
                <a:endParaRPr lang="en-US" altLang="ja-JP" dirty="0">
                  <a:ea typeface="ＭＳ Ｐゴシック" charset="-128"/>
                </a:endParaRPr>
              </a:p>
              <a:p>
                <a:pPr lvl="1"/>
                <a:r>
                  <a:rPr lang="en-US" altLang="ja-JP" dirty="0" smtClean="0">
                    <a:ea typeface="ＭＳ Ｐゴシック" charset="-128"/>
                  </a:rPr>
                  <a:t>Formula</a:t>
                </a:r>
                <a:endParaRPr lang="en-US" altLang="ja-JP" dirty="0">
                  <a:ea typeface="ＭＳ Ｐゴシック" charset="-128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𝐼𝐷𝐹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𝑡</m:t>
                        </m:r>
                      </m:e>
                    </m:d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=1+</m:t>
                    </m:r>
                    <m:r>
                      <m:rPr>
                        <m:sty m:val="p"/>
                      </m:rPr>
                      <a:rPr lang="en-US" altLang="ja-JP" b="0" i="0" dirty="0" smtClean="0">
                        <a:latin typeface="Cambria Math"/>
                        <a:ea typeface="ＭＳ Ｐゴシック" charset="-128"/>
                      </a:rPr>
                      <m:t>log</m:t>
                    </m:r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⁡(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𝑁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𝑑𝑓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(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)</m:t>
                        </m:r>
                      </m:den>
                    </m:f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	</a:t>
                </a:r>
                <a:endParaRPr lang="en-US" altLang="ja-JP" dirty="0" smtClean="0">
                  <a:ea typeface="ＭＳ Ｐゴシック" charset="-128"/>
                </a:endParaRPr>
              </a:p>
              <a:p>
                <a:pPr lvl="1"/>
                <a:r>
                  <a:rPr lang="en-US" altLang="en-US" dirty="0" smtClean="0"/>
                  <a:t>A corpus-specific property</a:t>
                </a:r>
              </a:p>
              <a:p>
                <a:pPr lvl="2"/>
                <a:r>
                  <a:rPr lang="en-US" altLang="en-US" dirty="0" smtClean="0"/>
                  <a:t>Independent of a single document</a:t>
                </a:r>
              </a:p>
            </p:txBody>
          </p:sp>
        </mc:Choice>
        <mc:Fallback xmlns="">
          <p:sp>
            <p:nvSpPr>
              <p:cNvPr id="3256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495800" y="3124200"/>
            <a:ext cx="4490466" cy="381000"/>
            <a:chOff x="4310634" y="2819400"/>
            <a:chExt cx="4490466" cy="381000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4310634" y="3048000"/>
              <a:ext cx="604266" cy="5986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914900" y="2819400"/>
              <a:ext cx="3886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Total number of docs in collection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48200" y="3659548"/>
            <a:ext cx="4435729" cy="381000"/>
            <a:chOff x="4365371" y="4076700"/>
            <a:chExt cx="4435729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914900" y="4076700"/>
                  <a:ext cx="3886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Number of docs containing term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900" y="4076700"/>
                  <a:ext cx="3886200" cy="381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13" t="-8065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 flipV="1">
              <a:off x="4365371" y="4157548"/>
              <a:ext cx="549529" cy="7307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810000" y="2672072"/>
            <a:ext cx="4207764" cy="756928"/>
            <a:chOff x="3810000" y="2672072"/>
            <a:chExt cx="4207764" cy="756928"/>
          </a:xfrm>
        </p:grpSpPr>
        <p:cxnSp>
          <p:nvCxnSpPr>
            <p:cNvPr id="4" name="Straight Arrow Connector 3"/>
            <p:cNvCxnSpPr>
              <a:stCxn id="9" idx="1"/>
            </p:cNvCxnSpPr>
            <p:nvPr/>
          </p:nvCxnSpPr>
          <p:spPr>
            <a:xfrm flipH="1">
              <a:off x="3810000" y="2856738"/>
              <a:ext cx="1083564" cy="572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893564" y="2672072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Non-linear scaling</a:t>
              </a:r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7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document frequency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about total term frequency?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Cannot recognize words frequently occurring in a subset of documents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16348"/>
              </p:ext>
            </p:extLst>
          </p:nvPr>
        </p:nvGraphicFramePr>
        <p:xfrm>
          <a:off x="2451099" y="3476095"/>
          <a:ext cx="394970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567"/>
                <a:gridCol w="1316567"/>
                <a:gridCol w="13165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insurance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3600" y="28194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1. Example total term frequency </a:t>
            </a:r>
            <a:r>
              <a:rPr lang="en-US" dirty="0" err="1" smtClean="0"/>
              <a:t>v.s</a:t>
            </a:r>
            <a:r>
              <a:rPr lang="en-US" dirty="0" smtClean="0"/>
              <a:t>. document frequency in Reuters-RCV1 collection.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9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TF-IDF </a:t>
            </a:r>
            <a:r>
              <a:rPr lang="en-US" altLang="en-US" dirty="0" smtClean="0"/>
              <a:t>weighting 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65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Combining TF and IDF </a:t>
                </a:r>
                <a:endParaRPr lang="en-US" altLang="ja-JP" b="0" dirty="0">
                  <a:ea typeface="ＭＳ Ｐゴシック" charset="-128"/>
                </a:endParaRP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Common in doc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tf</a:t>
                </a:r>
                <a:r>
                  <a:rPr lang="en-US" altLang="ja-JP" dirty="0">
                    <a:ea typeface="ＭＳ Ｐゴシック" charset="-128"/>
                  </a:rPr>
                  <a:t>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weight</a:t>
                </a: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Rare in collection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idf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</a:t>
                </a:r>
                <a:r>
                  <a:rPr lang="en-US" altLang="ja-JP" dirty="0" smtClean="0">
                    <a:ea typeface="ＭＳ Ｐゴシック" charset="-128"/>
                    <a:sym typeface="Wingdings" pitchFamily="2" charset="2"/>
                  </a:rPr>
                  <a:t>weight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𝑤</m:t>
                    </m:r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𝑇𝐹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×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𝐼𝐷𝐹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)</m:t>
                    </m:r>
                  </m:oMath>
                </a14:m>
                <a:endParaRPr lang="en-US" altLang="ja-JP" dirty="0">
                  <a:ea typeface="ＭＳ Ｐゴシック" charset="-128"/>
                </a:endParaRPr>
              </a:p>
              <a:p>
                <a:r>
                  <a:rPr lang="en-US" altLang="ja-JP" dirty="0" smtClean="0">
                    <a:ea typeface="ＭＳ Ｐゴシック" charset="-128"/>
                  </a:rPr>
                  <a:t>Most well-known document representation schema in IR! (G Salton et al. 1983)</a:t>
                </a:r>
                <a:endParaRPr lang="en-US" altLang="ja-JP" dirty="0">
                  <a:ea typeface="ＭＳ Ｐゴシック" charset="-128"/>
                </a:endParaRPr>
              </a:p>
              <a:p>
                <a:endParaRPr lang="en-US" altLang="ja-JP" dirty="0"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326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143000" y="4876800"/>
            <a:ext cx="4343400" cy="1524000"/>
            <a:chOff x="2286000" y="4962525"/>
            <a:chExt cx="4343400" cy="1524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4962525"/>
              <a:ext cx="1057275" cy="1524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05200" y="5009197"/>
              <a:ext cx="3124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“</a:t>
              </a:r>
              <a:r>
                <a:rPr lang="en-US" i="1" dirty="0"/>
                <a:t>Salton was perhaps the leading computer scientist working in the field of information retrieval during his time</a:t>
              </a:r>
              <a:r>
                <a:rPr lang="en-US" i="1" dirty="0" smtClean="0"/>
                <a:t>.”</a:t>
              </a:r>
              <a:r>
                <a:rPr lang="en-US" dirty="0" smtClean="0"/>
                <a:t> - </a:t>
              </a:r>
              <a:r>
                <a:rPr lang="en-US" dirty="0" err="1" smtClean="0"/>
                <a:t>wikipedia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86400" y="5288693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Gerard Salton </a:t>
            </a:r>
            <a:r>
              <a:rPr lang="en-US" dirty="0" smtClean="0">
                <a:hlinkClick r:id="rId4"/>
              </a:rPr>
              <a:t>Award</a:t>
            </a:r>
            <a:endParaRPr lang="en-US" dirty="0" smtClean="0"/>
          </a:p>
          <a:p>
            <a:r>
              <a:rPr lang="en-US" dirty="0" smtClean="0"/>
              <a:t> – highest achievement award in IR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5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How to </a:t>
            </a:r>
            <a:r>
              <a:rPr lang="en-US" altLang="en-US" sz="3600" dirty="0" smtClean="0"/>
              <a:t>define a good similarity metric?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Euclidean distance?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395413" y="2286000"/>
            <a:ext cx="6289676" cy="4259263"/>
            <a:chOff x="879" y="1152"/>
            <a:chExt cx="3962" cy="268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1584" y="1488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879" y="1152"/>
              <a:ext cx="3962" cy="2683"/>
              <a:chOff x="879" y="1152"/>
              <a:chExt cx="3962" cy="2683"/>
            </a:xfrm>
          </p:grpSpPr>
          <p:sp>
            <p:nvSpPr>
              <p:cNvPr id="7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4224" y="2733"/>
                <a:ext cx="61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3333FF"/>
                    </a:solidFill>
                  </a:rPr>
                  <a:t>Sports</a:t>
                </a:r>
                <a:endParaRPr lang="en-US" altLang="en-US" sz="24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879" y="3544"/>
                <a:ext cx="89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00B050"/>
                    </a:solidFill>
                  </a:rPr>
                  <a:t>Education</a:t>
                </a:r>
                <a:endParaRPr lang="en-US" altLang="en-US" sz="2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625" cy="25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 smtClean="0">
                    <a:solidFill>
                      <a:srgbClr val="CC0000"/>
                    </a:solidFill>
                  </a:rPr>
                  <a:t>Finance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3124201" y="3146425"/>
            <a:ext cx="2738438" cy="2873375"/>
            <a:chOff x="1968" y="1694"/>
            <a:chExt cx="1725" cy="1810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2112" y="1949"/>
              <a:ext cx="1440" cy="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435" y="1694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4</a:t>
              </a:r>
              <a:endParaRPr lang="en-US" altLang="en-US" sz="2400" dirty="0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968" y="2880"/>
              <a:ext cx="14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31"/>
          <p:cNvGrpSpPr>
            <a:grpSpLocks/>
          </p:cNvGrpSpPr>
          <p:nvPr/>
        </p:nvGrpSpPr>
        <p:grpSpPr bwMode="auto">
          <a:xfrm>
            <a:off x="3352801" y="2433638"/>
            <a:ext cx="2036763" cy="2595563"/>
            <a:chOff x="2112" y="1245"/>
            <a:chExt cx="1283" cy="1635"/>
          </a:xfrm>
        </p:grpSpPr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V="1">
              <a:off x="2112" y="1488"/>
              <a:ext cx="1032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127" y="124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</p:grpSp>
      <p:grpSp>
        <p:nvGrpSpPr>
          <p:cNvPr id="20" name="Group 35"/>
          <p:cNvGrpSpPr>
            <a:grpSpLocks/>
          </p:cNvGrpSpPr>
          <p:nvPr/>
        </p:nvGrpSpPr>
        <p:grpSpPr bwMode="auto">
          <a:xfrm>
            <a:off x="3124201" y="5029202"/>
            <a:ext cx="3182938" cy="1327151"/>
            <a:chOff x="1968" y="2880"/>
            <a:chExt cx="2005" cy="836"/>
          </a:xfrm>
        </p:grpSpPr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172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3705" y="348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1</a:t>
              </a:r>
              <a:endParaRPr lang="en-US" altLang="en-US" sz="24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968" y="345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5</a:t>
              </a:r>
              <a:endParaRPr lang="en-US" altLang="en-US" sz="2400" dirty="0"/>
            </a:p>
          </p:txBody>
        </p:sp>
      </p:grpSp>
      <p:grpSp>
        <p:nvGrpSpPr>
          <p:cNvPr id="24" name="Group 33"/>
          <p:cNvGrpSpPr>
            <a:grpSpLocks/>
          </p:cNvGrpSpPr>
          <p:nvPr/>
        </p:nvGrpSpPr>
        <p:grpSpPr bwMode="auto">
          <a:xfrm>
            <a:off x="2073278" y="3741739"/>
            <a:ext cx="1279527" cy="1287463"/>
            <a:chOff x="1306" y="2069"/>
            <a:chExt cx="806" cy="811"/>
          </a:xfrm>
        </p:grpSpPr>
        <p:sp>
          <p:nvSpPr>
            <p:cNvPr id="25" name="Line 8"/>
            <p:cNvSpPr>
              <a:spLocks noChangeShapeType="1"/>
            </p:cNvSpPr>
            <p:nvPr/>
          </p:nvSpPr>
          <p:spPr bwMode="auto">
            <a:xfrm flipH="1" flipV="1">
              <a:off x="1584" y="2208"/>
              <a:ext cx="52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1306" y="206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3</a:t>
              </a:r>
              <a:endParaRPr lang="en-US" altLang="en-US" sz="2400" dirty="0"/>
            </a:p>
          </p:txBody>
        </p:sp>
      </p:grpSp>
      <p:grpSp>
        <p:nvGrpSpPr>
          <p:cNvPr id="27" name="Group 42"/>
          <p:cNvGrpSpPr>
            <a:grpSpLocks/>
          </p:cNvGrpSpPr>
          <p:nvPr/>
        </p:nvGrpSpPr>
        <p:grpSpPr bwMode="auto">
          <a:xfrm>
            <a:off x="3352800" y="5029200"/>
            <a:ext cx="2162175" cy="533400"/>
            <a:chOff x="2112" y="2880"/>
            <a:chExt cx="1362" cy="336"/>
          </a:xfrm>
        </p:grpSpPr>
        <p:sp>
          <p:nvSpPr>
            <p:cNvPr id="28" name="Line 39"/>
            <p:cNvSpPr>
              <a:spLocks noChangeShapeType="1"/>
            </p:cNvSpPr>
            <p:nvPr/>
          </p:nvSpPr>
          <p:spPr bwMode="auto">
            <a:xfrm>
              <a:off x="2112" y="2880"/>
              <a:ext cx="129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40"/>
            <p:cNvSpPr>
              <a:spLocks noChangeArrowheads="1"/>
            </p:cNvSpPr>
            <p:nvPr/>
          </p:nvSpPr>
          <p:spPr bwMode="auto">
            <a:xfrm>
              <a:off x="3216" y="297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dirty="0" smtClean="0">
                  <a:solidFill>
                    <a:srgbClr val="CC0000"/>
                  </a:solidFill>
                </a:rPr>
                <a:t>D</a:t>
              </a:r>
              <a:r>
                <a:rPr lang="en-US" altLang="en-US" sz="1800" b="1" baseline="-25000" dirty="0" smtClean="0">
                  <a:solidFill>
                    <a:srgbClr val="CC0000"/>
                  </a:solidFill>
                </a:rPr>
                <a:t>6</a:t>
              </a:r>
              <a:endParaRPr lang="en-US" altLang="en-US" sz="1800" b="1" baseline="-25000" dirty="0">
                <a:solidFill>
                  <a:srgbClr val="CC0000"/>
                </a:solidFill>
              </a:endParaRPr>
            </a:p>
          </p:txBody>
        </p:sp>
      </p:grpSp>
      <p:sp>
        <p:nvSpPr>
          <p:cNvPr id="30" name="Oval 41"/>
          <p:cNvSpPr>
            <a:spLocks noChangeArrowheads="1"/>
          </p:cNvSpPr>
          <p:nvPr/>
        </p:nvSpPr>
        <p:spPr bwMode="auto">
          <a:xfrm>
            <a:off x="4495800" y="5181600"/>
            <a:ext cx="304800" cy="457200"/>
          </a:xfrm>
          <a:prstGeom prst="ellipse">
            <a:avLst/>
          </a:prstGeom>
          <a:noFill/>
          <a:ln w="25400">
            <a:solidFill>
              <a:srgbClr val="0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635626" y="2151102"/>
            <a:ext cx="2717800" cy="915949"/>
            <a:chOff x="5635626" y="2151102"/>
            <a:chExt cx="2717800" cy="915949"/>
          </a:xfrm>
        </p:grpSpPr>
        <p:sp>
          <p:nvSpPr>
            <p:cNvPr id="31" name="TextBox 30"/>
            <p:cNvSpPr txBox="1"/>
            <p:nvPr/>
          </p:nvSpPr>
          <p:spPr>
            <a:xfrm>
              <a:off x="6372227" y="2151102"/>
              <a:ext cx="1981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TF-IDF space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Arc 31"/>
            <p:cNvSpPr/>
            <p:nvPr/>
          </p:nvSpPr>
          <p:spPr>
            <a:xfrm>
              <a:off x="5635626" y="2324101"/>
              <a:ext cx="1425575" cy="742950"/>
            </a:xfrm>
            <a:prstGeom prst="arc">
              <a:avLst>
                <a:gd name="adj1" fmla="val 10990793"/>
                <a:gd name="adj2" fmla="val 16848341"/>
              </a:avLst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33</a:t>
            </a:fld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410200" y="5562600"/>
            <a:ext cx="685801" cy="38100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How to define a good similarity metric?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Euclidean distance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𝑖𝑑𝑓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𝑖𝑑𝑓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Longer documents will be penalized by the extra words</a:t>
                </a:r>
              </a:p>
              <a:p>
                <a:pPr lvl="1"/>
                <a:r>
                  <a:rPr lang="en-US" dirty="0" smtClean="0"/>
                  <a:t>We care more about how these two vectors are overlapped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distance to 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Angle: how vectors are overlapped</a:t>
            </a:r>
          </a:p>
          <a:p>
            <a:pPr lvl="1"/>
            <a:r>
              <a:rPr lang="en-US" dirty="0" smtClean="0"/>
              <a:t>Cosine similarity – projection of one vector onto another</a:t>
            </a: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362201" y="6248399"/>
            <a:ext cx="327660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362201" y="3809999"/>
            <a:ext cx="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715001" y="6015037"/>
            <a:ext cx="979488" cy="4619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 dirty="0" smtClean="0">
                <a:solidFill>
                  <a:srgbClr val="3333FF"/>
                </a:solidFill>
              </a:rPr>
              <a:t>Sports</a:t>
            </a:r>
            <a:endParaRPr lang="en-US" altLang="en-US" sz="2400" dirty="0">
              <a:solidFill>
                <a:srgbClr val="008000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514601" y="3505199"/>
            <a:ext cx="992188" cy="4000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 smtClean="0">
                <a:solidFill>
                  <a:srgbClr val="CC0000"/>
                </a:solidFill>
              </a:rPr>
              <a:t>Finance</a:t>
            </a:r>
            <a:endParaRPr lang="en-US" altLang="en-US" sz="2400" dirty="0">
              <a:solidFill>
                <a:srgbClr val="CC0000"/>
              </a:solidFill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2362200" y="4286250"/>
            <a:ext cx="3276601" cy="19621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5153025" y="3977481"/>
            <a:ext cx="409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 smtClean="0"/>
              <a:t>D</a:t>
            </a:r>
            <a:r>
              <a:rPr lang="en-US" altLang="en-US" sz="1800" b="1" baseline="-25000" dirty="0" smtClean="0"/>
              <a:t>1</a:t>
            </a:r>
            <a:endParaRPr lang="en-US" altLang="en-US" sz="2400" dirty="0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 flipV="1">
            <a:off x="2362201" y="5181598"/>
            <a:ext cx="152400" cy="1066801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520950" y="4950618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/>
              <a:t>D</a:t>
            </a:r>
            <a:r>
              <a:rPr lang="en-US" altLang="en-US" sz="1800" b="1" baseline="-25000" dirty="0"/>
              <a:t>2</a:t>
            </a:r>
            <a:endParaRPr lang="en-US" altLang="en-US" sz="2400" dirty="0"/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 flipV="1">
            <a:off x="2362200" y="5981699"/>
            <a:ext cx="1143000" cy="2667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3505200" y="5815010"/>
            <a:ext cx="409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CC0000"/>
                </a:solidFill>
              </a:rPr>
              <a:t>D</a:t>
            </a:r>
            <a:r>
              <a:rPr lang="en-US" altLang="en-US" b="1" baseline="-25000" dirty="0" smtClean="0">
                <a:solidFill>
                  <a:srgbClr val="CC0000"/>
                </a:solidFill>
              </a:rPr>
              <a:t>6</a:t>
            </a:r>
            <a:endParaRPr lang="en-US" altLang="en-US" sz="1800" b="1" baseline="-25000" dirty="0">
              <a:solidFill>
                <a:srgbClr val="CC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81627" y="3370301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TF-IDF space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Arc 32"/>
          <p:cNvSpPr/>
          <p:nvPr/>
        </p:nvSpPr>
        <p:spPr>
          <a:xfrm>
            <a:off x="4645026" y="3543300"/>
            <a:ext cx="1425575" cy="742950"/>
          </a:xfrm>
          <a:prstGeom prst="arc">
            <a:avLst>
              <a:gd name="adj1" fmla="val 10990793"/>
              <a:gd name="adj2" fmla="val 16848341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 rot="1304632">
            <a:off x="2869101" y="5750565"/>
            <a:ext cx="418305" cy="433389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659438" y="4192865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The choice of angle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38401" y="4395461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The choice </a:t>
            </a:r>
            <a:r>
              <a:rPr lang="en-US" dirty="0">
                <a:solidFill>
                  <a:srgbClr val="7030A0"/>
                </a:solidFill>
              </a:rPr>
              <a:t>of Euclidean distance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4" grpId="0" animBg="1"/>
      <p:bldP spid="35" grpId="0"/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Angle between two vectors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𝑐𝑜𝑠𝑖𝑛𝑒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Documents </a:t>
                </a:r>
                <a:r>
                  <a:rPr lang="en-US" dirty="0" smtClean="0"/>
                  <a:t>are normalized by length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4416646" y="1417638"/>
            <a:ext cx="3074764" cy="918845"/>
            <a:chOff x="4416646" y="1417638"/>
            <a:chExt cx="3074764" cy="918845"/>
          </a:xfrm>
        </p:grpSpPr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4416646" y="1617693"/>
              <a:ext cx="788764" cy="71879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205410" y="1417638"/>
              <a:ext cx="2286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TF-IDF vector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24400" y="2309801"/>
            <a:ext cx="3731577" cy="1124131"/>
            <a:chOff x="4724400" y="2309801"/>
            <a:chExt cx="3731577" cy="1124131"/>
          </a:xfrm>
        </p:grpSpPr>
        <p:grpSp>
          <p:nvGrpSpPr>
            <p:cNvPr id="42" name="Group 41"/>
            <p:cNvGrpSpPr/>
            <p:nvPr/>
          </p:nvGrpSpPr>
          <p:grpSpPr>
            <a:xfrm>
              <a:off x="5725111" y="3015187"/>
              <a:ext cx="2730866" cy="418745"/>
              <a:chOff x="5716644" y="3187659"/>
              <a:chExt cx="2730866" cy="418745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H="1" flipV="1">
                <a:off x="5716644" y="3187659"/>
                <a:ext cx="444866" cy="21869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6161510" y="3206294"/>
                <a:ext cx="2286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Unit vector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4724400" y="2309801"/>
              <a:ext cx="853863" cy="100691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Arc 23"/>
          <p:cNvSpPr/>
          <p:nvPr/>
        </p:nvSpPr>
        <p:spPr>
          <a:xfrm rot="1349298">
            <a:off x="3549389" y="6097351"/>
            <a:ext cx="418305" cy="433389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987038" y="5082579"/>
            <a:ext cx="2377442" cy="1528674"/>
            <a:chOff x="2987038" y="5082579"/>
            <a:chExt cx="2377442" cy="1528674"/>
          </a:xfrm>
        </p:grpSpPr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4954905" y="5082579"/>
              <a:ext cx="40957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1</a:t>
              </a:r>
              <a:endParaRPr lang="en-US" altLang="en-US" sz="2400" dirty="0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2987038" y="5459322"/>
              <a:ext cx="2057402" cy="1151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990215" y="4180717"/>
            <a:ext cx="832985" cy="2457612"/>
            <a:chOff x="2990215" y="4180717"/>
            <a:chExt cx="832985" cy="2457612"/>
          </a:xfrm>
        </p:grpSpPr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397750" y="4180717"/>
              <a:ext cx="425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V="1">
              <a:off x="2990215" y="4285435"/>
              <a:ext cx="376194" cy="23528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987038" y="5749863"/>
            <a:ext cx="2729606" cy="881915"/>
            <a:chOff x="2987038" y="5749863"/>
            <a:chExt cx="2729606" cy="881915"/>
          </a:xfrm>
        </p:grpSpPr>
        <p:sp>
          <p:nvSpPr>
            <p:cNvPr id="21" name="Rectangle 40"/>
            <p:cNvSpPr>
              <a:spLocks noChangeArrowheads="1"/>
            </p:cNvSpPr>
            <p:nvPr/>
          </p:nvSpPr>
          <p:spPr bwMode="auto">
            <a:xfrm>
              <a:off x="5307558" y="5749863"/>
              <a:ext cx="4090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dirty="0" smtClean="0">
                  <a:solidFill>
                    <a:srgbClr val="CC0000"/>
                  </a:solidFill>
                </a:rPr>
                <a:t>D</a:t>
              </a:r>
              <a:r>
                <a:rPr lang="en-US" altLang="en-US" sz="1800" b="1" baseline="-25000" dirty="0" smtClean="0">
                  <a:solidFill>
                    <a:srgbClr val="CC0000"/>
                  </a:solidFill>
                </a:rPr>
                <a:t>6</a:t>
              </a:r>
              <a:endParaRPr lang="en-US" altLang="en-US" sz="1800" b="1" baseline="-25000" dirty="0">
                <a:solidFill>
                  <a:srgbClr val="CC0000"/>
                </a:solidFill>
              </a:endParaRPr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 flipV="1">
              <a:off x="2987038" y="6019799"/>
              <a:ext cx="2289179" cy="61197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9600" y="3793571"/>
            <a:ext cx="6650035" cy="5222794"/>
            <a:chOff x="609600" y="3793571"/>
            <a:chExt cx="6650035" cy="5222794"/>
          </a:xfrm>
        </p:grpSpPr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2990216" y="6638330"/>
              <a:ext cx="2377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09600" y="3793571"/>
              <a:ext cx="6650035" cy="5222794"/>
              <a:chOff x="609600" y="3793571"/>
              <a:chExt cx="6650035" cy="5222794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541835" y="4112437"/>
                <a:ext cx="2717800" cy="915949"/>
                <a:chOff x="4645024" y="3760232"/>
                <a:chExt cx="2717800" cy="915949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5381625" y="3760232"/>
                  <a:ext cx="19811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0000"/>
                      </a:solidFill>
                    </a:rPr>
                    <a:t>TF-IDF space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" name="Arc 22"/>
                <p:cNvSpPr/>
                <p:nvPr/>
              </p:nvSpPr>
              <p:spPr>
                <a:xfrm>
                  <a:off x="4645024" y="3933231"/>
                  <a:ext cx="1425575" cy="742950"/>
                </a:xfrm>
                <a:prstGeom prst="arc">
                  <a:avLst>
                    <a:gd name="adj1" fmla="val 10990793"/>
                    <a:gd name="adj2" fmla="val 16848341"/>
                  </a:avLst>
                </a:prstGeom>
                <a:ln w="19050">
                  <a:solidFill>
                    <a:srgbClr val="FF000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609600" y="3793571"/>
                <a:ext cx="5860997" cy="5222794"/>
                <a:chOff x="609600" y="3793571"/>
                <a:chExt cx="5860997" cy="5222794"/>
              </a:xfrm>
            </p:grpSpPr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491109" y="6296480"/>
                  <a:ext cx="979488" cy="461963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en-US" sz="2400" dirty="0" smtClean="0">
                      <a:solidFill>
                        <a:srgbClr val="3333FF"/>
                      </a:solidFill>
                    </a:rPr>
                    <a:t>Sports</a:t>
                  </a:r>
                  <a:endParaRPr lang="en-US" altLang="en-US" sz="24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13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2990216" y="4251960"/>
                  <a:ext cx="0" cy="23774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456816" y="3793571"/>
                  <a:ext cx="992188" cy="400050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dirty="0" smtClean="0">
                      <a:solidFill>
                        <a:srgbClr val="CC0000"/>
                      </a:solidFill>
                    </a:rPr>
                    <a:t>Finance</a:t>
                  </a:r>
                  <a:endParaRPr lang="en-US" altLang="en-US" sz="2400" dirty="0">
                    <a:solidFill>
                      <a:srgbClr val="CC0000"/>
                    </a:solidFill>
                  </a:endParaRPr>
                </a:p>
              </p:txBody>
            </p:sp>
            <p:sp>
              <p:nvSpPr>
                <p:cNvPr id="28" name="Arc 27"/>
                <p:cNvSpPr/>
                <p:nvPr/>
              </p:nvSpPr>
              <p:spPr>
                <a:xfrm>
                  <a:off x="609600" y="4261485"/>
                  <a:ext cx="4754880" cy="4754880"/>
                </a:xfrm>
                <a:prstGeom prst="arc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" name="Arc 29"/>
          <p:cNvSpPr/>
          <p:nvPr/>
        </p:nvSpPr>
        <p:spPr>
          <a:xfrm rot="423008">
            <a:off x="1969783" y="4987912"/>
            <a:ext cx="2313432" cy="2316754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7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Advantages of VS model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cs typeface="Arial" charset="0"/>
              </a:rPr>
              <a:t>Empirically effective! </a:t>
            </a:r>
          </a:p>
          <a:p>
            <a:r>
              <a:rPr lang="en-US" altLang="en-US" dirty="0" smtClean="0">
                <a:cs typeface="Arial" charset="0"/>
              </a:rPr>
              <a:t>Intuitive</a:t>
            </a:r>
          </a:p>
          <a:p>
            <a:r>
              <a:rPr lang="en-US" altLang="en-US" dirty="0" smtClean="0">
                <a:cs typeface="Arial" charset="0"/>
              </a:rPr>
              <a:t>Easy to implement</a:t>
            </a:r>
          </a:p>
          <a:p>
            <a:r>
              <a:rPr lang="en-US" altLang="en-US" dirty="0" smtClean="0">
                <a:cs typeface="Arial" charset="0"/>
              </a:rPr>
              <a:t>Well-studied/mostly evaluated</a:t>
            </a:r>
          </a:p>
          <a:p>
            <a:r>
              <a:rPr lang="en-US" altLang="en-US" dirty="0" smtClean="0">
                <a:cs typeface="Arial" charset="0"/>
              </a:rPr>
              <a:t>The Smart system</a:t>
            </a:r>
          </a:p>
          <a:p>
            <a:pPr lvl="1"/>
            <a:r>
              <a:rPr lang="en-US" altLang="en-US" dirty="0" smtClean="0">
                <a:cs typeface="Arial" charset="0"/>
              </a:rPr>
              <a:t>Developed at Cornell: 1960-1999</a:t>
            </a:r>
          </a:p>
          <a:p>
            <a:pPr lvl="1"/>
            <a:r>
              <a:rPr lang="en-US" altLang="en-US" dirty="0" smtClean="0">
                <a:cs typeface="Arial" charset="0"/>
              </a:rPr>
              <a:t>Still widely used </a:t>
            </a:r>
          </a:p>
          <a:p>
            <a:r>
              <a:rPr lang="en-US" altLang="en-US" dirty="0" smtClean="0">
                <a:solidFill>
                  <a:srgbClr val="CC0000"/>
                </a:solidFill>
                <a:cs typeface="Arial" charset="0"/>
              </a:rPr>
              <a:t>Warning: many variants of TF-IDF!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4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Disadvantages of VS model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Assume term independence</a:t>
            </a:r>
          </a:p>
          <a:p>
            <a:r>
              <a:rPr lang="en-US" altLang="en-US" dirty="0" smtClean="0">
                <a:cs typeface="Arial" charset="0"/>
              </a:rPr>
              <a:t>Lack of “predictive adequacy” </a:t>
            </a:r>
          </a:p>
          <a:p>
            <a:pPr lvl="1"/>
            <a:r>
              <a:rPr lang="en-US" altLang="en-US" dirty="0" smtClean="0">
                <a:cs typeface="Arial" charset="0"/>
              </a:rPr>
              <a:t>Arbitrary term weighting</a:t>
            </a:r>
          </a:p>
          <a:p>
            <a:pPr lvl="1"/>
            <a:r>
              <a:rPr lang="en-US" altLang="en-US" dirty="0" smtClean="0">
                <a:cs typeface="Arial" charset="0"/>
              </a:rPr>
              <a:t>Arbitrary similarity measure</a:t>
            </a:r>
          </a:p>
          <a:p>
            <a:r>
              <a:rPr lang="en-US" altLang="en-US" dirty="0" smtClean="0">
                <a:cs typeface="Arial" charset="0"/>
              </a:rPr>
              <a:t>Lots of parameter tuning!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ideas of </a:t>
            </a:r>
            <a:r>
              <a:rPr lang="en-US" dirty="0"/>
              <a:t>vector space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Procedures of constructing VS representation for a document</a:t>
            </a:r>
          </a:p>
          <a:p>
            <a:r>
              <a:rPr lang="en-US" dirty="0" smtClean="0"/>
              <a:t>Two important heuristics in bag-of-words representation</a:t>
            </a:r>
          </a:p>
          <a:p>
            <a:pPr lvl="1"/>
            <a:r>
              <a:rPr lang="en-US" dirty="0" smtClean="0"/>
              <a:t>TF </a:t>
            </a:r>
          </a:p>
          <a:p>
            <a:pPr lvl="1"/>
            <a:r>
              <a:rPr lang="en-US" dirty="0" smtClean="0"/>
              <a:t>IDF</a:t>
            </a:r>
          </a:p>
          <a:p>
            <a:r>
              <a:rPr lang="en-US" dirty="0" smtClean="0"/>
              <a:t>Similarity metric for VS model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Recap: challenges </a:t>
            </a:r>
            <a:r>
              <a:rPr lang="en-US" altLang="en-US" dirty="0"/>
              <a:t>in </a:t>
            </a:r>
            <a:r>
              <a:rPr lang="en-US" altLang="en-US" dirty="0" smtClean="0"/>
              <a:t>text mining</a:t>
            </a:r>
            <a:endParaRPr lang="en-US" altLang="en-US" dirty="0"/>
          </a:p>
        </p:txBody>
      </p:sp>
      <p:sp>
        <p:nvSpPr>
          <p:cNvPr id="842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Data collection is “free text”</a:t>
            </a:r>
          </a:p>
          <a:p>
            <a:pPr lvl="1"/>
            <a:r>
              <a:rPr lang="en-US" altLang="en-US" sz="2400" dirty="0"/>
              <a:t>Data is not well-organized</a:t>
            </a:r>
          </a:p>
          <a:p>
            <a:pPr lvl="2"/>
            <a:r>
              <a:rPr lang="en-US" altLang="en-US" sz="2000" dirty="0"/>
              <a:t>Semi-structured or unstructured</a:t>
            </a:r>
          </a:p>
          <a:p>
            <a:pPr lvl="1"/>
            <a:r>
              <a:rPr lang="en-US" altLang="en-US" sz="2400" dirty="0"/>
              <a:t>Natural language text contains ambiguities on many levels </a:t>
            </a:r>
          </a:p>
          <a:p>
            <a:pPr lvl="2"/>
            <a:r>
              <a:rPr lang="en-US" altLang="en-US" sz="2000" dirty="0"/>
              <a:t>Lexical, syntactic, semantic, and pragmatic</a:t>
            </a:r>
          </a:p>
          <a:p>
            <a:pPr lvl="1"/>
            <a:r>
              <a:rPr lang="en-US" altLang="en-US" sz="2400" dirty="0"/>
              <a:t>Learning techniques for processing text typically need annotated training examples</a:t>
            </a:r>
          </a:p>
          <a:p>
            <a:pPr lvl="2"/>
            <a:r>
              <a:rPr lang="en-US" altLang="en-US" sz="2000" dirty="0" smtClean="0"/>
              <a:t>Expensive to acquire at scale</a:t>
            </a:r>
            <a:endParaRPr lang="en-US" altLang="en-US" sz="2000" dirty="0"/>
          </a:p>
          <a:p>
            <a:r>
              <a:rPr lang="en-US" altLang="en-US" sz="2800" dirty="0"/>
              <a:t>What to mine?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5CF8-1646-4C20-967E-A384ABBA555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8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information </a:t>
            </a:r>
            <a:r>
              <a:rPr lang="en-US" dirty="0" smtClean="0"/>
              <a:t>retrieval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2.2: </a:t>
            </a:r>
            <a:r>
              <a:rPr lang="en-US" dirty="0"/>
              <a:t>Determining the vocabulary of terms</a:t>
            </a:r>
          </a:p>
          <a:p>
            <a:pPr lvl="1"/>
            <a:r>
              <a:rPr lang="en-US" dirty="0" smtClean="0"/>
              <a:t>Chapter 6.2</a:t>
            </a:r>
            <a:r>
              <a:rPr lang="en-US" dirty="0"/>
              <a:t>: Term frequency and </a:t>
            </a:r>
            <a:r>
              <a:rPr lang="en-US" dirty="0" smtClean="0"/>
              <a:t>weighting</a:t>
            </a:r>
          </a:p>
          <a:p>
            <a:pPr lvl="1"/>
            <a:r>
              <a:rPr lang="en-US" dirty="0" smtClean="0"/>
              <a:t>Chapter 6.3</a:t>
            </a:r>
            <a:r>
              <a:rPr lang="en-US" dirty="0"/>
              <a:t>: The vector space model for </a:t>
            </a:r>
            <a:r>
              <a:rPr lang="en-US" dirty="0" smtClean="0"/>
              <a:t>scoring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6.4: </a:t>
            </a:r>
            <a:r>
              <a:rPr lang="en-US" dirty="0"/>
              <a:t>Variant </a:t>
            </a:r>
            <a:r>
              <a:rPr lang="en-US" dirty="0" err="1"/>
              <a:t>tf-idf</a:t>
            </a:r>
            <a:r>
              <a:rPr lang="en-US" dirty="0"/>
              <a:t> functions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6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represent a document?</a:t>
            </a:r>
          </a:p>
          <a:p>
            <a:pPr lvl="1"/>
            <a:r>
              <a:rPr lang="en-US" dirty="0" smtClean="0"/>
              <a:t>Make it computable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infer the relationship among documents or identify the structure within a document?</a:t>
            </a:r>
          </a:p>
          <a:p>
            <a:pPr marL="744538" lvl="1" indent="-344488"/>
            <a:r>
              <a:rPr lang="en-US" dirty="0" smtClean="0"/>
              <a:t>Knowledge discovery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a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by a string?</a:t>
            </a:r>
          </a:p>
          <a:p>
            <a:pPr lvl="1"/>
            <a:r>
              <a:rPr lang="en-US" dirty="0" smtClean="0"/>
              <a:t>No semantic meaning</a:t>
            </a:r>
          </a:p>
          <a:p>
            <a:r>
              <a:rPr lang="en-US" dirty="0" smtClean="0"/>
              <a:t>Represent by a list of sentences?</a:t>
            </a:r>
          </a:p>
          <a:p>
            <a:pPr lvl="1"/>
            <a:r>
              <a:rPr lang="en-US" dirty="0" smtClean="0"/>
              <a:t>Sentence is just like a short document (recursive definition)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75603"/>
            <a:ext cx="6324600" cy="357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4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</a:t>
            </a:r>
            <a:r>
              <a:rPr lang="en-US" altLang="en-US" dirty="0" smtClean="0"/>
              <a:t>space model</a:t>
            </a:r>
            <a:endParaRPr lang="en-US" altLang="en-US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Represent </a:t>
            </a:r>
            <a:r>
              <a:rPr lang="en-US" altLang="en-US" dirty="0" smtClean="0"/>
              <a:t>documents by </a:t>
            </a:r>
            <a:r>
              <a:rPr lang="en-US" altLang="en-US" u="sng" dirty="0" smtClean="0"/>
              <a:t>concept</a:t>
            </a:r>
            <a:r>
              <a:rPr lang="en-US" altLang="en-US" dirty="0" smtClean="0"/>
              <a:t> vectors</a:t>
            </a:r>
            <a:endParaRPr lang="en-US" altLang="en-US" dirty="0"/>
          </a:p>
          <a:p>
            <a:pPr lvl="1"/>
            <a:r>
              <a:rPr lang="en-US" altLang="en-US" dirty="0" smtClean="0"/>
              <a:t>Each concept defines </a:t>
            </a:r>
            <a:r>
              <a:rPr lang="en-US" altLang="en-US" dirty="0"/>
              <a:t>one dimension</a:t>
            </a:r>
          </a:p>
          <a:p>
            <a:pPr lvl="1"/>
            <a:r>
              <a:rPr lang="en-US" altLang="en-US" i="1" dirty="0" smtClean="0"/>
              <a:t>k</a:t>
            </a:r>
            <a:r>
              <a:rPr lang="en-US" altLang="en-US" dirty="0" smtClean="0"/>
              <a:t> concepts define </a:t>
            </a:r>
            <a:r>
              <a:rPr lang="en-US" altLang="en-US" dirty="0"/>
              <a:t>a high-dimensional space</a:t>
            </a:r>
          </a:p>
          <a:p>
            <a:pPr lvl="1"/>
            <a:r>
              <a:rPr lang="en-US" altLang="en-US" dirty="0"/>
              <a:t>Element of vector corresponds to </a:t>
            </a:r>
            <a:r>
              <a:rPr lang="en-US" altLang="en-US" dirty="0" smtClean="0"/>
              <a:t>concept weight</a:t>
            </a:r>
            <a:endParaRPr lang="en-US" altLang="en-US" dirty="0"/>
          </a:p>
          <a:p>
            <a:pPr lvl="2"/>
            <a:r>
              <a:rPr lang="en-US" altLang="en-US" dirty="0"/>
              <a:t>E.g., d=(x</a:t>
            </a:r>
            <a:r>
              <a:rPr lang="en-US" altLang="en-US" baseline="-25000" dirty="0"/>
              <a:t>1</a:t>
            </a:r>
            <a:r>
              <a:rPr lang="en-US" altLang="en-US" dirty="0"/>
              <a:t>,…,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), </a:t>
            </a:r>
            <a:r>
              <a:rPr lang="en-US" altLang="en-US" dirty="0"/>
              <a:t>x</a:t>
            </a:r>
            <a:r>
              <a:rPr lang="en-US" altLang="en-US" baseline="-25000" dirty="0"/>
              <a:t>i</a:t>
            </a:r>
            <a:r>
              <a:rPr lang="en-US" altLang="en-US" dirty="0"/>
              <a:t> is “importance” of </a:t>
            </a:r>
            <a:r>
              <a:rPr lang="en-US" altLang="en-US" dirty="0" smtClean="0"/>
              <a:t>concept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in d</a:t>
            </a:r>
          </a:p>
          <a:p>
            <a:r>
              <a:rPr lang="en-US" altLang="en-US" dirty="0"/>
              <a:t>Distance between the vectors in this concept space</a:t>
            </a:r>
          </a:p>
          <a:p>
            <a:pPr lvl="1"/>
            <a:r>
              <a:rPr lang="en-US" altLang="en-US" dirty="0" smtClean="0"/>
              <a:t>Relationship among documents  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5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 illustration of VS model 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documents are projected into this concept space</a:t>
            </a:r>
            <a:endParaRPr lang="en-US" dirty="0"/>
          </a:p>
        </p:txBody>
      </p:sp>
      <p:grpSp>
        <p:nvGrpSpPr>
          <p:cNvPr id="315422" name="Group 30"/>
          <p:cNvGrpSpPr>
            <a:grpSpLocks/>
          </p:cNvGrpSpPr>
          <p:nvPr/>
        </p:nvGrpSpPr>
        <p:grpSpPr bwMode="auto">
          <a:xfrm>
            <a:off x="1395413" y="2286000"/>
            <a:ext cx="6289676" cy="4259263"/>
            <a:chOff x="879" y="1152"/>
            <a:chExt cx="3962" cy="2683"/>
          </a:xfrm>
        </p:grpSpPr>
        <p:sp>
          <p:nvSpPr>
            <p:cNvPr id="315395" name="AutoShape 3"/>
            <p:cNvSpPr>
              <a:spLocks noChangeArrowheads="1"/>
            </p:cNvSpPr>
            <p:nvPr/>
          </p:nvSpPr>
          <p:spPr bwMode="auto">
            <a:xfrm>
              <a:off x="1632" y="1488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5421" name="Group 29"/>
            <p:cNvGrpSpPr>
              <a:grpSpLocks/>
            </p:cNvGrpSpPr>
            <p:nvPr/>
          </p:nvGrpSpPr>
          <p:grpSpPr bwMode="auto">
            <a:xfrm>
              <a:off x="879" y="1152"/>
              <a:ext cx="3962" cy="2683"/>
              <a:chOff x="879" y="1152"/>
              <a:chExt cx="3962" cy="2683"/>
            </a:xfrm>
          </p:grpSpPr>
          <p:sp>
            <p:nvSpPr>
              <p:cNvPr id="315396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397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398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403" name="Text Box 11"/>
              <p:cNvSpPr txBox="1">
                <a:spLocks noChangeArrowheads="1"/>
              </p:cNvSpPr>
              <p:nvPr/>
            </p:nvSpPr>
            <p:spPr bwMode="auto">
              <a:xfrm>
                <a:off x="4224" y="2733"/>
                <a:ext cx="61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3333FF"/>
                    </a:solidFill>
                  </a:rPr>
                  <a:t>Sports</a:t>
                </a:r>
                <a:endParaRPr lang="en-US" altLang="en-US" sz="24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315404" name="Text Box 12"/>
              <p:cNvSpPr txBox="1">
                <a:spLocks noChangeArrowheads="1"/>
              </p:cNvSpPr>
              <p:nvPr/>
            </p:nvSpPr>
            <p:spPr bwMode="auto">
              <a:xfrm>
                <a:off x="879" y="3544"/>
                <a:ext cx="89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00B050"/>
                    </a:solidFill>
                  </a:rPr>
                  <a:t>Education</a:t>
                </a:r>
                <a:endParaRPr lang="en-US" altLang="en-US" sz="2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15405" name="Text Box 13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625" cy="25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 smtClean="0">
                    <a:solidFill>
                      <a:srgbClr val="CC0000"/>
                    </a:solidFill>
                  </a:rPr>
                  <a:t>Finance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315428" name="Group 36"/>
          <p:cNvGrpSpPr>
            <a:grpSpLocks/>
          </p:cNvGrpSpPr>
          <p:nvPr/>
        </p:nvGrpSpPr>
        <p:grpSpPr bwMode="auto">
          <a:xfrm>
            <a:off x="3124201" y="3146425"/>
            <a:ext cx="2738438" cy="2873375"/>
            <a:chOff x="1968" y="1694"/>
            <a:chExt cx="1725" cy="1810"/>
          </a:xfrm>
        </p:grpSpPr>
        <p:sp>
          <p:nvSpPr>
            <p:cNvPr id="315402" name="Line 10"/>
            <p:cNvSpPr>
              <a:spLocks noChangeShapeType="1"/>
            </p:cNvSpPr>
            <p:nvPr/>
          </p:nvSpPr>
          <p:spPr bwMode="auto">
            <a:xfrm flipV="1">
              <a:off x="2112" y="1949"/>
              <a:ext cx="1440" cy="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4" name="Text Box 22"/>
            <p:cNvSpPr txBox="1">
              <a:spLocks noChangeArrowheads="1"/>
            </p:cNvSpPr>
            <p:nvPr/>
          </p:nvSpPr>
          <p:spPr bwMode="auto">
            <a:xfrm>
              <a:off x="3435" y="1694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4</a:t>
              </a:r>
              <a:endParaRPr lang="en-US" altLang="en-US" sz="2400" dirty="0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1968" y="2880"/>
              <a:ext cx="14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423" name="Group 31"/>
          <p:cNvGrpSpPr>
            <a:grpSpLocks/>
          </p:cNvGrpSpPr>
          <p:nvPr/>
        </p:nvGrpSpPr>
        <p:grpSpPr bwMode="auto">
          <a:xfrm>
            <a:off x="3352801" y="2433638"/>
            <a:ext cx="2036763" cy="2595563"/>
            <a:chOff x="2112" y="1245"/>
            <a:chExt cx="1283" cy="1635"/>
          </a:xfrm>
        </p:grpSpPr>
        <p:sp>
          <p:nvSpPr>
            <p:cNvPr id="315399" name="Line 7"/>
            <p:cNvSpPr>
              <a:spLocks noChangeShapeType="1"/>
            </p:cNvSpPr>
            <p:nvPr/>
          </p:nvSpPr>
          <p:spPr bwMode="auto">
            <a:xfrm flipV="1">
              <a:off x="2112" y="1488"/>
              <a:ext cx="1032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06" name="Text Box 14"/>
            <p:cNvSpPr txBox="1">
              <a:spLocks noChangeArrowheads="1"/>
            </p:cNvSpPr>
            <p:nvPr/>
          </p:nvSpPr>
          <p:spPr bwMode="auto">
            <a:xfrm>
              <a:off x="3127" y="124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</p:grpSp>
      <p:grpSp>
        <p:nvGrpSpPr>
          <p:cNvPr id="315427" name="Group 35"/>
          <p:cNvGrpSpPr>
            <a:grpSpLocks/>
          </p:cNvGrpSpPr>
          <p:nvPr/>
        </p:nvGrpSpPr>
        <p:grpSpPr bwMode="auto">
          <a:xfrm>
            <a:off x="3124201" y="5029202"/>
            <a:ext cx="3182938" cy="1327151"/>
            <a:chOff x="1968" y="2880"/>
            <a:chExt cx="2005" cy="836"/>
          </a:xfrm>
        </p:grpSpPr>
        <p:sp>
          <p:nvSpPr>
            <p:cNvPr id="315401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1512" cy="6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6" name="Text Box 24"/>
            <p:cNvSpPr txBox="1">
              <a:spLocks noChangeArrowheads="1"/>
            </p:cNvSpPr>
            <p:nvPr/>
          </p:nvSpPr>
          <p:spPr bwMode="auto">
            <a:xfrm>
              <a:off x="3705" y="348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1</a:t>
              </a:r>
              <a:endParaRPr lang="en-US" altLang="en-US" sz="2400" dirty="0"/>
            </a:p>
          </p:txBody>
        </p:sp>
        <p:sp>
          <p:nvSpPr>
            <p:cNvPr id="40" name="Text Box 24"/>
            <p:cNvSpPr txBox="1">
              <a:spLocks noChangeArrowheads="1"/>
            </p:cNvSpPr>
            <p:nvPr/>
          </p:nvSpPr>
          <p:spPr bwMode="auto">
            <a:xfrm>
              <a:off x="1968" y="345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5</a:t>
              </a:r>
              <a:endParaRPr lang="en-US" altLang="en-US" sz="2400" dirty="0"/>
            </a:p>
          </p:txBody>
        </p:sp>
      </p:grpSp>
      <p:grpSp>
        <p:nvGrpSpPr>
          <p:cNvPr id="315425" name="Group 33"/>
          <p:cNvGrpSpPr>
            <a:grpSpLocks/>
          </p:cNvGrpSpPr>
          <p:nvPr/>
        </p:nvGrpSpPr>
        <p:grpSpPr bwMode="auto">
          <a:xfrm>
            <a:off x="2073278" y="3741739"/>
            <a:ext cx="1279527" cy="1287463"/>
            <a:chOff x="1306" y="2069"/>
            <a:chExt cx="806" cy="811"/>
          </a:xfrm>
        </p:grpSpPr>
        <p:sp>
          <p:nvSpPr>
            <p:cNvPr id="315400" name="Line 8"/>
            <p:cNvSpPr>
              <a:spLocks noChangeShapeType="1"/>
            </p:cNvSpPr>
            <p:nvPr/>
          </p:nvSpPr>
          <p:spPr bwMode="auto">
            <a:xfrm flipH="1" flipV="1">
              <a:off x="1440" y="2300"/>
              <a:ext cx="672" cy="5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09" name="Text Box 17"/>
            <p:cNvSpPr txBox="1">
              <a:spLocks noChangeArrowheads="1"/>
            </p:cNvSpPr>
            <p:nvPr/>
          </p:nvSpPr>
          <p:spPr bwMode="auto">
            <a:xfrm>
              <a:off x="1306" y="206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3</a:t>
              </a:r>
              <a:endParaRPr lang="en-US" altLang="en-US" sz="24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8</a:t>
            </a:fld>
            <a:endParaRPr lang="en-US"/>
          </a:p>
        </p:txBody>
      </p:sp>
      <p:cxnSp>
        <p:nvCxnSpPr>
          <p:cNvPr id="7" name="Straight Arrow Connector 6"/>
          <p:cNvCxnSpPr>
            <a:endCxn id="315402" idx="1"/>
          </p:cNvCxnSpPr>
          <p:nvPr/>
        </p:nvCxnSpPr>
        <p:spPr>
          <a:xfrm>
            <a:off x="4991101" y="2819400"/>
            <a:ext cx="647700" cy="7318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350672" y="2355850"/>
            <a:ext cx="1278730" cy="755650"/>
            <a:chOff x="5350672" y="2355850"/>
            <a:chExt cx="1278730" cy="755650"/>
          </a:xfrm>
        </p:grpSpPr>
        <p:sp>
          <p:nvSpPr>
            <p:cNvPr id="8" name="TextBox 7"/>
            <p:cNvSpPr txBox="1"/>
            <p:nvPr/>
          </p:nvSpPr>
          <p:spPr>
            <a:xfrm>
              <a:off x="5715002" y="2355850"/>
              <a:ext cx="914400" cy="366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|D</a:t>
              </a:r>
              <a:r>
                <a:rPr lang="en-US" baseline="-25000" dirty="0" smtClean="0"/>
                <a:t>2</a:t>
              </a:r>
              <a:r>
                <a:rPr lang="en-US" dirty="0" smtClean="0"/>
                <a:t>-D</a:t>
              </a:r>
              <a:r>
                <a:rPr lang="en-US" baseline="-25000" dirty="0" smtClean="0"/>
                <a:t>4</a:t>
              </a:r>
              <a:r>
                <a:rPr lang="en-US" dirty="0" smtClean="0"/>
                <a:t>|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350672" y="2597147"/>
              <a:ext cx="403222" cy="51435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445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the VS model </a:t>
            </a:r>
            <a:r>
              <a:rPr lang="en-US" altLang="en-US" dirty="0" smtClean="0"/>
              <a:t>doesn’t say</a:t>
            </a:r>
            <a:endParaRPr lang="en-US" altLang="en-US" dirty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to define/select the “basic concept”</a:t>
            </a:r>
          </a:p>
          <a:p>
            <a:pPr lvl="1"/>
            <a:r>
              <a:rPr lang="en-US" altLang="en-US" dirty="0"/>
              <a:t>Concepts are assumed to be </a:t>
            </a:r>
            <a:r>
              <a:rPr lang="en-US" altLang="en-US" u="sng" dirty="0"/>
              <a:t>orthogonal</a:t>
            </a:r>
          </a:p>
          <a:p>
            <a:r>
              <a:rPr lang="en-US" altLang="en-US" dirty="0"/>
              <a:t>How to assign weights</a:t>
            </a:r>
          </a:p>
          <a:p>
            <a:pPr lvl="1"/>
            <a:r>
              <a:rPr lang="en-US" altLang="en-US" dirty="0" smtClean="0"/>
              <a:t>Weights indicate </a:t>
            </a:r>
            <a:r>
              <a:rPr lang="en-US" altLang="en-US" dirty="0"/>
              <a:t>how well the </a:t>
            </a:r>
            <a:r>
              <a:rPr lang="en-US" altLang="en-US" dirty="0" smtClean="0"/>
              <a:t>concept characterizes </a:t>
            </a:r>
            <a:r>
              <a:rPr lang="en-US" altLang="en-US" dirty="0"/>
              <a:t>the </a:t>
            </a:r>
            <a:r>
              <a:rPr lang="en-US" altLang="en-US" dirty="0" smtClean="0"/>
              <a:t>document</a:t>
            </a:r>
            <a:endParaRPr lang="en-US" altLang="en-US" dirty="0"/>
          </a:p>
          <a:p>
            <a:r>
              <a:rPr lang="en-US" altLang="en-US" dirty="0"/>
              <a:t>How to define the </a:t>
            </a:r>
            <a:r>
              <a:rPr lang="en-US" altLang="en-US" dirty="0" smtClean="0"/>
              <a:t>distance metric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7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2106</Words>
  <Application>Microsoft Office PowerPoint</Application>
  <PresentationFormat>On-screen Show (4:3)</PresentationFormat>
  <Paragraphs>551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ＭＳ Ｐゴシック</vt:lpstr>
      <vt:lpstr>Arial</vt:lpstr>
      <vt:lpstr>Calibri</vt:lpstr>
      <vt:lpstr>Cambria Math</vt:lpstr>
      <vt:lpstr>Gill Sans MT</vt:lpstr>
      <vt:lpstr>Wingdings</vt:lpstr>
      <vt:lpstr>Office Theme</vt:lpstr>
      <vt:lpstr>Vector Space Model</vt:lpstr>
      <vt:lpstr>Recap: what is text mining</vt:lpstr>
      <vt:lpstr>Recap: text mining in general</vt:lpstr>
      <vt:lpstr>Recap: challenges in text mining</vt:lpstr>
      <vt:lpstr>Today’s lecture</vt:lpstr>
      <vt:lpstr>How to represent a document</vt:lpstr>
      <vt:lpstr>Vector space model</vt:lpstr>
      <vt:lpstr>An illustration of VS model </vt:lpstr>
      <vt:lpstr>What the VS model doesn’t say</vt:lpstr>
      <vt:lpstr>What is a good “Basic Concept”?</vt:lpstr>
      <vt:lpstr>Bag-of-Words representation</vt:lpstr>
      <vt:lpstr>Tokenization</vt:lpstr>
      <vt:lpstr>Tokenization</vt:lpstr>
      <vt:lpstr>Bag-of-Words representation</vt:lpstr>
      <vt:lpstr>Bag-of-Words with N-grams</vt:lpstr>
      <vt:lpstr>Automatic document representation</vt:lpstr>
      <vt:lpstr>A statistical property of language</vt:lpstr>
      <vt:lpstr>Zipf’s law tells us</vt:lpstr>
      <vt:lpstr>Automatic document representation</vt:lpstr>
      <vt:lpstr>Normalization</vt:lpstr>
      <vt:lpstr>Stemming</vt:lpstr>
      <vt:lpstr>Stopwords</vt:lpstr>
      <vt:lpstr>Constructing a VSM representation</vt:lpstr>
      <vt:lpstr>How to assign weights?</vt:lpstr>
      <vt:lpstr>Term frequency</vt:lpstr>
      <vt:lpstr>TF normalization</vt:lpstr>
      <vt:lpstr>TF normalization</vt:lpstr>
      <vt:lpstr>TF normalization</vt:lpstr>
      <vt:lpstr>Document frequency</vt:lpstr>
      <vt:lpstr>Inverse document frequency</vt:lpstr>
      <vt:lpstr>Why document frequency</vt:lpstr>
      <vt:lpstr>TF-IDF weighting </vt:lpstr>
      <vt:lpstr>How to define a good similarity metric?</vt:lpstr>
      <vt:lpstr>How to define a good similarity metric?</vt:lpstr>
      <vt:lpstr>From distance to angle</vt:lpstr>
      <vt:lpstr>Cosine similarity</vt:lpstr>
      <vt:lpstr>Advantages of VS model</vt:lpstr>
      <vt:lpstr>Disadvantages of VS model</vt:lpstr>
      <vt:lpstr>What you should know</vt:lpstr>
      <vt:lpstr>Today’s reading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model</dc:title>
  <dc:creator>Wang, Hongning</dc:creator>
  <cp:lastModifiedBy>hongning wang</cp:lastModifiedBy>
  <cp:revision>83</cp:revision>
  <dcterms:created xsi:type="dcterms:W3CDTF">2014-07-28T15:50:37Z</dcterms:created>
  <dcterms:modified xsi:type="dcterms:W3CDTF">2016-01-27T23:19:31Z</dcterms:modified>
</cp:coreProperties>
</file>