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7" r:id="rId17"/>
    <p:sldId id="376" r:id="rId18"/>
    <p:sldId id="3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3c0b8c39752799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6087" autoAdjust="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0186A-2DBB-4398-9E32-68E9F18BB6A2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BDADA-032B-4BDE-97BA-23B3021F7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4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TO MENTION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BDADA-032B-4BDE-97BA-23B3021F72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0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8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8207-9E20-42FC-82B6-02A8A94D7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Markov Random Field Model for Term 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Chetan</a:t>
            </a:r>
            <a:r>
              <a:rPr lang="en-US" dirty="0" smtClean="0"/>
              <a:t> Mishra</a:t>
            </a:r>
            <a:endParaRPr lang="en-US" dirty="0" smtClean="0"/>
          </a:p>
          <a:p>
            <a:r>
              <a:rPr lang="en-US" dirty="0" smtClean="0"/>
              <a:t>CS 6501 Paper Presentation</a:t>
            </a:r>
          </a:p>
          <a:p>
            <a:r>
              <a:rPr lang="en-US" dirty="0" smtClean="0"/>
              <a:t>Ideas, graphs, charts, and results from paper of sam</a:t>
            </a:r>
            <a:r>
              <a:rPr lang="en-US" dirty="0" smtClean="0"/>
              <a:t>e name by Metzler and Croft 2005 (</a:t>
            </a:r>
            <a:r>
              <a:rPr lang="en-US" i="1" dirty="0" smtClean="0"/>
              <a:t>SIGIR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</a:t>
            </a:r>
            <a:r>
              <a:rPr lang="en-US" dirty="0" smtClean="0"/>
              <a:t>Random Field </a:t>
            </a:r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</a:t>
                </a:r>
                <a:r>
                  <a:rPr lang="en-US" dirty="0"/>
                  <a:t>Edges between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that </a:t>
                </a:r>
                <a:r>
                  <a:rPr lang="en-US" dirty="0" smtClean="0"/>
                  <a:t>are not sufficiently independent.”</a:t>
                </a:r>
              </a:p>
              <a:p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represents a set of completely mutually dependent words </a:t>
                </a:r>
                <a:r>
                  <a:rPr lang="en-US" i="1" dirty="0" smtClean="0"/>
                  <a:t>and</a:t>
                </a:r>
                <a:r>
                  <a:rPr lang="en-US" dirty="0" smtClean="0"/>
                  <a:t> the document. </a:t>
                </a:r>
              </a:p>
              <a:p>
                <a:pPr lvl="1"/>
                <a:r>
                  <a:rPr lang="en-US" dirty="0" smtClean="0"/>
                  <a:t>Ranking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 smtClean="0"/>
                  <a:t> ranks the sum of independent subsets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58015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Insight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</a:t>
            </a:r>
            <a:r>
              <a:rPr lang="en-US" dirty="0" smtClean="0"/>
              <a:t>Random Field </a:t>
            </a:r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paper looks at the performance of three general types of dependencies: </a:t>
            </a:r>
          </a:p>
          <a:p>
            <a:pPr lvl="1"/>
            <a:r>
              <a:rPr lang="en-US" dirty="0" smtClean="0"/>
              <a:t>Independence</a:t>
            </a:r>
          </a:p>
          <a:p>
            <a:pPr lvl="1"/>
            <a:r>
              <a:rPr lang="en-US" dirty="0" smtClean="0"/>
              <a:t>Sequential dependence </a:t>
            </a:r>
          </a:p>
          <a:p>
            <a:pPr lvl="1"/>
            <a:r>
              <a:rPr lang="en-US" dirty="0" smtClean="0"/>
              <a:t>Full dependence</a:t>
            </a:r>
          </a:p>
          <a:p>
            <a:r>
              <a:rPr lang="en-US" dirty="0" smtClean="0"/>
              <a:t>Visual Depiction: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91000"/>
            <a:ext cx="8686800" cy="22949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9500" y="60960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Metzler and Croft ‘05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84833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Insight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0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do we measure how relevant a set of mutually dependent words is to a document?</a:t>
                </a:r>
              </a:p>
              <a:p>
                <a:pPr lvl="1"/>
                <a:r>
                  <a:rPr lang="en-US" dirty="0" smtClean="0"/>
                  <a:t>If one word,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&gt;1 word and the sequence is unobserved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 smtClean="0"/>
              </a:p>
              <a:p>
                <a:pPr lvl="1"/>
                <a:endParaRPr lang="en-US" sz="1400" dirty="0" smtClean="0"/>
              </a:p>
              <a:p>
                <a:pPr lvl="1"/>
                <a:r>
                  <a:rPr lang="en-US" dirty="0" smtClean="0"/>
                  <a:t>If &gt;1 word and the sequence is observed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77000" y="2590800"/>
                <a:ext cx="2514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a smoothed, term frequency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590800"/>
                <a:ext cx="25146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8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867400" y="3605253"/>
                <a:ext cx="3276600" cy="690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= smoothed, sequence count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605253"/>
                <a:ext cx="3276600" cy="690958"/>
              </a:xfrm>
              <a:prstGeom prst="rect">
                <a:avLst/>
              </a:prstGeom>
              <a:blipFill rotWithShape="0">
                <a:blip r:embed="rId4"/>
                <a:stretch>
                  <a:fillRect l="-1676" t="-3509" b="-96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800600" y="4157066"/>
                <a:ext cx="449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appearing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unordered </a:t>
                </a:r>
                <a:r>
                  <a:rPr lang="en-US" dirty="0">
                    <a:solidFill>
                      <a:srgbClr val="FF0000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extra terms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157066"/>
                <a:ext cx="44958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2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953000" y="4865708"/>
                <a:ext cx="3733800" cy="690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= smoothed, ordered sequence count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65708"/>
                <a:ext cx="3733800" cy="690958"/>
              </a:xfrm>
              <a:prstGeom prst="rect">
                <a:avLst/>
              </a:prstGeom>
              <a:blipFill rotWithShape="0">
                <a:blip r:embed="rId6"/>
                <a:stretch>
                  <a:fillRect l="-1471" t="-3509" r="-1471" b="-96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69927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Insight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91300" y="14059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All log scale!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Training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Don’t use Maximum Likelihood Estimation. Why?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sample space extremely large compared to training data </a:t>
                </a:r>
              </a:p>
              <a:p>
                <a:pPr lvl="1"/>
                <a:r>
                  <a:rPr lang="en-US" dirty="0" smtClean="0"/>
                  <a:t>Unlikely MLE estimate would be accurate</a:t>
                </a:r>
              </a:p>
              <a:p>
                <a:r>
                  <a:rPr lang="en-US" dirty="0" smtClean="0"/>
                  <a:t>Instead let’s maximize our accuracy metric</a:t>
                </a:r>
              </a:p>
              <a:p>
                <a:pPr lvl="1"/>
                <a:r>
                  <a:rPr lang="en-US" dirty="0" smtClean="0"/>
                  <a:t>And let’s say: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69927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Insight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optimization technique do we use?</a:t>
            </a:r>
          </a:p>
          <a:p>
            <a:pPr lvl="1"/>
            <a:r>
              <a:rPr lang="en-US" dirty="0" smtClean="0"/>
              <a:t>Authors found a shape common to the metric surface via parameter sweep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A hill-climbing search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should work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23" y="3124200"/>
            <a:ext cx="3705753" cy="2748978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69927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Insight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9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</a:t>
            </a:r>
            <a:r>
              <a:rPr lang="en-US" smtClean="0"/>
              <a:t>MRF’s help?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I’d say so. Significant gains across data sets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69927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Insight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0" y="2571556"/>
            <a:ext cx="8516539" cy="13908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8873" y="22022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08100" y="2202224"/>
            <a:ext cx="25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Sequential Dependence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5614" y="2202224"/>
            <a:ext cx="253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Query expansion </a:t>
                </a:r>
              </a:p>
              <a:p>
                <a:pPr lvl="1"/>
                <a:r>
                  <a:rPr lang="en-US" dirty="0" smtClean="0"/>
                  <a:t>If we know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 smtClean="0"/>
                  <a:t> relates to a query we just received, how can be expand the query?</a:t>
                </a:r>
              </a:p>
              <a:p>
                <a:r>
                  <a:rPr lang="en-US" dirty="0" smtClean="0"/>
                  <a:t>Statistical techniques to indicate which terms should be declared “dependent”</a:t>
                </a:r>
              </a:p>
              <a:p>
                <a:pPr lvl="1"/>
                <a:r>
                  <a:rPr lang="en-US" dirty="0" smtClean="0"/>
                  <a:t>Perhaps based on expected mutual information measure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05409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Research Insight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Future Work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2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 behind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– What is a Markov Random Field Model (MRF)?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Insight – How did the authors use MRF to model term dependencies? Results?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 – If you thought this was interesting, how could you build on this?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4438207-9E20-42FC-82B6-02A8A94D7FE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41684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Insight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Conclusion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2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 behind the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– What is a Markov Random Field (MRF)?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 Insight – How did the authors use MRF to model term dependencies? Results?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 – If you thought this was interesting, how could you build on this?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18431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Agenda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Insight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Terms are not independently distributed</a:t>
            </a:r>
          </a:p>
          <a:p>
            <a:pPr lvl="1"/>
            <a:r>
              <a:rPr lang="en-US" dirty="0" smtClean="0"/>
              <a:t>A model incorporating term dependencies </a:t>
            </a:r>
            <a:r>
              <a:rPr lang="en-US" i="1" dirty="0" smtClean="0"/>
              <a:t>should</a:t>
            </a:r>
            <a:r>
              <a:rPr lang="en-US" dirty="0" smtClean="0"/>
              <a:t> outperform a model that ignores them</a:t>
            </a:r>
          </a:p>
          <a:p>
            <a:r>
              <a:rPr lang="en-US" dirty="0" smtClean="0"/>
              <a:t>One problem: models incorporating term dependencies seemed no better or worse</a:t>
            </a:r>
          </a:p>
          <a:p>
            <a:pPr lvl="1"/>
            <a:r>
              <a:rPr lang="en-US" dirty="0"/>
              <a:t>Statistical models weren’t effectively modeling term dependencies</a:t>
            </a:r>
            <a:endParaRPr lang="en-US" dirty="0" smtClean="0"/>
          </a:p>
          <a:p>
            <a:pPr lvl="1"/>
            <a:r>
              <a:rPr lang="en-US" dirty="0" smtClean="0"/>
              <a:t>Why?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85772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Motivation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Insight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Problems (perspective of authors):</a:t>
            </a:r>
          </a:p>
          <a:p>
            <a:pPr lvl="1"/>
            <a:r>
              <a:rPr lang="en-US" dirty="0" smtClean="0"/>
              <a:t>Problem 1: Most models have taken bag of word-like approaches (which have tremendous data requirements)</a:t>
            </a:r>
          </a:p>
          <a:p>
            <a:pPr lvl="1"/>
            <a:r>
              <a:rPr lang="en-US" dirty="0" smtClean="0"/>
              <a:t>Solution 1: We need a new type of model</a:t>
            </a:r>
          </a:p>
          <a:p>
            <a:pPr lvl="1"/>
            <a:r>
              <a:rPr lang="en-US" dirty="0" smtClean="0"/>
              <a:t>Problem 2: Term dependency modeling (even with a reasonable model) requires a significant corpus</a:t>
            </a:r>
          </a:p>
          <a:p>
            <a:pPr lvl="1"/>
            <a:r>
              <a:rPr lang="en-US" dirty="0" smtClean="0"/>
              <a:t>Solution 2: Add to research testing collections large, web-scraped corpuses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65773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Motivation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Insight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Markov random field (MRF) model?</a:t>
            </a:r>
          </a:p>
          <a:p>
            <a:pPr lvl="1"/>
            <a:r>
              <a:rPr lang="en-US" dirty="0" smtClean="0"/>
              <a:t>Fancy name for a bidirectional graph-based model</a:t>
            </a:r>
          </a:p>
          <a:p>
            <a:pPr lvl="1"/>
            <a:r>
              <a:rPr lang="en-US" dirty="0" smtClean="0"/>
              <a:t>Often used in machine learning to succinctly model joint distributions</a:t>
            </a:r>
          </a:p>
          <a:p>
            <a:r>
              <a:rPr lang="en-US" dirty="0" smtClean="0"/>
              <a:t>MRF models are used in the paper to tackle the problem of document retrieval with response to a query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97462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Motivation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Background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Research Insight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0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Problem: Find documents that are relevant to a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/>
                      <m:t>Q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Imagine there’s a set of documents relevant with respect to each query. </a:t>
                </a:r>
              </a:p>
              <a:p>
                <a:pPr lvl="1"/>
                <a:r>
                  <a:rPr lang="en-US" dirty="0" smtClean="0"/>
                  <a:t>We will model the probability of a document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being relevant to a 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Model will be providing user a ranked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83594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Insight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0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will be modeling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also called the “potential function”</a:t>
                </a:r>
                <a:endParaRPr lang="en-US" dirty="0"/>
              </a:p>
              <a:p>
                <a:pPr lvl="1"/>
                <a:r>
                  <a:rPr lang="en-US" dirty="0" smtClean="0"/>
                  <a:t>Identity depends widely on problem one is solving</a:t>
                </a:r>
              </a:p>
              <a:p>
                <a:pPr lvl="1"/>
                <a:r>
                  <a:rPr lang="en-US" dirty="0" smtClean="0"/>
                  <a:t>Non-negative 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2000" y="3115270"/>
                <a:ext cx="3124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Joint distribution of query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document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</a:rPr>
                      <m:t>𝐷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115270"/>
                <a:ext cx="312420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559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971800" y="3392269"/>
                <a:ext cx="2362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𝐶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𝐺</m:t>
                    </m:r>
                    <m:r>
                      <a:rPr lang="en-US" i="1" smtClean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the set of cliques 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MRF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392269"/>
                <a:ext cx="2362200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334000" y="3115270"/>
                <a:ext cx="3657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</a:rPr>
                      <m:t>𝜓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 measure of </a:t>
                </a:r>
                <a:r>
                  <a:rPr lang="en-US" dirty="0">
                    <a:solidFill>
                      <a:srgbClr val="FF0000"/>
                    </a:solidFill>
                  </a:rPr>
                  <a:t>the compatibility of the term(s) passed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with </a:t>
                </a:r>
                <a:r>
                  <a:rPr lang="en-US" dirty="0">
                    <a:solidFill>
                      <a:srgbClr val="FF0000"/>
                    </a:solidFill>
                  </a:rPr>
                  <a:t>the topic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</a:rPr>
                      <m:t>𝐷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115270"/>
                <a:ext cx="3657600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33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20981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Insight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4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Model output needs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 smtClean="0"/>
                  <a:t> ranked</a:t>
                </a:r>
              </a:p>
              <a:p>
                <a:pPr lvl="1"/>
                <a:r>
                  <a:rPr lang="en-US" dirty="0" smtClean="0"/>
                  <a:t>Since only order matters we can make the following simplifications: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Α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𝐷</m:t>
                          </m:r>
                        </m:e>
                        <m:e>
                          <m:r>
                            <a:rPr lang="en-US" i="1"/>
                            <m:t>𝑄</m:t>
                          </m:r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/>
                                <m:t>Α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𝑄</m:t>
                              </m:r>
                              <m:r>
                                <a:rPr lang="en-US" i="1"/>
                                <m:t>, </m:t>
                              </m:r>
                              <m:r>
                                <a:rPr lang="en-US" i="1"/>
                                <m:t>𝐷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/>
                                <m:t>Α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𝑄</m:t>
                              </m:r>
                            </m:e>
                          </m:d>
                        </m:den>
                      </m:f>
                      <m:r>
                        <a:rPr lang="en-US" i="1"/>
                        <m:t>=</m:t>
                      </m:r>
                      <m:func>
                        <m:funcPr>
                          <m:ctrlPr>
                            <a:rPr lang="en-US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/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/>
                                <m:t>Α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𝑄</m:t>
                              </m:r>
                              <m:r>
                                <a:rPr lang="en-US" i="1"/>
                                <m:t>, </m:t>
                              </m:r>
                              <m:r>
                                <a:rPr lang="en-US" i="1"/>
                                <m:t>𝐷</m:t>
                              </m:r>
                            </m:e>
                          </m:d>
                          <m:r>
                            <a:rPr lang="en-US" i="1"/>
                            <m:t>−</m:t>
                          </m:r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/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Α</m:t>
                                  </m:r>
                                </m:sub>
                              </m:sSub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𝑄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sub>
                        </m:sSub>
                      </m:den>
                    </m:f>
                    <m:nary>
                      <m:naryPr>
                        <m:chr m:val="∏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𝑐</m:t>
                          </m:r>
                          <m:r>
                            <a:rPr lang="en-US" i="1"/>
                            <m:t>∈</m:t>
                          </m:r>
                          <m:r>
                            <a:rPr lang="en-US" i="1"/>
                            <m:t>𝐶</m:t>
                          </m:r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𝐺</m:t>
                          </m:r>
                          <m:r>
                            <a:rPr lang="en-US" i="1"/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/>
                                <m:t>log</m:t>
                              </m:r>
                            </m:fName>
                            <m:e>
                              <m:r>
                                <a:rPr lang="en-US" i="1"/>
                                <m:t>𝜓</m:t>
                              </m:r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𝑐</m:t>
                              </m:r>
                              <m:r>
                                <a:rPr lang="en-US" i="1"/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n-US"/>
                                <m:t>Α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8538" y="3810000"/>
            <a:ext cx="270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By the joint probability law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38858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Insight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6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Markov Random Field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The Markov random field</a:t>
                </a:r>
              </a:p>
              <a:p>
                <a:r>
                  <a:rPr lang="en-US" dirty="0" smtClean="0"/>
                  <a:t>What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contain?</a:t>
                </a:r>
              </a:p>
              <a:p>
                <a:pPr lvl="1"/>
                <a:r>
                  <a:rPr lang="en-US" dirty="0" smtClean="0"/>
                  <a:t>A document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a node for each term in the query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b="0" dirty="0" smtClean="0"/>
              </a:p>
              <a:p>
                <a:pPr lvl="1"/>
                <a:r>
                  <a:rPr lang="en-US" dirty="0" smtClean="0"/>
                  <a:t>Edges between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Edges between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not sufficiently independent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83566"/>
              </p:ext>
            </p:extLst>
          </p:nvPr>
        </p:nvGraphicFramePr>
        <p:xfrm>
          <a:off x="488324" y="0"/>
          <a:ext cx="84582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31"/>
                <a:gridCol w="1276710"/>
                <a:gridCol w="1356504"/>
                <a:gridCol w="1835270"/>
                <a:gridCol w="1431986"/>
                <a:gridCol w="1600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Agenda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Research Insight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879</Words>
  <Application>Microsoft Office PowerPoint</Application>
  <PresentationFormat>On-screen Show (4:3)</PresentationFormat>
  <Paragraphs>267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A Markov Random Field Model for Term Dependencies</vt:lpstr>
      <vt:lpstr>Agenda</vt:lpstr>
      <vt:lpstr>Motivation</vt:lpstr>
      <vt:lpstr>Motivation</vt:lpstr>
      <vt:lpstr>Background</vt:lpstr>
      <vt:lpstr>Model Overview</vt:lpstr>
      <vt:lpstr>Model Overview</vt:lpstr>
      <vt:lpstr>Model Overview</vt:lpstr>
      <vt:lpstr>The Markov Random Field Model</vt:lpstr>
      <vt:lpstr>The Markov Random Field Model</vt:lpstr>
      <vt:lpstr>The Markov Random Field Model</vt:lpstr>
      <vt:lpstr>Potential Functions</vt:lpstr>
      <vt:lpstr>Parameter Training</vt:lpstr>
      <vt:lpstr>Parameter Training</vt:lpstr>
      <vt:lpstr>Results</vt:lpstr>
      <vt:lpstr>Future Work</vt:lpstr>
      <vt:lpstr>Conclusion</vt:lpstr>
      <vt:lpstr>Questions?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</dc:title>
  <dc:creator>Wang, Hongning</dc:creator>
  <cp:lastModifiedBy>Microsoft account</cp:lastModifiedBy>
  <cp:revision>242</cp:revision>
  <dcterms:created xsi:type="dcterms:W3CDTF">2014-08-05T02:17:53Z</dcterms:created>
  <dcterms:modified xsi:type="dcterms:W3CDTF">2015-03-19T06:16:59Z</dcterms:modified>
</cp:coreProperties>
</file>