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8" r:id="rId7"/>
    <p:sldId id="261" r:id="rId8"/>
    <p:sldId id="262" r:id="rId9"/>
    <p:sldId id="266" r:id="rId10"/>
    <p:sldId id="260" r:id="rId11"/>
    <p:sldId id="267" r:id="rId12"/>
    <p:sldId id="269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58"/>
            <p14:sldId id="265"/>
            <p14:sldId id="259"/>
            <p14:sldId id="268"/>
            <p14:sldId id="261"/>
            <p14:sldId id="262"/>
            <p14:sldId id="266"/>
            <p14:sldId id="260"/>
            <p14:sldId id="267"/>
            <p14:sldId id="269"/>
            <p14:sldId id="27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iazza.com/virginia/spring2016/cs6501/home" TargetMode="External"/><Relationship Id="rId2" Type="http://schemas.openxmlformats.org/officeDocument/2006/relationships/hyperlink" Target="http://www.cs.virginia.edu/~hw5x/Course/CS6501-Text-Mining/_si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Quizzes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quizzes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</a:t>
            </a:r>
          </a:p>
          <a:p>
            <a:pPr lvl="1"/>
            <a:r>
              <a:rPr lang="en-US" dirty="0" smtClean="0"/>
              <a:t>15% late penalty will be </a:t>
            </a:r>
            <a:r>
              <a:rPr lang="en-US" dirty="0" smtClean="0"/>
              <a:t>applied within the first week of due date</a:t>
            </a:r>
          </a:p>
          <a:p>
            <a:pPr lvl="1"/>
            <a:r>
              <a:rPr lang="en-US" dirty="0" smtClean="0"/>
              <a:t>30% late penalty thereafter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3352800"/>
            <a:ext cx="7467600" cy="2927350"/>
            <a:chOff x="1066800" y="3352800"/>
            <a:chExt cx="7467600" cy="2927350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4816475"/>
              <a:ext cx="45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Fairness among all the students </a:t>
              </a:r>
              <a:r>
                <a:rPr lang="en-US" sz="2800" b="1" dirty="0">
                  <a:solidFill>
                    <a:srgbClr val="FF0000"/>
                  </a:solidFill>
                </a:rPr>
                <a:t>will be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guaranteed!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http://www.davenussbaum.com/wp-content/uploads/2012/06/blind-justi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590" y="3352800"/>
              <a:ext cx="2935810" cy="292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236x/bd/71/92/bd7192d842f692d51546f689e47835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363382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Helps me quickly remember your names</a:t>
            </a:r>
          </a:p>
          <a:p>
            <a:pPr lvl="1"/>
            <a:r>
              <a:rPr lang="en-US" dirty="0" smtClean="0"/>
              <a:t>Reminds me what is still confusing </a:t>
            </a:r>
          </a:p>
          <a:p>
            <a:pPr lvl="1"/>
            <a:r>
              <a:rPr lang="en-US" dirty="0" smtClean="0"/>
              <a:t>You can drive the lecture/discussion in this class!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  <p:pic>
        <p:nvPicPr>
          <p:cNvPr id="2054" name="Picture 6" descr="https://mathsimulationtechnology.files.wordpress.com/2012/02/sleepingstud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34" y="3886200"/>
            <a:ext cx="331893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http://www.cs.virginia.edu/people/grads/images/newgrads2013/Gong,L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s.virginia.edu/people/grads/images/newgrads14/Wu,Qingyu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57424" y="4078862"/>
            <a:ext cx="198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Gong </a:t>
            </a:r>
            <a:r>
              <a:rPr lang="en-US" dirty="0" smtClean="0"/>
              <a:t>Lin (lead)</a:t>
            </a:r>
            <a:endParaRPr lang="en-US" dirty="0" smtClean="0"/>
          </a:p>
          <a:p>
            <a:r>
              <a:rPr lang="en-US" dirty="0"/>
              <a:t>lg5bt@virginia.edu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824" y="4085257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Qingyun</a:t>
            </a:r>
            <a:r>
              <a:rPr lang="en-US" dirty="0" smtClean="0"/>
              <a:t> Wu</a:t>
            </a:r>
          </a:p>
          <a:p>
            <a:r>
              <a:rPr lang="en-US" dirty="0"/>
              <a:t>qw2ky@virginia.edu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 </a:t>
            </a:r>
          </a:p>
          <a:p>
            <a:pPr lvl="1"/>
            <a:r>
              <a:rPr lang="en-US" dirty="0"/>
              <a:t>Instructor: Hongning Wang</a:t>
            </a:r>
          </a:p>
          <a:p>
            <a:pPr lvl="1"/>
            <a:r>
              <a:rPr lang="en-US" dirty="0"/>
              <a:t>Time: Monday/Wednesday 5:00pm to 6:15pm</a:t>
            </a:r>
          </a:p>
          <a:p>
            <a:pPr lvl="1"/>
            <a:r>
              <a:rPr lang="en-US" dirty="0"/>
              <a:t>Location: Olsson Hall </a:t>
            </a:r>
            <a:r>
              <a:rPr lang="en-US" dirty="0" smtClean="0"/>
              <a:t>009</a:t>
            </a:r>
            <a:endParaRPr lang="en-US" dirty="0"/>
          </a:p>
          <a:p>
            <a:r>
              <a:rPr lang="en-US" dirty="0"/>
              <a:t>Office hour</a:t>
            </a:r>
          </a:p>
          <a:p>
            <a:pPr lvl="1"/>
            <a:r>
              <a:rPr lang="en-US" dirty="0"/>
              <a:t>Instructor’s</a:t>
            </a:r>
          </a:p>
          <a:p>
            <a:pPr lvl="2"/>
            <a:r>
              <a:rPr lang="en-US" dirty="0"/>
              <a:t>Time: Monday/Wednesday 4:00pm to 5:00pm</a:t>
            </a:r>
          </a:p>
          <a:p>
            <a:pPr lvl="2"/>
            <a:r>
              <a:rPr lang="en-US" dirty="0"/>
              <a:t>Location: Rice Hall 408</a:t>
            </a:r>
          </a:p>
          <a:p>
            <a:pPr lvl="1"/>
            <a:r>
              <a:rPr lang="en-US" dirty="0"/>
              <a:t>TAs’</a:t>
            </a:r>
          </a:p>
          <a:p>
            <a:pPr lvl="2"/>
            <a:r>
              <a:rPr lang="en-US" dirty="0"/>
              <a:t>Time: Tuesday/Thursday </a:t>
            </a:r>
            <a:r>
              <a:rPr lang="en-US" b="1" dirty="0" smtClean="0"/>
              <a:t>3:00pm </a:t>
            </a:r>
            <a:r>
              <a:rPr lang="en-US" b="1" dirty="0"/>
              <a:t>to </a:t>
            </a:r>
            <a:r>
              <a:rPr lang="en-US" b="1" dirty="0" smtClean="0"/>
              <a:t>4:00pm</a:t>
            </a:r>
            <a:endParaRPr lang="en-US" b="1" dirty="0"/>
          </a:p>
          <a:p>
            <a:pPr lvl="2"/>
            <a:r>
              <a:rPr lang="en-US" dirty="0"/>
              <a:t>Location: Rice Hall 414 </a:t>
            </a:r>
            <a:endParaRPr lang="en-US" dirty="0" smtClean="0"/>
          </a:p>
          <a:p>
            <a:r>
              <a:rPr lang="en-US" dirty="0" smtClean="0"/>
              <a:t>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http://www.cs.virginia.edu/~hw5x/Course/CS6501-Text-Mining/_</a:t>
            </a:r>
            <a:r>
              <a:rPr lang="en-US" dirty="0" smtClean="0">
                <a:hlinkClick r:id="rId2"/>
              </a:rPr>
              <a:t>site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Piazza</a:t>
            </a:r>
            <a:r>
              <a:rPr lang="en-US" dirty="0" smtClean="0"/>
              <a:t>: </a:t>
            </a:r>
            <a:r>
              <a:rPr lang="en-US" dirty="0">
                <a:hlinkClick r:id="rId3" action="ppaction://hlinkfile"/>
              </a:rPr>
              <a:t>https</a:t>
            </a:r>
            <a:r>
              <a:rPr lang="en-US" dirty="0" smtClean="0">
                <a:hlinkClick r:id="rId3" action="ppaction://hlinkfile"/>
              </a:rPr>
              <a:t>://</a:t>
            </a:r>
            <a:r>
              <a:rPr lang="en-US" dirty="0" smtClean="0">
                <a:hlinkClick r:id="rId3" action="ppaction://hlinkfile"/>
              </a:rPr>
              <a:t>piazza.com/virginia/spring2016/cs6501/home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classification/clustering</a:t>
            </a:r>
          </a:p>
          <a:p>
            <a:pPr lvl="2"/>
            <a:r>
              <a:rPr lang="en-US" sz="2000" dirty="0" smtClean="0"/>
              <a:t>Topic modeling</a:t>
            </a:r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</a:t>
            </a:r>
            <a:r>
              <a:rPr lang="en-US" dirty="0" smtClean="0"/>
              <a:t>probabilistic topic models</a:t>
            </a:r>
            <a:endParaRPr lang="en-US" dirty="0" smtClean="0"/>
          </a:p>
          <a:p>
            <a:pPr lvl="1"/>
            <a:r>
              <a:rPr lang="en-US" dirty="0" smtClean="0"/>
              <a:t>Introduce state-of-the-art large-scale text analytics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Most open source packages are written in </a:t>
            </a:r>
            <a:r>
              <a:rPr lang="en-US" dirty="0" smtClean="0"/>
              <a:t>Java!</a:t>
            </a:r>
            <a:endParaRPr lang="en-US" dirty="0" smtClean="0"/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</a:t>
            </a:r>
            <a:r>
              <a:rPr lang="en-US" dirty="0" smtClean="0"/>
              <a:t>product, matrix factorization</a:t>
            </a:r>
            <a:endParaRPr lang="en-US" dirty="0" smtClean="0"/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</a:t>
            </a:r>
            <a:r>
              <a:rPr lang="en-US" dirty="0" smtClean="0"/>
              <a:t>methods, optimality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(40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Machine problems (~4)</a:t>
            </a:r>
          </a:p>
          <a:p>
            <a:r>
              <a:rPr lang="en-US" dirty="0" smtClean="0"/>
              <a:t>In-class quizzes (15%)</a:t>
            </a:r>
          </a:p>
          <a:p>
            <a:pPr lvl="1"/>
            <a:r>
              <a:rPr lang="en-US" dirty="0" smtClean="0"/>
              <a:t>To review the learned concepts (~5)</a:t>
            </a:r>
          </a:p>
          <a:p>
            <a:r>
              <a:rPr lang="en-US" dirty="0" smtClean="0"/>
              <a:t>Paper presentation </a:t>
            </a:r>
            <a:r>
              <a:rPr lang="en-US" dirty="0" smtClean="0"/>
              <a:t>(15%)</a:t>
            </a:r>
            <a:endParaRPr lang="en-US" dirty="0" smtClean="0"/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(35%)</a:t>
            </a:r>
          </a:p>
          <a:p>
            <a:pPr lvl="1"/>
            <a:r>
              <a:rPr lang="en-US" dirty="0" smtClean="0"/>
              <a:t>Research/development-oriented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midterm/final exams!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curve 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www.greenprophet.com/wp-content/uploads/2013/06/Happiest-Baby-560x3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409488" cy="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r>
              <a:rPr lang="en-US" dirty="0" smtClean="0"/>
              <a:t>Short answer questions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After each major lecture topic</a:t>
            </a:r>
          </a:p>
          <a:p>
            <a:pPr lvl="1"/>
            <a:r>
              <a:rPr lang="en-US" dirty="0" smtClean="0"/>
              <a:t>Will be informed one week before the quiz</a:t>
            </a:r>
          </a:p>
          <a:p>
            <a:r>
              <a:rPr lang="en-US" u="sng" dirty="0" smtClean="0"/>
              <a:t>Closed</a:t>
            </a:r>
            <a:r>
              <a:rPr lang="en-US" dirty="0" smtClean="0"/>
              <a:t> </a:t>
            </a:r>
            <a:r>
              <a:rPr lang="en-US" dirty="0"/>
              <a:t>book and </a:t>
            </a:r>
            <a:r>
              <a:rPr lang="en-US" u="sng" dirty="0"/>
              <a:t>closed</a:t>
            </a:r>
            <a:r>
              <a:rPr lang="en-US" dirty="0"/>
              <a:t>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electronic aids or cheat sheets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Should be related to your course project</a:t>
            </a:r>
            <a:endParaRPr lang="en-US" dirty="0" smtClean="0"/>
          </a:p>
          <a:p>
            <a:pPr lvl="1"/>
            <a:r>
              <a:rPr lang="en-US" dirty="0" smtClean="0"/>
              <a:t>15-mins presentation including 2-mins Q&amp;A</a:t>
            </a:r>
            <a:endParaRPr lang="en-US" dirty="0"/>
          </a:p>
          <a:p>
            <a:pPr lvl="1"/>
            <a:r>
              <a:rPr lang="en-US" dirty="0" smtClean="0"/>
              <a:t>One paper </a:t>
            </a:r>
            <a:r>
              <a:rPr lang="en-US" dirty="0" smtClean="0"/>
              <a:t>per a </a:t>
            </a:r>
            <a:r>
              <a:rPr lang="en-US" b="1" i="1" dirty="0" smtClean="0"/>
              <a:t>group</a:t>
            </a:r>
            <a:r>
              <a:rPr lang="en-US" dirty="0" smtClean="0"/>
              <a:t> of students </a:t>
            </a:r>
            <a:endParaRPr lang="en-US" dirty="0" smtClean="0"/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</a:t>
            </a:r>
            <a:r>
              <a:rPr lang="en-US" dirty="0" smtClean="0"/>
              <a:t>(</a:t>
            </a:r>
            <a:r>
              <a:rPr lang="en-US" i="1" dirty="0" smtClean="0"/>
              <a:t>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3 students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 first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</a:t>
            </a:r>
            <a:r>
              <a:rPr lang="en-US" dirty="0" smtClean="0"/>
              <a:t>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Submit via Collab</a:t>
            </a:r>
            <a:endParaRPr lang="en-US" dirty="0" smtClean="0"/>
          </a:p>
          <a:p>
            <a:pPr lvl="1"/>
            <a:r>
              <a:rPr lang="en-US" dirty="0" smtClean="0"/>
              <a:t>Due in 7-days 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in </a:t>
            </a:r>
            <a:r>
              <a:rPr lang="en-US" b="1" dirty="0"/>
              <a:t>the end of </a:t>
            </a:r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smtClean="0"/>
              <a:t>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smtClean="0"/>
              <a:t>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in </a:t>
            </a:r>
            <a:r>
              <a:rPr lang="en-US" b="1" dirty="0"/>
              <a:t>the end of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in the last week of </a:t>
            </a:r>
            <a:r>
              <a:rPr lang="en-US" dirty="0" smtClean="0"/>
              <a:t>Spring </a:t>
            </a:r>
            <a:r>
              <a:rPr lang="en-US" dirty="0" smtClean="0"/>
              <a:t>semester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715</Words>
  <Application>Microsoft Office PowerPoint</Application>
  <PresentationFormat>On-screen Show (4:3)</PresentationFormat>
  <Paragraphs>171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CS6501: Text Mining             Course Policy</vt:lpstr>
      <vt:lpstr>Goal of this course</vt:lpstr>
      <vt:lpstr>Structure of this course</vt:lpstr>
      <vt:lpstr>Prerequisites</vt:lpstr>
      <vt:lpstr>Grading policy</vt:lpstr>
      <vt:lpstr>Quizzes</vt:lpstr>
      <vt:lpstr>Paper presentation</vt:lpstr>
      <vt:lpstr>Course project</vt:lpstr>
      <vt:lpstr>Deadlines</vt:lpstr>
      <vt:lpstr>Late policy</vt:lpstr>
      <vt:lpstr>Late policy</vt:lpstr>
      <vt:lpstr>Classroom participation</vt:lpstr>
      <vt:lpstr>TAs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26</cp:revision>
  <dcterms:created xsi:type="dcterms:W3CDTF">2014-07-22T16:28:54Z</dcterms:created>
  <dcterms:modified xsi:type="dcterms:W3CDTF">2016-01-20T03:48:59Z</dcterms:modified>
</cp:coreProperties>
</file>