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7" r:id="rId19"/>
    <p:sldId id="288" r:id="rId20"/>
    <p:sldId id="289" r:id="rId21"/>
    <p:sldId id="280" r:id="rId22"/>
    <p:sldId id="281" r:id="rId23"/>
    <p:sldId id="282" r:id="rId24"/>
    <p:sldId id="283" r:id="rId25"/>
    <p:sldId id="284" r:id="rId26"/>
    <p:sldId id="272" r:id="rId27"/>
    <p:sldId id="273" r:id="rId28"/>
    <p:sldId id="274" r:id="rId29"/>
    <p:sldId id="275" r:id="rId30"/>
    <p:sldId id="276" r:id="rId31"/>
    <p:sldId id="277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66" y="676872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&amp; 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2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1533" y="1094472"/>
            <a:ext cx="4140200" cy="646331"/>
            <a:chOff x="3801533" y="1094472"/>
            <a:chExt cx="4140200" cy="646331"/>
          </a:xfrm>
        </p:grpSpPr>
        <p:sp>
          <p:nvSpPr>
            <p:cNvPr id="7" name="Rectangle 6"/>
            <p:cNvSpPr/>
            <p:nvPr/>
          </p:nvSpPr>
          <p:spPr>
            <a:xfrm>
              <a:off x="4572000" y="1094472"/>
              <a:ext cx="3369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the presence of a ‘manner’ relation between two lexemes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 flipH="1">
              <a:off x="3801533" y="1417638"/>
              <a:ext cx="770467" cy="2926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1" y="724495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35620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3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Meaning of words</a:t>
            </a:r>
          </a:p>
          <a:p>
            <a:pPr lvl="1"/>
            <a:r>
              <a:rPr lang="en-US" dirty="0" smtClean="0"/>
              <a:t>Relation between different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804863" lvl="1" indent="-347663"/>
            <a:r>
              <a:rPr lang="en-US" dirty="0" smtClean="0"/>
              <a:t>An ontology structure of word senses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Distributional semantics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804863" lvl="1" indent="-347663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WordNet </a:t>
            </a:r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contexts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Nearby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appears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occurs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words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yields </a:t>
                </a:r>
                <a:r>
                  <a:rPr lang="en-US" dirty="0"/>
                  <a:t>fairly broad thematic </a:t>
                </a:r>
                <a:r>
                  <a:rPr lang="en-US" dirty="0" smtClean="0"/>
                  <a:t>relations</a:t>
                </a:r>
              </a:p>
              <a:p>
                <a:pPr lvl="1"/>
                <a:r>
                  <a:rPr lang="en-US" dirty="0"/>
                  <a:t>Decide on a fixed vocabulary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context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Prefer words occur frequently enough in </a:t>
                </a:r>
                <a:r>
                  <a:rPr lang="en-US" dirty="0" smtClean="0"/>
                  <a:t>the corpus but not too frequent (i.e., avoid </a:t>
                </a:r>
                <a:r>
                  <a:rPr lang="en-US" dirty="0" err="1" smtClean="0"/>
                  <a:t>stopwords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Co-occurrence count </a:t>
                </a:r>
                <a:r>
                  <a:rPr lang="en-US" dirty="0"/>
                  <a:t>of </a:t>
                </a:r>
                <a:r>
                  <a:rPr lang="en-US" dirty="0" smtClean="0"/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context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as the corresponding element in the vector</a:t>
                </a:r>
              </a:p>
              <a:p>
                <a:pPr lvl="2"/>
                <a:r>
                  <a:rPr lang="en-US" dirty="0" smtClean="0"/>
                  <a:t>Pointwise Mutual Information (PMI) 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rammatical relations</a:t>
                </a:r>
              </a:p>
              <a:p>
                <a:pPr lvl="1"/>
                <a:r>
                  <a:rPr lang="en-US" dirty="0"/>
                  <a:t>How often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used as the subject </a:t>
                </a:r>
                <a:r>
                  <a:rPr lang="en-US" dirty="0" smtClean="0"/>
                  <a:t>of </a:t>
                </a:r>
                <a:r>
                  <a:rPr lang="en-US" dirty="0"/>
                  <a:t>the verb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Fine-grained </a:t>
                </a:r>
                <a:r>
                  <a:rPr lang="en-US" dirty="0"/>
                  <a:t>thematic relations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1259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1" y="1397003"/>
            <a:ext cx="2175933" cy="1092198"/>
            <a:chOff x="5334001" y="1397003"/>
            <a:chExt cx="2175933" cy="1092198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1" y="1397003"/>
              <a:ext cx="2175933" cy="626531"/>
              <a:chOff x="6096000" y="1600202"/>
              <a:chExt cx="2175933" cy="6265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634566" y="2023534"/>
              <a:ext cx="1257300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Relatedness between two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47183"/>
            <a:ext cx="3872441" cy="2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PMI between w and c using a fixed window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5833" y="3429000"/>
            <a:ext cx="2582334" cy="1080514"/>
            <a:chOff x="1375833" y="3429000"/>
            <a:chExt cx="2582334" cy="1080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i="1" dirty="0" smtClean="0"/>
                    <a:t> co-occur inside a window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8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667000" y="3429000"/>
              <a:ext cx="1032933" cy="434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35912" y="3488267"/>
            <a:ext cx="2082801" cy="744248"/>
            <a:chOff x="3786714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2" t="-10000" r="-58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4828115" y="3488267"/>
              <a:ext cx="488952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74263" y="3488267"/>
            <a:ext cx="2082801" cy="744248"/>
            <a:chOff x="5867399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3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H="1" flipV="1">
              <a:off x="6149973" y="3488267"/>
              <a:ext cx="758827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65233" y="1021294"/>
            <a:ext cx="2595034" cy="1126066"/>
            <a:chOff x="5465233" y="1021294"/>
            <a:chExt cx="2595034" cy="1126066"/>
          </a:xfrm>
        </p:grpSpPr>
        <p:grpSp>
          <p:nvGrpSpPr>
            <p:cNvPr id="22" name="Group 21"/>
            <p:cNvGrpSpPr/>
            <p:nvPr/>
          </p:nvGrpSpPr>
          <p:grpSpPr>
            <a:xfrm>
              <a:off x="5465233" y="1021294"/>
              <a:ext cx="2175933" cy="626531"/>
              <a:chOff x="6096000" y="1600202"/>
              <a:chExt cx="2175933" cy="626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744633" y="1681693"/>
              <a:ext cx="2315634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582333" y="4186348"/>
            <a:ext cx="1007534" cy="323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</a:t>
            </a:r>
            <a:r>
              <a:rPr lang="en-US" dirty="0" smtClean="0"/>
              <a:t>sense disambiguation </a:t>
            </a:r>
            <a:r>
              <a:rPr lang="en-US" dirty="0"/>
              <a:t>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</a:t>
            </a:r>
            <a:r>
              <a:rPr lang="en-US" u="sng" dirty="0"/>
              <a:t>fixed</a:t>
            </a:r>
            <a:r>
              <a:rPr lang="en-US" dirty="0"/>
              <a:t>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</a:t>
            </a:r>
            <a:r>
              <a:rPr lang="en-US" dirty="0" smtClean="0"/>
              <a:t>context 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smtClean="0"/>
              <a:t>are the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58733" y="2116667"/>
            <a:ext cx="2700867" cy="400110"/>
            <a:chOff x="4258733" y="2116667"/>
            <a:chExt cx="270086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885267" y="2116667"/>
              <a:ext cx="207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context words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258733" y="2316722"/>
              <a:ext cx="626534" cy="200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Basically treat each sense as an independent class label</a:t>
            </a:r>
          </a:p>
          <a:p>
            <a:pPr lvl="1"/>
            <a:r>
              <a:rPr lang="en-US" dirty="0" smtClean="0"/>
              <a:t>Construct classifiers to assign each instance with context into the classes/senses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 smtClean="0"/>
              <a:t>Relationship between words</a:t>
            </a:r>
          </a:p>
          <a:p>
            <a:pPr lvl="1"/>
            <a:r>
              <a:rPr lang="en-US" dirty="0" smtClean="0"/>
              <a:t>WordNet</a:t>
            </a:r>
          </a:p>
          <a:p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Similarity between words</a:t>
            </a:r>
          </a:p>
          <a:p>
            <a:pPr lvl="1"/>
            <a:r>
              <a:rPr lang="en-US" dirty="0" smtClean="0"/>
              <a:t>Word sense </a:t>
            </a:r>
            <a:r>
              <a:rPr lang="en-US" dirty="0"/>
              <a:t>disambiguation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19: Lexical Semantics</a:t>
            </a:r>
          </a:p>
          <a:p>
            <a:pPr lvl="1"/>
            <a:r>
              <a:rPr lang="en-US" dirty="0"/>
              <a:t>Chapter 20: Computational Lexical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bank</a:t>
            </a:r>
            <a:r>
              <a:rPr lang="en-US" dirty="0" smtClean="0"/>
              <a:t> has </a:t>
            </a:r>
            <a:r>
              <a:rPr lang="en-US" dirty="0"/>
              <a:t>raised interest </a:t>
            </a:r>
            <a:r>
              <a:rPr lang="en-US" dirty="0" smtClean="0"/>
              <a:t>rates.”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5pm.”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03096" y="1709057"/>
                <a:ext cx="684590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</a:t>
            </a:r>
            <a:r>
              <a:rPr lang="en-US" dirty="0" smtClean="0"/>
              <a:t>run; good</a:t>
            </a:r>
            <a:endParaRPr lang="en-US" dirty="0"/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</a:t>
            </a:r>
            <a:r>
              <a:rPr lang="en-US" dirty="0" smtClean="0"/>
              <a:t>word</a:t>
            </a:r>
            <a:endParaRPr lang="en-US" dirty="0"/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715951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33" y="4176917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403</TotalTime>
  <Words>1849</Words>
  <Application>Microsoft Office PowerPoint</Application>
  <PresentationFormat>On-screen Show (4:3)</PresentationFormat>
  <Paragraphs>340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simple slides template</vt:lpstr>
      <vt:lpstr>Lexical Semantics and Word Senses</vt:lpstr>
      <vt:lpstr>Today’s lecture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WordNet hypernyms &amp; hyponyms</vt:lpstr>
      <vt:lpstr>Hierarchical synset relations: verbs</vt:lpstr>
      <vt:lpstr>WordNet similarity</vt:lpstr>
      <vt:lpstr>WordNet::Similarity</vt:lpstr>
      <vt:lpstr>WordNet::Similarity</vt:lpstr>
      <vt:lpstr>Recap: WordNet</vt:lpstr>
      <vt:lpstr>Recap: Hierarchical synset relations: nouns</vt:lpstr>
      <vt:lpstr>Recap: WordNet similarity</vt:lpstr>
      <vt:lpstr>Distributional hypothesis</vt:lpstr>
      <vt:lpstr>Distributional semantics</vt:lpstr>
      <vt:lpstr>How to define the contexts</vt:lpstr>
      <vt:lpstr>Mutual information</vt:lpstr>
      <vt:lpstr>Pointwise mutual information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37</cp:revision>
  <dcterms:created xsi:type="dcterms:W3CDTF">2014-12-31T21:41:54Z</dcterms:created>
  <dcterms:modified xsi:type="dcterms:W3CDTF">2016-03-02T21:16:04Z</dcterms:modified>
</cp:coreProperties>
</file>