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61" r:id="rId13"/>
    <p:sldId id="262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6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AF73C-47D0-408A-A316-4F128BDA93A6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92CC0-F4A6-4099-AC4A-BA2AE6F1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2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The </a:t>
            </a:r>
            <a:r>
              <a:rPr lang="en-US" altLang="en-US" dirty="0" smtClean="0"/>
              <a:t>state </a:t>
            </a:r>
            <a:r>
              <a:rPr lang="en-US" altLang="en-US" dirty="0"/>
              <a:t>of the </a:t>
            </a:r>
            <a:r>
              <a:rPr lang="en-US" altLang="en-US" dirty="0" smtClean="0"/>
              <a:t>art </a:t>
            </a:r>
            <a:endParaRPr lang="en-US" altLang="en-US" dirty="0"/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1433513" y="144780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playground</a:t>
            </a:r>
          </a:p>
        </p:txBody>
      </p:sp>
      <p:sp>
        <p:nvSpPr>
          <p:cNvPr id="440324" name="Line 4"/>
          <p:cNvSpPr>
            <a:spLocks noChangeShapeType="1"/>
          </p:cNvSpPr>
          <p:nvPr/>
        </p:nvSpPr>
        <p:spPr bwMode="auto">
          <a:xfrm>
            <a:off x="137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12954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26" name="Line 6"/>
          <p:cNvSpPr>
            <a:spLocks noChangeShapeType="1"/>
          </p:cNvSpPr>
          <p:nvPr/>
        </p:nvSpPr>
        <p:spPr bwMode="auto">
          <a:xfrm>
            <a:off x="190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1828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>
            <a:off x="2514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9" name="Text Box 9"/>
          <p:cNvSpPr txBox="1">
            <a:spLocks noChangeArrowheads="1"/>
          </p:cNvSpPr>
          <p:nvPr/>
        </p:nvSpPr>
        <p:spPr bwMode="auto">
          <a:xfrm>
            <a:off x="2438400" y="1905000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>
            <a:off x="3048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3141663" y="1905000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Verb</a:t>
            </a:r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>
            <a:off x="41148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40386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4572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5" name="Text Box 15"/>
          <p:cNvSpPr txBox="1">
            <a:spLocks noChangeArrowheads="1"/>
          </p:cNvSpPr>
          <p:nvPr/>
        </p:nvSpPr>
        <p:spPr bwMode="auto">
          <a:xfrm>
            <a:off x="4495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36" name="Line 16"/>
          <p:cNvSpPr>
            <a:spLocks noChangeShapeType="1"/>
          </p:cNvSpPr>
          <p:nvPr/>
        </p:nvSpPr>
        <p:spPr bwMode="auto">
          <a:xfrm>
            <a:off x="518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5113338" y="1905000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440338" name="Line 18"/>
          <p:cNvSpPr>
            <a:spLocks noChangeShapeType="1"/>
          </p:cNvSpPr>
          <p:nvPr/>
        </p:nvSpPr>
        <p:spPr bwMode="auto">
          <a:xfrm>
            <a:off x="571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9" name="Text Box 19"/>
          <p:cNvSpPr txBox="1">
            <a:spLocks noChangeArrowheads="1"/>
          </p:cNvSpPr>
          <p:nvPr/>
        </p:nvSpPr>
        <p:spPr bwMode="auto">
          <a:xfrm>
            <a:off x="57150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40" name="Line 20"/>
          <p:cNvSpPr>
            <a:spLocks noChangeShapeType="1"/>
          </p:cNvSpPr>
          <p:nvPr/>
        </p:nvSpPr>
        <p:spPr bwMode="auto">
          <a:xfrm>
            <a:off x="6400800" y="190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67056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42" name="Line 22"/>
          <p:cNvSpPr>
            <a:spLocks noChangeShapeType="1"/>
          </p:cNvSpPr>
          <p:nvPr/>
        </p:nvSpPr>
        <p:spPr bwMode="auto">
          <a:xfrm>
            <a:off x="16002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>
            <a:off x="18288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4" name="Text Box 24"/>
          <p:cNvSpPr txBox="1">
            <a:spLocks noChangeArrowheads="1"/>
          </p:cNvSpPr>
          <p:nvPr/>
        </p:nvSpPr>
        <p:spPr bwMode="auto">
          <a:xfrm>
            <a:off x="12192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743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>
            <a:off x="38862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>
            <a:off x="1828800" y="28956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8" name="Line 28"/>
          <p:cNvSpPr>
            <a:spLocks noChangeShapeType="1"/>
          </p:cNvSpPr>
          <p:nvPr/>
        </p:nvSpPr>
        <p:spPr bwMode="auto">
          <a:xfrm>
            <a:off x="6096000" y="2209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9" name="Line 29"/>
          <p:cNvSpPr>
            <a:spLocks noChangeShapeType="1"/>
          </p:cNvSpPr>
          <p:nvPr/>
        </p:nvSpPr>
        <p:spPr bwMode="auto">
          <a:xfrm>
            <a:off x="31242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0" name="Line 30"/>
          <p:cNvSpPr>
            <a:spLocks noChangeShapeType="1"/>
          </p:cNvSpPr>
          <p:nvPr/>
        </p:nvSpPr>
        <p:spPr bwMode="auto">
          <a:xfrm>
            <a:off x="43434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1" name="Line 31"/>
          <p:cNvSpPr>
            <a:spLocks noChangeShapeType="1"/>
          </p:cNvSpPr>
          <p:nvPr/>
        </p:nvSpPr>
        <p:spPr bwMode="auto">
          <a:xfrm>
            <a:off x="5486400" y="2209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2" name="Line 32"/>
          <p:cNvSpPr>
            <a:spLocks noChangeShapeType="1"/>
          </p:cNvSpPr>
          <p:nvPr/>
        </p:nvSpPr>
        <p:spPr bwMode="auto">
          <a:xfrm flipH="1">
            <a:off x="3124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3" name="Line 33"/>
          <p:cNvSpPr>
            <a:spLocks noChangeShapeType="1"/>
          </p:cNvSpPr>
          <p:nvPr/>
        </p:nvSpPr>
        <p:spPr bwMode="auto">
          <a:xfrm flipH="1">
            <a:off x="6477000" y="220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4" name="Line 34"/>
          <p:cNvSpPr>
            <a:spLocks noChangeShapeType="1"/>
          </p:cNvSpPr>
          <p:nvPr/>
        </p:nvSpPr>
        <p:spPr bwMode="auto">
          <a:xfrm flipH="1">
            <a:off x="38100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5" name="Line 35"/>
          <p:cNvSpPr>
            <a:spLocks noChangeShapeType="1"/>
          </p:cNvSpPr>
          <p:nvPr/>
        </p:nvSpPr>
        <p:spPr bwMode="auto">
          <a:xfrm flipH="1">
            <a:off x="45720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6" name="Line 36"/>
          <p:cNvSpPr>
            <a:spLocks noChangeShapeType="1"/>
          </p:cNvSpPr>
          <p:nvPr/>
        </p:nvSpPr>
        <p:spPr bwMode="auto">
          <a:xfrm flipH="1">
            <a:off x="5029200" y="35052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7" name="Line 37"/>
          <p:cNvSpPr>
            <a:spLocks noChangeShapeType="1"/>
          </p:cNvSpPr>
          <p:nvPr/>
        </p:nvSpPr>
        <p:spPr bwMode="auto">
          <a:xfrm flipH="1">
            <a:off x="6400800" y="2743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2441575" y="26162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Complex Verb</a:t>
            </a:r>
          </a:p>
        </p:txBody>
      </p:sp>
      <p:sp>
        <p:nvSpPr>
          <p:cNvPr id="440359" name="Text Box 39"/>
          <p:cNvSpPr txBox="1">
            <a:spLocks noChangeArrowheads="1"/>
          </p:cNvSpPr>
          <p:nvPr/>
        </p:nvSpPr>
        <p:spPr bwMode="auto">
          <a:xfrm>
            <a:off x="40386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6248400" y="24384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5967413" y="3124200"/>
            <a:ext cx="111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Prep Phrase</a:t>
            </a:r>
          </a:p>
        </p:txBody>
      </p:sp>
      <p:sp>
        <p:nvSpPr>
          <p:cNvPr id="440362" name="Text Box 42"/>
          <p:cNvSpPr txBox="1">
            <a:spLocks noChangeArrowheads="1"/>
          </p:cNvSpPr>
          <p:nvPr/>
        </p:nvSpPr>
        <p:spPr bwMode="auto">
          <a:xfrm>
            <a:off x="3290888" y="33528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3" name="Text Box 43"/>
          <p:cNvSpPr txBox="1">
            <a:spLocks noChangeArrowheads="1"/>
          </p:cNvSpPr>
          <p:nvPr/>
        </p:nvSpPr>
        <p:spPr bwMode="auto">
          <a:xfrm>
            <a:off x="4510088" y="40386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4" name="Line 44"/>
          <p:cNvSpPr>
            <a:spLocks noChangeShapeType="1"/>
          </p:cNvSpPr>
          <p:nvPr/>
        </p:nvSpPr>
        <p:spPr bwMode="auto">
          <a:xfrm flipH="1">
            <a:off x="4191000" y="4343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5" name="Text Box 45"/>
          <p:cNvSpPr txBox="1">
            <a:spLocks noChangeArrowheads="1"/>
          </p:cNvSpPr>
          <p:nvPr/>
        </p:nvSpPr>
        <p:spPr bwMode="auto">
          <a:xfrm>
            <a:off x="3646488" y="4572000"/>
            <a:ext cx="855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Sentence</a:t>
            </a:r>
          </a:p>
        </p:txBody>
      </p:sp>
      <p:sp>
        <p:nvSpPr>
          <p:cNvPr id="440366" name="AutoShape 46"/>
          <p:cNvSpPr>
            <a:spLocks noChangeArrowheads="1"/>
          </p:cNvSpPr>
          <p:nvPr/>
        </p:nvSpPr>
        <p:spPr bwMode="auto">
          <a:xfrm>
            <a:off x="1752600" y="5791200"/>
            <a:ext cx="4495800" cy="609600"/>
          </a:xfrm>
          <a:prstGeom prst="parallelogram">
            <a:avLst>
              <a:gd name="adj" fmla="val 18437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367" name="Object 47"/>
          <p:cNvGraphicFramePr>
            <a:graphicFrameLocks noChangeAspect="1"/>
          </p:cNvGraphicFramePr>
          <p:nvPr/>
        </p:nvGraphicFramePr>
        <p:xfrm>
          <a:off x="2819400" y="5181600"/>
          <a:ext cx="990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Photo Editor Photo" r:id="rId3" imgW="1457143" imgH="1428949" progId="MSPhotoEd.3">
                  <p:embed/>
                </p:oleObj>
              </mc:Choice>
              <mc:Fallback>
                <p:oleObj name="Photo Editor Photo" r:id="rId3" imgW="1457143" imgH="142894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81600"/>
                        <a:ext cx="9906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8" name="Oval 48"/>
          <p:cNvSpPr>
            <a:spLocks noChangeArrowheads="1"/>
          </p:cNvSpPr>
          <p:nvPr/>
        </p:nvSpPr>
        <p:spPr bwMode="auto">
          <a:xfrm>
            <a:off x="5105400" y="5105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0" name="Line 50"/>
          <p:cNvSpPr>
            <a:spLocks noChangeShapeType="1"/>
          </p:cNvSpPr>
          <p:nvPr/>
        </p:nvSpPr>
        <p:spPr bwMode="auto">
          <a:xfrm>
            <a:off x="52578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1" name="Line 51"/>
          <p:cNvSpPr>
            <a:spLocks noChangeShapeType="1"/>
          </p:cNvSpPr>
          <p:nvPr/>
        </p:nvSpPr>
        <p:spPr bwMode="auto">
          <a:xfrm flipH="1">
            <a:off x="5105400" y="5867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2" name="Line 52"/>
          <p:cNvSpPr>
            <a:spLocks noChangeShapeType="1"/>
          </p:cNvSpPr>
          <p:nvPr/>
        </p:nvSpPr>
        <p:spPr bwMode="auto">
          <a:xfrm>
            <a:off x="5257800" y="5867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3" name="Line 53"/>
          <p:cNvSpPr>
            <a:spLocks noChangeShapeType="1"/>
          </p:cNvSpPr>
          <p:nvPr/>
        </p:nvSpPr>
        <p:spPr bwMode="auto">
          <a:xfrm flipH="1">
            <a:off x="5105400" y="5486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4" name="Line 54"/>
          <p:cNvSpPr>
            <a:spLocks noChangeShapeType="1"/>
          </p:cNvSpPr>
          <p:nvPr/>
        </p:nvSpPr>
        <p:spPr bwMode="auto">
          <a:xfrm>
            <a:off x="5257800" y="548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5" name="Line 55"/>
          <p:cNvSpPr>
            <a:spLocks noChangeShapeType="1"/>
          </p:cNvSpPr>
          <p:nvPr/>
        </p:nvSpPr>
        <p:spPr bwMode="auto">
          <a:xfrm>
            <a:off x="51054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6" name="Line 56"/>
          <p:cNvSpPr>
            <a:spLocks noChangeShapeType="1"/>
          </p:cNvSpPr>
          <p:nvPr/>
        </p:nvSpPr>
        <p:spPr bwMode="auto">
          <a:xfrm>
            <a:off x="5334000" y="5257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7" name="Freeform 57"/>
          <p:cNvSpPr>
            <a:spLocks/>
          </p:cNvSpPr>
          <p:nvPr/>
        </p:nvSpPr>
        <p:spPr bwMode="auto">
          <a:xfrm>
            <a:off x="5410200" y="5321300"/>
            <a:ext cx="76200" cy="88900"/>
          </a:xfrm>
          <a:custGeom>
            <a:avLst/>
            <a:gdLst>
              <a:gd name="T0" fmla="*/ 0 w 48"/>
              <a:gd name="T1" fmla="*/ 0 h 56"/>
              <a:gd name="T2" fmla="*/ 48 w 48"/>
              <a:gd name="T3" fmla="*/ 48 h 56"/>
              <a:gd name="T4" fmla="*/ 0 w 48"/>
              <a:gd name="T5" fmla="*/ 4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56">
                <a:moveTo>
                  <a:pt x="0" y="0"/>
                </a:moveTo>
                <a:cubicBezTo>
                  <a:pt x="24" y="20"/>
                  <a:pt x="48" y="40"/>
                  <a:pt x="48" y="48"/>
                </a:cubicBezTo>
                <a:cubicBezTo>
                  <a:pt x="48" y="56"/>
                  <a:pt x="24" y="5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8" name="Line 58"/>
          <p:cNvSpPr>
            <a:spLocks noChangeShapeType="1"/>
          </p:cNvSpPr>
          <p:nvPr/>
        </p:nvSpPr>
        <p:spPr bwMode="auto">
          <a:xfrm>
            <a:off x="5257800" y="5029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9" name="Line 59"/>
          <p:cNvSpPr>
            <a:spLocks noChangeShapeType="1"/>
          </p:cNvSpPr>
          <p:nvPr/>
        </p:nvSpPr>
        <p:spPr bwMode="auto">
          <a:xfrm flipH="1">
            <a:off x="52578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0" name="Freeform 60"/>
          <p:cNvSpPr>
            <a:spLocks/>
          </p:cNvSpPr>
          <p:nvPr/>
        </p:nvSpPr>
        <p:spPr bwMode="auto">
          <a:xfrm>
            <a:off x="5791200" y="3505200"/>
            <a:ext cx="889000" cy="2362200"/>
          </a:xfrm>
          <a:custGeom>
            <a:avLst/>
            <a:gdLst>
              <a:gd name="T0" fmla="*/ 480 w 560"/>
              <a:gd name="T1" fmla="*/ 0 h 1488"/>
              <a:gd name="T2" fmla="*/ 480 w 560"/>
              <a:gd name="T3" fmla="*/ 768 h 1488"/>
              <a:gd name="T4" fmla="*/ 0 w 560"/>
              <a:gd name="T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0" h="1488">
                <a:moveTo>
                  <a:pt x="480" y="0"/>
                </a:moveTo>
                <a:cubicBezTo>
                  <a:pt x="520" y="260"/>
                  <a:pt x="560" y="520"/>
                  <a:pt x="480" y="768"/>
                </a:cubicBezTo>
                <a:cubicBezTo>
                  <a:pt x="400" y="1016"/>
                  <a:pt x="200" y="1252"/>
                  <a:pt x="0" y="1488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1" name="Freeform 61"/>
          <p:cNvSpPr>
            <a:spLocks/>
          </p:cNvSpPr>
          <p:nvPr/>
        </p:nvSpPr>
        <p:spPr bwMode="auto">
          <a:xfrm>
            <a:off x="4724400" y="2971800"/>
            <a:ext cx="1422400" cy="2209800"/>
          </a:xfrm>
          <a:custGeom>
            <a:avLst/>
            <a:gdLst>
              <a:gd name="T0" fmla="*/ 0 w 896"/>
              <a:gd name="T1" fmla="*/ 0 h 1392"/>
              <a:gd name="T2" fmla="*/ 816 w 896"/>
              <a:gd name="T3" fmla="*/ 720 h 1392"/>
              <a:gd name="T4" fmla="*/ 480 w 896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1392">
                <a:moveTo>
                  <a:pt x="0" y="0"/>
                </a:moveTo>
                <a:cubicBezTo>
                  <a:pt x="368" y="244"/>
                  <a:pt x="736" y="488"/>
                  <a:pt x="816" y="720"/>
                </a:cubicBezTo>
                <a:cubicBezTo>
                  <a:pt x="896" y="952"/>
                  <a:pt x="688" y="1172"/>
                  <a:pt x="480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4" name="Freeform 64"/>
          <p:cNvSpPr>
            <a:spLocks/>
          </p:cNvSpPr>
          <p:nvPr/>
        </p:nvSpPr>
        <p:spPr bwMode="auto">
          <a:xfrm>
            <a:off x="1752600" y="2895600"/>
            <a:ext cx="1752600" cy="2209800"/>
          </a:xfrm>
          <a:custGeom>
            <a:avLst/>
            <a:gdLst>
              <a:gd name="T0" fmla="*/ 0 w 1104"/>
              <a:gd name="T1" fmla="*/ 0 h 1392"/>
              <a:gd name="T2" fmla="*/ 912 w 1104"/>
              <a:gd name="T3" fmla="*/ 1008 h 1392"/>
              <a:gd name="T4" fmla="*/ 1104 w 1104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392">
                <a:moveTo>
                  <a:pt x="0" y="0"/>
                </a:moveTo>
                <a:cubicBezTo>
                  <a:pt x="364" y="388"/>
                  <a:pt x="728" y="776"/>
                  <a:pt x="912" y="1008"/>
                </a:cubicBezTo>
                <a:cubicBezTo>
                  <a:pt x="1096" y="1240"/>
                  <a:pt x="1100" y="1316"/>
                  <a:pt x="1104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8" name="Text Box 68"/>
          <p:cNvSpPr txBox="1">
            <a:spLocks noChangeArrowheads="1"/>
          </p:cNvSpPr>
          <p:nvPr/>
        </p:nvSpPr>
        <p:spPr bwMode="auto">
          <a:xfrm>
            <a:off x="55397" y="3642364"/>
            <a:ext cx="3546805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 i="0" dirty="0">
                <a:latin typeface="Arial" panose="020B0604020202020204" pitchFamily="34" charset="0"/>
              </a:rPr>
              <a:t>Semantics: some </a:t>
            </a:r>
            <a:r>
              <a:rPr lang="en-US" altLang="en-US" b="1" i="0" dirty="0" smtClean="0">
                <a:latin typeface="Arial" panose="020B0604020202020204" pitchFamily="34" charset="0"/>
              </a:rPr>
              <a:t>aspects</a:t>
            </a:r>
            <a:endParaRPr lang="en-US" altLang="en-US" b="1" i="0" dirty="0">
              <a:latin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Entity/relation extraction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Word </a:t>
            </a:r>
            <a:r>
              <a:rPr lang="en-US" altLang="en-US" b="1" i="0" dirty="0">
                <a:latin typeface="Arial" panose="020B0604020202020204" pitchFamily="34" charset="0"/>
              </a:rPr>
              <a:t>sense </a:t>
            </a:r>
            <a:r>
              <a:rPr lang="en-US" altLang="en-US" b="1" i="0" dirty="0" smtClean="0">
                <a:latin typeface="Arial" panose="020B0604020202020204" pitchFamily="34" charset="0"/>
              </a:rPr>
              <a:t>disambiguation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Anaphora resolution</a:t>
            </a:r>
          </a:p>
        </p:txBody>
      </p:sp>
      <p:sp>
        <p:nvSpPr>
          <p:cNvPr id="440389" name="Text Box 69"/>
          <p:cNvSpPr txBox="1">
            <a:spLocks noChangeArrowheads="1"/>
          </p:cNvSpPr>
          <p:nvPr/>
        </p:nvSpPr>
        <p:spPr bwMode="auto">
          <a:xfrm>
            <a:off x="7945438" y="1533299"/>
            <a:ext cx="1198562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POS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Tagging: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97%</a:t>
            </a:r>
          </a:p>
        </p:txBody>
      </p:sp>
      <p:sp>
        <p:nvSpPr>
          <p:cNvPr id="440390" name="Text Box 70"/>
          <p:cNvSpPr txBox="1">
            <a:spLocks noChangeArrowheads="1"/>
          </p:cNvSpPr>
          <p:nvPr/>
        </p:nvSpPr>
        <p:spPr bwMode="auto">
          <a:xfrm>
            <a:off x="6578599" y="3429000"/>
            <a:ext cx="2565401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Parsing: partial &gt;90</a:t>
            </a:r>
            <a:r>
              <a:rPr lang="en-US" altLang="en-US" b="1" i="0" dirty="0" smtClean="0">
                <a:latin typeface="Arial" panose="020B0604020202020204" pitchFamily="34" charset="0"/>
              </a:rPr>
              <a:t>%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2" name="Text Box 72"/>
          <p:cNvSpPr txBox="1">
            <a:spLocks noChangeArrowheads="1"/>
          </p:cNvSpPr>
          <p:nvPr/>
        </p:nvSpPr>
        <p:spPr bwMode="auto">
          <a:xfrm>
            <a:off x="6276975" y="5365750"/>
            <a:ext cx="294005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Speech act analysis</a:t>
            </a:r>
            <a:r>
              <a:rPr lang="en-US" altLang="en-US" b="1" i="0" dirty="0" smtClean="0">
                <a:latin typeface="Arial" panose="020B0604020202020204" pitchFamily="34" charset="0"/>
              </a:rPr>
              <a:t>: ???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3" name="Text Box 73"/>
          <p:cNvSpPr txBox="1">
            <a:spLocks noChangeArrowheads="1"/>
          </p:cNvSpPr>
          <p:nvPr/>
        </p:nvSpPr>
        <p:spPr bwMode="auto">
          <a:xfrm>
            <a:off x="854075" y="5302250"/>
            <a:ext cx="178752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Inference: ???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8" grpId="0" animBg="1"/>
      <p:bldP spid="440389" grpId="0" animBg="1"/>
      <p:bldP spid="440390" grpId="0" animBg="1"/>
      <p:bldP spid="440392" grpId="0" animBg="1"/>
      <p:bldP spid="4403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0" y="1417638"/>
            <a:ext cx="6076950" cy="3286125"/>
          </a:xfrm>
          <a:prstGeom prst="rect">
            <a:avLst/>
          </a:prstGeom>
        </p:spPr>
      </p:pic>
      <p:sp>
        <p:nvSpPr>
          <p:cNvPr id="5" name="AutoShape 2" descr="data:image/jpeg;base64,/9j/4AAQSkZJRgABAQAAAQABAAD/2wCEAAkGBw8NDxAODxAPDg8NDxAODQ8PEA8PDw0PFREXFhQRFBUYHCggGBolHBUUITEhJSkrLi4uFx8zODMsNygtLisBCgoKDg0OFxAQFywcHB8sLCwsLCwsLCwsLCwsLCssLCwsLCw3LCwsLCwsLCwsLCwsLCwsLCwsLCwsLCwsLCwsLP/AABEIAOEA4QMBEQACEQEDEQH/xAAcAAACAgMBAQAAAAAAAAAAAAAAAgYHAQMFBAj/xABBEAABAwEDBA4IBgIDAQAAAAABAAIDEQQFEgYHITETIyRBUVNhcXKRkrGy0RUWIjJSVHOhFGJjgYPBF0JD4fGC/8QAGgEBAAMBAQEAAAAAAAAAAAAAAAEEBQMCBv/EAC0RAQACAQIDBwMFAQEAAAAAAAABAhEDBAUSFCExMlFSYXETM6EVIiNBYkKB/9oADAMBAAIRAxEAPwC8UAgEAgEAgEAgEAgEAgEAgEAgEAgEAgEAgEAgEAgEAgEAgEAg89stsUDcUjw0b1dZ5gvdNO15xWHm1or3o9a8sGg0ijLvzONPsr1NhP8A1LjOvH9Q8LsrLQdQjH/yT/a7RsdP+8vH17AZVWn9LsnzTodL3Pr2MMqLT+n2T5p0Wn7n1rGGU9o/T7J81HRafufWsYZS2j9PsnzTotP3T9axxlHaP0+yfNR0Wn7n1rGGUU/6fZPmnR6fufWsYZQT/k7J81HR6fuidazIv+f8nZPmnR6fu8/Xuz6fm/J2T5qOj0/c6i7Bv+b8nZPmp6PT9z692PWCf8nZPmnR6fu9fXsU5RT/AKfZPmp6PT90/WsU5Rz/AKfZPmp6LT9z61inKW0fp9k+adFp+59axDlNaP0+yfNOi0/dH1rFOVFp/T7J806LT9z61g3Kuca2xnmBH9pOx0/6yn69nQsmVsbtErCzlacQXC+wtHhnL3GvH9u/ZrVHM3FG4OHJvc6pXpak4tGHaJie5uXlIQCAQCAQcfKC+22RtBR0rvdbwcpVnbbedWfZz1NSKx7oBa7ZJO4vkcXE8Oocy2qadaRisKVrTM5lrBXpBwVAdpRJwVAcFQk4KBwVAcFA4cowGxIjDOJRhGGC5MJwUuU4SUlSkhKIISpGslAhKlBHFSEJRDdYrwks7g+NxHCN484XjU0q6kYtD1W017lgXJe7LWyo0Pb77OA8PMsXX0J0rY/pdpeLQ6S4PYQCAQea8bW2zxPldqYK853gvenSb2isPNrcsZVbbbY6eR0jzUuNeYbwX0OnpxSsVhn2tNpzLSCvaDgqMJMCg2AqA4KhJwVAcFEnDkDBygMHIGxJgGJQDEpwFLkClyBSVIQlAhKIISpCEqUEJQISpHpuu8HWaVsjTqPtDec3fC562lGpSay9UtyzlaFmnbKxsjdLXgOH7r5+1ZrMxK/E5jLavKQgEEQzg2stZFCNTyXu/bV3rS4dTNrW8lbcT2RCEArXVDAqAwKJOCoDgqEnBQOHKEmDlAcOQMHKAwcgyHIM4kBiQKXIMFyBC5SFLkCEqQhKIIXKQhKlBCVIUlBPchLZjgdEdcTtHROlYu/0+XUz5rm3tmuEnVF3CAQQDOA7bY+TEPs1a/DPDZU3PfCKgrTVTAqEsgoGxqEnaTwE8wK8zaPNOJOHH4Xdlyjmr5mJOCeB3ZKc0eacSYOPA7slRzR5mJMHHgd2SnNHmYkwceB3UVHNHmYk2I8DuopzR5mJZxngPZKZjzMSzjPA7qKZjzMSxsikGNThBS5ApcgUuQIXKQpcpwghcpCFyBSVKCkoJVm+k26VvCwH7rM4lHZWVnbT2ynqyVsIBBXmcA7aznf3NWxwzw2U913wioK01UwKJZLkEhyLuplqe+SUYmRUAadTncqzOIbidOIrX+1nQpFu2VgNhYBQMYANQDWgBYvNPfMrmINsbfhb2QmZTgbG34W9kJzSYGxt+FvZCZnzMDY2/C3shMyYGxt+FvZCZkwNjb8LeyEzJgbG34W9kJmTA2Nvwt7ITM+aMIzlddcbYzaIwGOYRjDdAcCaauFaGx3FufkmcxLhracYzCJB62FRkuTAUuUhS5MIKXKcBC5SELkQUlSFJRBSVIlOb07ok+n/AGszifhr8rO275WEsdcCAQV1nCO2x87+5q2eF+Gynuu+EUDlqKrIKgK9yJTTNu+sc/1B4QsPinjr8Lu28MptVZayKqTAqhgVUCtcqMsbbZrXNDE5gYwgNqypUoSLIK+p7dDK+ctLmSBraCmiiCUVROBVDAqoHDyudSxy8zfEFZ2f3quer4JV7FIvo2e3YkGC5MBS5SghcmApcpwELlKGCUCkqRglEJTm6O6ZPp/2szingr8rW175WKsZcCAQVxnFO2x87+5q2uF+Gyluu+ERxLUVTAoNcrlCU0zZHa5/qDwhYXFfHX4Xtr4ZTaWTC1zteEE05gstZV+c48gJH4dug/EURkf5Ik+Xb2ihkf5Ik+Xb2ihlD76txtc8loLcBkIOEbyIdbJjKl13RvjbEJNkfjqTSmiiJdr/ACRJ8u3tFDI/yRJ8u3tFDLpZO5aPttoZAYWsDg44g6tKCqGXUyyO4puZviCs7P71XjW8Eq5gevpcM56MSYGC5MBS5ThBS5ApcpCkoMEogpcpGC5SJXm4O6ZPp/2svingr8rO175WOsVdCAQVrnIO3R87+5q2uFeGyluu+EQBWqqGBRLVMUE1zZHa5/qjwhYPFvuV+F7a+GU3lbia5vxNI+yyVpX5zdyGp/EM4fcPmpRh5LVkayF2GW2wxupWjmkGnWhg1kyKbPURWyGTD72FpNPuhh6f8dSfMM7B80MMHN3INP4hlBp9w+aGENljwuc2tcJIrw030Qk90ZESWqBk+ytjEgqGlpJp1onDv5OZHPsVpbO6ZrwwOGENIJqKcKGHSyzO4puZviCs7L79XjW8Eq2s7l9OzXpxIMFyDBcpC4kQwSgUlSMVQKXIguJSJdm1O6ZPpjvWVxXwU+Vra98rJWKuhAIKyzmHbo+d/c1bXCvDZS3XfCHNctZUOHINUzkE2zYHa5/qjwhYHFvuV+F/aeGU6qslbFUQgeciye3DNTQWlh5xpQePN9ahHanMOgTMwjpDSEQsiqJc3KK2/h7LLJWhwlrekdAQVxYMnppxjNGNOkF2s8tFY09te8Z7lbU3NKTjvWNY7WyKNkTWmkbA0fsF06O3m8dbXybfSbeAp0VvM6yvk59/uFqs8kLfZdIAATqFCD/S7aG3nT1IvM9zxfdVtWYwiEeS8zf+SPqK1upjyVeeGz1cl4xn3U9THkc8D1cl4xnUU6mPI54Hq3LxjOop1MeRzwx6ty8YzqKdTHkc0NFquGeNpcMMgGkhuunMvVdzWZxJzRLk41ZSMSkLiRDBcgl2bI1tMv0h3rK4r4KfK3tO+VmLEXQgEFX50HUmi55O5i2+FeGyju++EMDlrKhw5BrlciU3zYHa5/qDwhfP8X+5X4X9p4ZTqqyVsVQczKO7/wAVZ3xj3h7TOkFCFXwvfC9r21a+N1RyEFShaly3oy1xNkaQHUAe34XIlFcrL0FotEdmaaxxvGMjU51dS9acZtEPGpOKzLrwtLiGNGk6AFuTisZlh1zacR/bsR3Iae0+h4ANSqTu+3shdrs5mO2Tegxxh6lHV+yeij1D0GOMPUnVz5HRf6HoMcYepOr9jov9D0GOMPUnV+x0X+h6DHGHqTq/Y6L/AEPQf6h6k6v2Oi/0w64+CTTyhI3fsTsv9ORao3ROLXax9wrdLReuYUr1mluWVfXxRtplDdAxA05wCVp6HbSHSs9jzhy7JYJRDW6QBTgTDNZJW1TfSHeVk8Wj9lPmVvad8rRWGvBAIKozsHbof5O5i3OEeGyju++EIZIVr4U25sqYTkskgUYE5zXO2q0fVHhC+f4x9yvwv7PwyndVjrgqgKoIXlfceEm0xD2XaZWj/U/EiJhHbFbZYMRicWY2lrqb4KIZu6Fz5mYQXEOxHmGkkrpo/cr8uet9u3wntwOrOOY9y2d1GNNj7Oc6sJTVZTZFUMsF1Kk6ANJ5AhlUN85x7aLRKLO5gha8tjBY0mg0VqVaroxjtVLa9s9jxjOReddL4yN8bG3SODUvX0Ko+vZbty3i212eK0N1SsBPI7fHWqtq4nC3W2YiXuqvKciqGUcynNHs6P8Aa0dlH7ZZe/n90KqvyXdUvO3whbWhH7HKk/thoEq7Ye8kfIVKGpxQTbNMd1TfSHeVkcX8FPmVvZ98rWWEvhAIKmztHb4f5O5i3OEeGyju++EEaVsKbYCg1ylBPc1R2q0fVHhC+d4z9yvw0Nn4ZT6qx1xh8gbpJAHCTRBy7blDZ4f9tkdwM0/dQIve2UM1oqwbXGdBA1uHKUQ5lmsUkxIjY55AqcIrQIgWXEyRutpDqHePKF10PuV+XLX+3b4lM8nH1tA6J7lu7uP4mHsZ/mhLcSyW5kYkMo7l5e34SwyEGj5tqj4au1/aq96Veazlq35aqPwq7hRyMKYMrOzS3tVktjcdLNtirwHQ4dyra9f+lrb3/wCViYlXWcjEpMo1lY+j2dE960tjH7ZZPEZ/dVU1+O3XLzt8IWzo+F40vBDS1y6OgJQISgnGaM7qm+kO8rI4v4KfMrez75WwsJfCAQVJncO3w/ydzFucI8NlHd98IEHLYU2wFBrlKCfZqTtVo+qPCF87xn7lfhobPwynNqYXsc0EtJBo4HSDwrGXEKsd2Wq2SuiBcTGTjc8nC3nUxGUPPPdE7JTAY3Oe34QSCPi5kmJgdm7slCaOtDsI+Bmlx5zvJgSazQMhbgiaGNG8NZ5zvqMpc+97shla6Qto9oLg5ugmnDwrtt/u1+Ycdx9q3xLwZMv3QOi7uX0G9j+KXzvD7fzQmOJY2G9kYkwZVRnNvTZ7U2Bp9izDTyyO1933VvQpiM+anr3zbHkjF0WA2m0RQN/5HtB6NdP2qutp5Yy5UjmtEOnlpcwsVrdGwUie0Pj4KUoR1j7rxpW5q5e9WvLbs7niydvA2O1RTjQGuAfysOg969XrzRMPNLctole0coe0OBqHAOHMRUKhhoZybEmDKLZXv9uPonvWpsI/bZj8St++qqL6duqXnb4QtfT8KdD7cNbHL26guQISgnWaE7rn+iPEVkcX8FPmVvZ+KVtLCXwgEFQ54Dt8P8ncxbnCfDZR3ffCAhy2FM4cg1yuQT/NQ7arR9UeEL53jP3K/DQ2fhlPmB0jsLde+d5o4SseIyuOxZLK2EUaACTVx33HhK6xGHli2WbZBo0OGo/0eRJjI49SCWu0OGghcZjD0cFBot52qToO7l2233afMOO5+zf4lHcln7pb0Xdy+k30fxS+X4db+aP/AFNMSxcPoMvNeduFnhkmdqjYXc53h1qa1zOEWtiMqOtMple+R2l0ji4/ur8Vwz5tlNM2F24pZLU4aIhgj6Z1nqqq+4nuqs7eO+zr5yLu2azNnaPas7tPQdr+9F50JxbHm9a8ZrlWGFW8KeVsZAXr+IsgjcavgOA9HeKp61MWz5rujfNfhJsS5Ydcoplk/wBuPonvWrw+P22YvFLfvr8Kqvh26pOceELUp3Ou27dOpGlendkuQISgneZ47rn+i3xFZHF/BT5lb2filbqwl8IBBT+eI7fB/J3MW5wnw2Ud33wr8OWupnDkGuVykTvNPKCydgIxGVus0oC0aV87xjt1K/DQ2fhla9kMUQoHNJPvGo0lZkRELT2tNVIHuog51ubHKKhzQ9uo1GnkK8zGUvBHU7y54S1Xi07DJ0Hdy77b71PmFfdfZv8AEotko/dLei7uX0++j+GXyfDbfzx/6nGJYeH0eULzjXlSNlmadLzjk6I1Bd9CnblX179mFf4VawrZWxkyILJZIotljxUxye233j+6o3ibWmcL1ZitYjL3Wq02eWN8bpYiJGlp9tu+vMVmJ7kzaJU9a7Pscj2VBwOIBBqCN5X47Yyoz2S7eRF4/hrU0E0ZN7DuCu8Vz1aZq96V+Wy08Sp4Xcollo/bI+ge9a3Do/ZZh8Vt++vwqy9nbpk5x4QtGFjafZqwxylZBcgQuUCfZmzuuf6LfEVk8X8FPmVvZ+KVvrCXwgEFO55Tt8H8ncxbnCfDZR3ffCvA5a6mcOQJKUC3VfUtgm2WM6DoeDqcOArO4htfrVzXvhZ2+pyziUzsmcNrnxAwkYntBc13sip1r5qaTWcS0ebK8IXVFeHSvYW1Nqxw/Ke5BSzc4Ije6N1neHRuLHe0NYNCueJMurFl8/YhN+El2LFh2SvsYuCqcpkkmcFszTFsLhsgLa4horoqu22j+Wnb/cOG6n+G/wAS3ZJv3S3ou7l9Pvvsy+S4bH88f+pwXgaToA0nmWLh9FlU9/202m0yS71cLORo1K9SuKwoXvzWlz8K94eMinOmE5FDypgyMKYRlltQQRoLTUchCjCcrYuK8BabPHJXTTC/pDQVRvTltML1Lc1YlwMtnbZH0D3rT4f4bMfivjr8KuvR26ZOceEK/C1tPs1YY5FkFyBS5BP8zB3XaPot8RWTxfwU+ZW9n4rLiWEvhAIKaz0Hb4P5O5i3OE+G3/iju++FdgrXUzByAeg8NpjqiYnDmSF7DVpIoQf3GlVdbbaep4oXNPUfU+RF7tttgs1oBqXRNa/ke0Ud9wV83raf07zVcicwkC5JUtnOzc2s2h9uu8GVkxxzQNID2P33NrrBV7azt5/bqx2+bneJ/pJ8010yei3wW2FzS6V+KOZhBIJOmhXPeV066n8fcmmcdqMZZZu7RZJRabCXS2bGDJDrfCK6afEFY2d9DMReuJ81fdVt9O2PKXryQk3S3ou7lrbyf4nzGwiY10jypt+w2ZwB9qX2G/vr+yzNKvNZs6t+WqucKu4UcphklcUEkJmtEeyY3UjFaUA1nuVTWvaLYrOFzQpXlzaMu56v2D5cdorjz6nqduTS9I9X7B8uO0U59T1HJpel472ydshgk2GHBIG4mOqTq00XumpeLRmcvF9OnLOIwr/Cr2FDKVZDW7A98BOh/ts6Q1hV9enZlZ0L9uG7LV22R9A96tbDw2UOJ+Ovwq69Xbpk5x4Qr0LW0+zVhjlKyC5ApcgsLMqd2Wj6LfEVk8X8FPmVvZ+Ky5FhL4QCCmM9Z2+D+XuYtzhPhso7vvhXActdTOHIGqgR7aoPDaIVEprbCd5osr22CU2K0Ow2e0OrG8+7FKd48AKyuI7Wbxz1jthf0dX+pX3HICBwHSCN9YS0dAKAEKRG7xydhbL+LipG8BxkbqY/Rr5Crmnu78n07dsKGrsac/1a9koHlRaHzyhrWuLYxTQCQXHWtLQrEVzP9szXtM2x5OTFY3vc1oY6riAPZO/oXWZiIzlxiJnswsizRiJjIm6o2hvms6e2ctLujDZjQGNAY1GDKAX7dzop3hrSWuONtASNKv6VotVR1azFpw8tj2SGRkjWvqxwPuu1b692xMTDxWZicuzldNjdC4aMUdeZTsoxFocOITm1Z9lZXq7dMnOPCFdqubX7VWGOXpYZLkCFyCxMyR3ZaPoN8RWRxbwU+ZW9n4rLnWGvhAIKWz3HdFn/AJO5i3OE+Gyju++Fahy1lM4cgcOUjNUCSNqg8U0aiXqtsJfkpnKtt2gRSbqgboDXkiRg4Gv81nbjh9NTtr2SuU15jvWJd+eC7ZANk2aA74c0OA/cFZt+Ha0d3a7xq1lMsn7/ALPeMWz2Z+yR4i3FQj2hr1qpqaVtOeW3e6ROTX5fdnsMZltEgjbqbX3nngA3yopp2vOKwi1orEzKuJ8tpLXaWA7VZSaNbvuJ1OeVq12VdPTzPbZiX31tTUisdlUngnIApSnMFx5Xfmlv/EO5OyFHLBzy14lLzkYkMjEhkYkDNlI1U6gUmExbBtnPJ2WqOWE88oVlZaxNOGtIJjbRxGoHgWls45aSyN/PPqREeStb1duiTnHcFer3Lm2j+KrDHL07MlyJIXILHzHndlo+g3xFZHFvBT5lb2ffK6Vhr4QCClM+B3RZ/wCTuYtvhPhso7vvhWYctdTMHIHDkDBykZqg1vbVEPO+JRh6iWh0SjDpFll5DZcWa6Lqew1ltJmeY4RorWtHE7wWRutpfW18x2R5rmnqxFUAyjyjtV4zi0Wl5dhdVkY0MjAOpoV2m3rpUxSHm1ueJjzSW67RHKwV0tO+NbeRKzFo7HzmpWaWxaMO5Z7W+MYWWmUNGoa6dYXidCJ/p6jc4/6bvSUvzUnUPJR08eR1X+h6Sl+ak6h5J08eR1X+h6Sl+ak6h5J08eR1X+h6Sl+ak6h5J08eR1X+h6Sl+ak6h5J08eR1X+h6Sl+ak6h5J08eR1X+mH2+RwINqloddKCv2Uxt48id1n/p4LRaI4mHCdfvPcdK6+GO3siFfxT+3tmUHtNp2WV7xqJ0cw0LrpzmO1saenyacVbGOXR6ZLkClyCyMxh3ZafoN8RWTxbwU+ZXNn3yuxYa8EAgpLPid0QDkkPhW3wmey6lu/6VktdSZBQMHIGDkDByDNUGCFI1uYg0ujUPUWanxKMPcWa45HR+6SByGiqa23me2vZL3atb98PQLwfxjutUpprx2drl09fTA9Iv4x3WU5df3Onr6R6Rfxjuspy6/udNX0j0k/jHdZTl1/c6avpHpF/GO6ynLr+501fSPST+Md1lOXW9zpq+lj0k/jHdZTl1vc6avpHpJ/GO6ynJre501fS1S2t8mgucRylWtLb277y6V0q07cYbIQr0PFnpaVLmC5ApKC0MxMZ/E2l+9sbW/clY/FrdlIXNnHfK6VirwQCCps+N2FzYbSBXBVruQH/xafC9Xl1JrP8Aaruq5rnyU8t9nhAIM1QZxIMhyBg5AVQYKBHNQaJI1GHStmh0SjDrFybEownnGxJg5xsSJ5xsSYOdjYkwc7GwqMJ52REpwjnbmRqXO1noYFLlJ6qXkIBBd+ZS6zFZpJ3Chmdo5hqXznEdXn1sR/XY0ttTlp8rLVBYCAQcjKq6G26yyQkVJBLedeqWmtotH9ImMxiXzRe13vssz4nggtJArvhfU7fXjWpFoZOppzS2HjXd4CAQCAQZqgMSDOJAVQKQgUtR6yxgUHMMCGRgQyxgRORgQyxgTBzAMQ5jBqIyail5ZQCDp5PXS+22hkTATVwxU4FV3e4jRpn+57nXR0+e3s+mLju9tks8cLRTA0A86+YmZmcy1YjD3qAIBAIIDnEyJbbmmaIUlAqQP9uULvt9xbRtzVc9TTi8YlR1vu+WzuLXtIINDoX0ehutPWj9s9vkzdTStSe15FYcwgEAgEAgEAgEAgEAgEAgEAgEAgEAg9913TLanhkbScRpqVXcbvT0Y7e2fJ109G1/hfOQORzLujD3gGVw7P8A2vnNbWtq25rNKlIpGITJcnsIBAIBAII/lDkjZbeCXtDXn/do0/upi0xOY7ETGe9Wt8ZqZ2kmEh7a10ey7yV7T4jrU7J7flwttqT7I5aM39vaaNhcfurVeLedPy5Ts/KWn1DvHiHdSn9Wj0flHRz6h6h3jxDupP1aPR+To59Q9Q7x4h3Un6tHo/J0c+oeod48Q7qT9Wj0fk6OfUPUO8eId1J+rR6PydHPqHqHePEO6k/Vo9H5Ojn1D1DvHiHdSfq0ej8nRz6h6h3jxDupP1aPR+To59Q9Q7x4h3Un6tHo/J0c+oeod48Q7qT9Wj0fk6OfUPUO8eId1J+rR6PydHPqHqHePEO6k/Vo9H5Ojn1D1DvHiHdSfq0ej8nRz6h6h3jxDupP1aPR+To59Q9Q7x4h3Un6tHo/J0c+oeod48Q7qT9Wj0fk6OfU32XN9b3GjoXD9wF5txaf6p+Uxs/OUnuXNRKSDOWsFa/E6nBwKrq8Q1r9mcfDtXb0r7rKuDJizWBoEbAXb7zpKpTMz2y7u2oAgEAgEAgEAgEAgEAgEAgEAgEAgEAgEAgEAgEAgEAgEAgEAgEAgEAgEAgEAgEAgEAgEAgEAgEAgEAgEAgEAgEAgEAgEA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396" y="2108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6253843" y="3216728"/>
            <a:ext cx="990600" cy="957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296" y="4284662"/>
            <a:ext cx="6076950" cy="2219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systems</a:t>
            </a:r>
            <a:endParaRPr lang="en-US" dirty="0"/>
          </a:p>
        </p:txBody>
      </p:sp>
      <p:pic>
        <p:nvPicPr>
          <p:cNvPr id="4098" name="Picture 2" descr="http://freemake.com/blog/wp-content/uploads/2012/04/human-300x2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8" y="2177143"/>
            <a:ext cx="2857500" cy="280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Apple’s </a:t>
            </a:r>
            <a:r>
              <a:rPr lang="en-US" dirty="0" err="1" smtClean="0"/>
              <a:t>siri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9685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772" y="2554207"/>
            <a:ext cx="5475514" cy="232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32737" y="1349828"/>
            <a:ext cx="3702549" cy="5295118"/>
            <a:chOff x="1023258" y="1589314"/>
            <a:chExt cx="3702549" cy="52951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258" y="1589314"/>
              <a:ext cx="3702549" cy="49257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11086" y="6515100"/>
              <a:ext cx="2764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Google Knowledge Graph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99490" y="1417638"/>
            <a:ext cx="2309676" cy="5227308"/>
            <a:chOff x="5786575" y="1589314"/>
            <a:chExt cx="2309676" cy="52273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6575" y="1589314"/>
              <a:ext cx="2309676" cy="4686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173970" y="6447290"/>
              <a:ext cx="1534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Wiki Info Box</a:t>
              </a:r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extraction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1372" y="1806007"/>
            <a:ext cx="8501255" cy="4592296"/>
            <a:chOff x="321372" y="2045493"/>
            <a:chExt cx="8501255" cy="45922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372" y="2045493"/>
              <a:ext cx="8501255" cy="396444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14600" y="6268457"/>
              <a:ext cx="3788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YAGO Knowledge Base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9162" y="2326884"/>
            <a:ext cx="7305675" cy="3443564"/>
            <a:chOff x="919162" y="1492362"/>
            <a:chExt cx="7305675" cy="34435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62" y="1492362"/>
              <a:ext cx="7305675" cy="30003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30285" y="4566594"/>
              <a:ext cx="4060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CMU Never-Ending Language Learning</a:t>
              </a:r>
              <a:endParaRPr lang="en-US"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2305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Building a computer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that ‘understands’ text: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NLP pipeline</a:t>
            </a:r>
          </a:p>
        </p:txBody>
      </p:sp>
      <p:pic>
        <p:nvPicPr>
          <p:cNvPr id="11266" name="Picture 2" descr="http://www.robotsandavatars.net/wp-content/uploads/2010/10/Benedic-Cambell-Android-e13014008828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3" y="730590"/>
            <a:ext cx="4020004" cy="251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Tokenization/Segmentation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text </a:t>
            </a:r>
            <a:r>
              <a:rPr lang="en-US" dirty="0"/>
              <a:t>into words and </a:t>
            </a:r>
            <a:r>
              <a:rPr lang="en-US" dirty="0" smtClean="0"/>
              <a:t>sentences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segmentation /tokenization</a:t>
            </a:r>
            <a:r>
              <a:rPr lang="en-US" dirty="0"/>
              <a:t>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92828" y="3320139"/>
            <a:ext cx="4158343" cy="1589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There was an earthquake near D.C. I’ve even felt it in Philadelphia, New York, etc. 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95942" y="5145825"/>
            <a:ext cx="4158343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There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was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an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earthquake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near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D.C.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593767" y="5145825"/>
            <a:ext cx="4430485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 + </a:t>
            </a:r>
            <a:r>
              <a:rPr lang="en-US" sz="2400" dirty="0" err="1" smtClean="0">
                <a:solidFill>
                  <a:srgbClr val="FF0000"/>
                </a:solidFill>
              </a:rPr>
              <a:t>ve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even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felt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Philadelphia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York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etc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Marking </a:t>
            </a:r>
            <a:r>
              <a:rPr lang="en-US" dirty="0"/>
              <a:t>up a word in a text (corpus) as corresponding to a particular part of </a:t>
            </a:r>
            <a:r>
              <a:rPr lang="en-US" dirty="0" smtClean="0"/>
              <a:t>speech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tag sequence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70856" y="4942114"/>
            <a:ext cx="7347858" cy="1012372"/>
            <a:chOff x="870856" y="4942114"/>
            <a:chExt cx="7347858" cy="1012372"/>
          </a:xfrm>
        </p:grpSpPr>
        <p:sp>
          <p:nvSpPr>
            <p:cNvPr id="23" name="Rounded Rectangle 22"/>
            <p:cNvSpPr/>
            <p:nvPr/>
          </p:nvSpPr>
          <p:spPr>
            <a:xfrm>
              <a:off x="870856" y="4942114"/>
              <a:ext cx="7347858" cy="10123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945142" y="5017251"/>
              <a:ext cx="72537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dog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is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chasing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boy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on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the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playground</a:t>
              </a:r>
              <a:endParaRPr lang="en-US" altLang="en-US" sz="2400" i="0" dirty="0">
                <a:solidFill>
                  <a:srgbClr val="FF0000"/>
                </a:solidFill>
              </a:endParaRP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990598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14398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628825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55262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3948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318655" y="5478916"/>
              <a:ext cx="5445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255" y="5478916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119892" y="5478916"/>
              <a:ext cx="6238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Verb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9950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18855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568319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492119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277420" y="547143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198272" y="5493205"/>
              <a:ext cx="6016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897790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5897790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578827" y="5478916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97071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Noun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914398" y="3533774"/>
            <a:ext cx="7304316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+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text mapping </a:t>
            </a:r>
            <a:r>
              <a:rPr lang="en-US" dirty="0"/>
              <a:t>to proper </a:t>
            </a:r>
            <a:r>
              <a:rPr lang="en-US" dirty="0" smtClean="0"/>
              <a:t>names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mapping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40327" y="2873830"/>
            <a:ext cx="5949043" cy="11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Board of Visitors included U.S. Presidents Thomas Jefferson, James Madison, and James Monroe.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40327" y="4350042"/>
            <a:ext cx="5949043" cy="1693729"/>
            <a:chOff x="1540327" y="4350042"/>
            <a:chExt cx="5949043" cy="1693729"/>
          </a:xfrm>
        </p:grpSpPr>
        <p:sp>
          <p:nvSpPr>
            <p:cNvPr id="5" name="Rounded Rectangle 4"/>
            <p:cNvSpPr/>
            <p:nvPr/>
          </p:nvSpPr>
          <p:spPr>
            <a:xfrm>
              <a:off x="1540327" y="4350042"/>
              <a:ext cx="5949043" cy="11994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Its initial </a:t>
              </a:r>
              <a:r>
                <a:rPr lang="en-US" sz="2400" dirty="0" smtClean="0">
                  <a:solidFill>
                    <a:srgbClr val="FF0000"/>
                  </a:solidFill>
                </a:rPr>
                <a:t>Board of Visitors </a:t>
              </a:r>
              <a:r>
                <a:rPr lang="en-US" sz="2400" dirty="0" smtClean="0"/>
                <a:t>included </a:t>
              </a:r>
              <a:r>
                <a:rPr lang="en-US" sz="2400" dirty="0" smtClean="0">
                  <a:solidFill>
                    <a:srgbClr val="FFFF00"/>
                  </a:solidFill>
                </a:rPr>
                <a:t>U.S.</a:t>
              </a:r>
              <a:r>
                <a:rPr lang="en-US" sz="2400" dirty="0" smtClean="0"/>
                <a:t> Presidents </a:t>
              </a:r>
              <a:r>
                <a:rPr lang="en-US" sz="2400" dirty="0" smtClean="0">
                  <a:solidFill>
                    <a:schemeClr val="tx1"/>
                  </a:solidFill>
                </a:rPr>
                <a:t>Thomas Jefferson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Madison</a:t>
              </a:r>
              <a:r>
                <a:rPr lang="en-US" sz="2400" dirty="0" smtClean="0"/>
                <a:t>, and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Monroe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26819" y="5582106"/>
              <a:ext cx="4376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Organization</a:t>
              </a:r>
              <a:r>
                <a:rPr lang="en-US" sz="2400" b="1" dirty="0" smtClean="0"/>
                <a:t>, </a:t>
              </a:r>
              <a:r>
                <a:rPr lang="en-US" sz="2400" b="1" dirty="0" smtClean="0">
                  <a:solidFill>
                    <a:srgbClr val="FFC000"/>
                  </a:solidFill>
                </a:rPr>
                <a:t>Location</a:t>
              </a:r>
              <a:r>
                <a:rPr lang="en-US" sz="2400" b="1" dirty="0" smtClean="0"/>
                <a:t>, Person</a:t>
              </a:r>
              <a:endParaRPr lang="en-US" sz="2400" b="1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Grammatical analysis of a given sentence, conforming to the rules of a formal </a:t>
            </a:r>
            <a:r>
              <a:rPr lang="en-US" dirty="0" smtClean="0"/>
              <a:t>grammar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grammatical structure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26670" y="3233056"/>
            <a:ext cx="7347858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00956" y="3308193"/>
            <a:ext cx="72537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246412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70212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884639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0843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6506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74469" y="3769858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184069" y="376985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75706" y="3769858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Verb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2508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174669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824133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747933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533234" y="3762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454086" y="3784147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153604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153604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6834641" y="376985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22652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Noun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28081" y="4106408"/>
            <a:ext cx="7347858" cy="2561220"/>
            <a:chOff x="1128081" y="4106408"/>
            <a:chExt cx="7347858" cy="2561220"/>
          </a:xfrm>
        </p:grpSpPr>
        <p:sp>
          <p:nvSpPr>
            <p:cNvPr id="50" name="Rounded Rectangle 49"/>
            <p:cNvSpPr/>
            <p:nvPr/>
          </p:nvSpPr>
          <p:spPr>
            <a:xfrm>
              <a:off x="1128081" y="4538765"/>
              <a:ext cx="7347858" cy="2128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509711" y="4120697"/>
              <a:ext cx="378051" cy="584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1984651" y="4120697"/>
              <a:ext cx="230480" cy="562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387469" y="4707016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Noun Phrase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849000" y="4120616"/>
              <a:ext cx="419891" cy="616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960593" y="5541209"/>
              <a:ext cx="1100360" cy="305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119311" y="5042058"/>
              <a:ext cx="2139151" cy="1230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6446955" y="4106408"/>
              <a:ext cx="483729" cy="47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414711" y="5042058"/>
              <a:ext cx="49609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4421641" y="4120616"/>
              <a:ext cx="299190" cy="595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800487" y="4163143"/>
              <a:ext cx="814623" cy="103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3371402" y="4120616"/>
              <a:ext cx="320328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7091243" y="4117104"/>
              <a:ext cx="365664" cy="476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4244459" y="5042058"/>
              <a:ext cx="46565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4862511" y="4120616"/>
              <a:ext cx="228600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5454086" y="5541267"/>
              <a:ext cx="1167512" cy="309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>
              <a:off x="6691311" y="4889658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2849000" y="4707016"/>
              <a:ext cx="13699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Complex Verb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4329111" y="47372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6538911" y="45848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6089327" y="5249188"/>
              <a:ext cx="119898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Prep Phrase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496669" y="5196487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4571236" y="5847085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4421641" y="6111140"/>
              <a:ext cx="784268" cy="195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3959314" y="6329074"/>
              <a:ext cx="9641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Sentence</a:t>
              </a:r>
            </a:p>
          </p:txBody>
        </p:sp>
      </p:grp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NLP? 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2487386" y="1420526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ar-AE" altLang="en-US" sz="3200" dirty="0"/>
              <a:t>كلب هو مطاردة صبي في الملعب.</a:t>
            </a:r>
            <a:endParaRPr lang="en-US" altLang="en-US" sz="3200" i="0" dirty="0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566738" y="2188029"/>
            <a:ext cx="8120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>
                <a:latin typeface="Arial" panose="020B0604020202020204" pitchFamily="34" charset="0"/>
              </a:rPr>
              <a:t>How can a computer make </a:t>
            </a:r>
            <a:r>
              <a:rPr lang="en-US" altLang="en-US" sz="3600" b="1" i="0">
                <a:latin typeface="Arial" panose="020B0604020202020204" pitchFamily="34" charset="0"/>
              </a:rPr>
              <a:t>sense</a:t>
            </a:r>
            <a:r>
              <a:rPr lang="en-US" altLang="en-US" sz="2400" i="0">
                <a:latin typeface="Arial" panose="020B0604020202020204" pitchFamily="34" charset="0"/>
              </a:rPr>
              <a:t> out of this </a:t>
            </a:r>
            <a:r>
              <a:rPr lang="en-US" altLang="en-US" sz="2800" b="1" i="0">
                <a:latin typeface="Arial" panose="020B0604020202020204" pitchFamily="34" charset="0"/>
              </a:rPr>
              <a:t>string</a:t>
            </a:r>
            <a:r>
              <a:rPr lang="en-US" altLang="en-US" sz="4000" b="1" i="0">
                <a:latin typeface="Arial" panose="020B0604020202020204" pitchFamily="34" charset="0"/>
              </a:rPr>
              <a:t>? </a:t>
            </a:r>
            <a:endParaRPr lang="en-US" altLang="en-US" sz="2400" i="0">
              <a:latin typeface="Arial" panose="020B0604020202020204" pitchFamily="34" charset="0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176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>
                <a:latin typeface="Arial" panose="020B0604020202020204" pitchFamily="34" charset="0"/>
              </a:rPr>
              <a:t>Arabic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8950" y="3325936"/>
            <a:ext cx="7131050" cy="707886"/>
            <a:chOff x="488950" y="3325936"/>
            <a:chExt cx="7131050" cy="707886"/>
          </a:xfrm>
        </p:grpSpPr>
        <p:sp>
          <p:nvSpPr>
            <p:cNvPr id="432134" name="Text Box 6"/>
            <p:cNvSpPr txBox="1">
              <a:spLocks noChangeArrowheads="1"/>
            </p:cNvSpPr>
            <p:nvPr/>
          </p:nvSpPr>
          <p:spPr bwMode="auto">
            <a:xfrm>
              <a:off x="2126188" y="3325936"/>
              <a:ext cx="549381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are the basic units of meaning (words)?</a:t>
              </a:r>
            </a:p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is the meaning of each word? </a:t>
              </a:r>
            </a:p>
          </p:txBody>
        </p:sp>
        <p:sp>
          <p:nvSpPr>
            <p:cNvPr id="432138" name="Text Box 10"/>
            <p:cNvSpPr txBox="1">
              <a:spLocks noChangeArrowheads="1"/>
            </p:cNvSpPr>
            <p:nvPr/>
          </p:nvSpPr>
          <p:spPr bwMode="auto">
            <a:xfrm>
              <a:off x="488950" y="3483429"/>
              <a:ext cx="163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Morphology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22350" y="3999529"/>
            <a:ext cx="6030187" cy="400110"/>
            <a:chOff x="1022350" y="3999529"/>
            <a:chExt cx="6030187" cy="400110"/>
          </a:xfrm>
        </p:grpSpPr>
        <p:sp>
          <p:nvSpPr>
            <p:cNvPr id="432135" name="Text Box 7"/>
            <p:cNvSpPr txBox="1">
              <a:spLocks noChangeArrowheads="1"/>
            </p:cNvSpPr>
            <p:nvPr/>
          </p:nvSpPr>
          <p:spPr bwMode="auto">
            <a:xfrm>
              <a:off x="1022350" y="4000954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Syntax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26188" y="3999529"/>
              <a:ext cx="49263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How are words related with each other?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8800" y="4376541"/>
            <a:ext cx="7563909" cy="402288"/>
            <a:chOff x="558800" y="4376541"/>
            <a:chExt cx="7563909" cy="402288"/>
          </a:xfrm>
        </p:grpSpPr>
        <p:sp>
          <p:nvSpPr>
            <p:cNvPr id="432136" name="Text Box 8"/>
            <p:cNvSpPr txBox="1">
              <a:spLocks noChangeArrowheads="1"/>
            </p:cNvSpPr>
            <p:nvPr/>
          </p:nvSpPr>
          <p:spPr bwMode="auto">
            <a:xfrm>
              <a:off x="558800" y="4381954"/>
              <a:ext cx="145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Semantics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9842" y="4376541"/>
              <a:ext cx="60028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“combined meaning” of words?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0375" y="4762954"/>
            <a:ext cx="6940021" cy="408612"/>
            <a:chOff x="460375" y="4762954"/>
            <a:chExt cx="6940021" cy="408612"/>
          </a:xfrm>
        </p:grpSpPr>
        <p:sp>
          <p:nvSpPr>
            <p:cNvPr id="432137" name="Text Box 9"/>
            <p:cNvSpPr txBox="1">
              <a:spLocks noChangeArrowheads="1"/>
            </p:cNvSpPr>
            <p:nvPr/>
          </p:nvSpPr>
          <p:spPr bwMode="auto">
            <a:xfrm>
              <a:off x="460375" y="4762954"/>
              <a:ext cx="1552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Pragmatics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9523" y="4771456"/>
              <a:ext cx="52908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“meta-meaning”? (speech act)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0075" y="5132543"/>
            <a:ext cx="5239956" cy="408286"/>
            <a:chOff x="600075" y="5132543"/>
            <a:chExt cx="5239956" cy="408286"/>
          </a:xfrm>
        </p:grpSpPr>
        <p:sp>
          <p:nvSpPr>
            <p:cNvPr id="432139" name="Text Box 11"/>
            <p:cNvSpPr txBox="1">
              <a:spLocks noChangeArrowheads="1"/>
            </p:cNvSpPr>
            <p:nvPr/>
          </p:nvSpPr>
          <p:spPr bwMode="auto">
            <a:xfrm>
              <a:off x="600075" y="5143954"/>
              <a:ext cx="14128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Discourse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09523" y="5132543"/>
              <a:ext cx="37305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Handling a large chunk of text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7550" y="5481563"/>
            <a:ext cx="4838661" cy="404976"/>
            <a:chOff x="717550" y="5464629"/>
            <a:chExt cx="4838661" cy="404976"/>
          </a:xfrm>
        </p:grpSpPr>
        <p:sp>
          <p:nvSpPr>
            <p:cNvPr id="432140" name="Text Box 12"/>
            <p:cNvSpPr txBox="1">
              <a:spLocks noChangeArrowheads="1"/>
            </p:cNvSpPr>
            <p:nvPr/>
          </p:nvSpPr>
          <p:spPr bwMode="auto">
            <a:xfrm>
              <a:off x="717550" y="5464629"/>
              <a:ext cx="1312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Inference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96610" y="5469495"/>
              <a:ext cx="34596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Making sense of everything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7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the relationships among named </a:t>
            </a:r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Shallow semantic analysis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97476" y="3413870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1597475" y="508071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1. Thomas Jefferson </a:t>
            </a:r>
            <a:r>
              <a:rPr lang="en-US" sz="2400" dirty="0" err="1" smtClean="0"/>
              <a:t>Is_Member_Of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Board of Visitors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2. Thomas Jefferson </a:t>
            </a:r>
            <a:r>
              <a:rPr lang="en-US" sz="2400" dirty="0" err="1" smtClean="0">
                <a:solidFill>
                  <a:schemeClr val="bg1"/>
                </a:solidFill>
              </a:rPr>
              <a:t>Is_President_Of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chunks of text into more formal </a:t>
            </a:r>
            <a:r>
              <a:rPr lang="en-US" dirty="0" smtClean="0"/>
              <a:t>representations</a:t>
            </a:r>
          </a:p>
          <a:p>
            <a:pPr lvl="1"/>
            <a:r>
              <a:rPr lang="en-US" dirty="0" smtClean="0"/>
              <a:t>Deep semantic analysis</a:t>
            </a:r>
            <a:r>
              <a:rPr lang="en-US" dirty="0"/>
              <a:t>: e.g., first-order logic structures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97474" y="369874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(Is_Person(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Is_President_Of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FF00"/>
                    </a:solidFill>
                  </a:rPr>
                  <a:t>U.S.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Is_Member_Of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Board of Visitors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’))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  <a:blipFill rotWithShape="0">
                <a:blip r:embed="rId2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understanding of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9857"/>
            <a:ext cx="8229600" cy="1826308"/>
          </a:xfrm>
        </p:spPr>
        <p:txBody>
          <a:bodyPr/>
          <a:lstStyle/>
          <a:p>
            <a:r>
              <a:rPr lang="en-US" dirty="0" smtClean="0"/>
              <a:t>Who </a:t>
            </a:r>
            <a:r>
              <a:rPr lang="en-US" dirty="0"/>
              <a:t>is Carl Lewis?</a:t>
            </a:r>
          </a:p>
          <a:p>
            <a:r>
              <a:rPr lang="en-US" dirty="0"/>
              <a:t>Did Carl Lewis break any </a:t>
            </a:r>
            <a:r>
              <a:rPr lang="en-US" dirty="0" smtClean="0"/>
              <a:t>records?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785259"/>
            <a:ext cx="7477125" cy="23336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levels of language understanding</a:t>
            </a:r>
          </a:p>
          <a:p>
            <a:r>
              <a:rPr lang="en-US" dirty="0" smtClean="0"/>
              <a:t>Major challenges in natural language processing</a:t>
            </a:r>
          </a:p>
          <a:p>
            <a:r>
              <a:rPr lang="en-US" dirty="0" smtClean="0"/>
              <a:t>NLP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Major NLP </a:t>
            </a:r>
            <a:r>
              <a:rPr lang="en-US" altLang="en-US" dirty="0" smtClean="0"/>
              <a:t>applications</a:t>
            </a:r>
            <a:endParaRPr lang="en-US" altLang="en-US" dirty="0"/>
          </a:p>
        </p:txBody>
      </p:sp>
      <p:sp>
        <p:nvSpPr>
          <p:cNvPr id="441348" name="Text Box 4"/>
          <p:cNvSpPr txBox="1"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Speech recognition: e.g., </a:t>
            </a:r>
            <a:r>
              <a:rPr lang="en-US" altLang="en-US" sz="2800" dirty="0" smtClean="0"/>
              <a:t>auto </a:t>
            </a:r>
            <a:r>
              <a:rPr lang="en-US" altLang="en-US" sz="2800" dirty="0"/>
              <a:t>telephone call routing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Text </a:t>
            </a:r>
            <a:r>
              <a:rPr lang="en-US" altLang="en-US" sz="2800" dirty="0" smtClean="0"/>
              <a:t>mining</a:t>
            </a:r>
            <a:endParaRPr lang="en-US" altLang="en-US" sz="28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</a:t>
            </a:r>
            <a:r>
              <a:rPr lang="en-US" altLang="en-US" sz="2400" dirty="0" smtClean="0"/>
              <a:t>clustering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classification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summarization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Topic modeling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Question answering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Language tutoring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Spelling/grammar correction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Machine translation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Cross-language retrieval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Restricted natural language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Natural language user interface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</p:txBody>
      </p:sp>
      <p:grpSp>
        <p:nvGrpSpPr>
          <p:cNvPr id="441352" name="Group 8"/>
          <p:cNvGrpSpPr>
            <a:grpSpLocks/>
          </p:cNvGrpSpPr>
          <p:nvPr/>
        </p:nvGrpSpPr>
        <p:grpSpPr bwMode="auto">
          <a:xfrm>
            <a:off x="457200" y="2275115"/>
            <a:ext cx="6650038" cy="2057400"/>
            <a:chOff x="144" y="1296"/>
            <a:chExt cx="4189" cy="1296"/>
          </a:xfrm>
        </p:grpSpPr>
        <p:sp>
          <p:nvSpPr>
            <p:cNvPr id="441349" name="Oval 5"/>
            <p:cNvSpPr>
              <a:spLocks noChangeArrowheads="1"/>
            </p:cNvSpPr>
            <p:nvPr/>
          </p:nvSpPr>
          <p:spPr bwMode="auto">
            <a:xfrm>
              <a:off x="144" y="1296"/>
              <a:ext cx="2729" cy="1296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0" name="Text Box 6"/>
            <p:cNvSpPr txBox="1">
              <a:spLocks noChangeArrowheads="1"/>
            </p:cNvSpPr>
            <p:nvPr/>
          </p:nvSpPr>
          <p:spPr bwMode="auto">
            <a:xfrm>
              <a:off x="3401" y="1762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i="0">
                  <a:solidFill>
                    <a:srgbClr val="CC0000"/>
                  </a:solidFill>
                </a:rPr>
                <a:t>Our focus</a:t>
              </a:r>
            </a:p>
          </p:txBody>
        </p:sp>
        <p:sp>
          <p:nvSpPr>
            <p:cNvPr id="441351" name="Line 7"/>
            <p:cNvSpPr>
              <a:spLocks noChangeShapeType="1"/>
            </p:cNvSpPr>
            <p:nvPr/>
          </p:nvSpPr>
          <p:spPr bwMode="auto">
            <a:xfrm flipH="1">
              <a:off x="2969" y="1906"/>
              <a:ext cx="4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3.bp.blogspot.com/-H1Yk3wj27LU/UHMgiMAa_OI/AAAAAAAABQA/LQr0U_ldbBw/s1600/ideasBul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14674"/>
            <a:ext cx="1438592" cy="143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7492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sz="3600" dirty="0" smtClean="0"/>
              <a:t>NLP </a:t>
            </a:r>
            <a:r>
              <a:rPr lang="en-US" altLang="en-US" sz="3600" dirty="0"/>
              <a:t>&amp; </a:t>
            </a:r>
            <a:r>
              <a:rPr lang="en-US" altLang="en-US" sz="3600" dirty="0" smtClean="0"/>
              <a:t>text mining</a:t>
            </a:r>
            <a:endParaRPr lang="en-US" altLang="en-US" sz="3600" dirty="0"/>
          </a:p>
        </p:txBody>
      </p:sp>
      <p:sp>
        <p:nvSpPr>
          <p:cNvPr id="44749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Better NLP =&gt; Better </a:t>
            </a:r>
            <a:r>
              <a:rPr lang="en-US" altLang="en-US" sz="2800" dirty="0" smtClean="0"/>
              <a:t>text mining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Bad NLP =&gt; Bad </a:t>
            </a:r>
            <a:r>
              <a:rPr lang="en-US" altLang="en-US" sz="2800" dirty="0" smtClean="0"/>
              <a:t>text mining?</a:t>
            </a:r>
            <a:endParaRPr lang="en-US" altLang="en-US" sz="2800" dirty="0"/>
          </a:p>
        </p:txBody>
      </p:sp>
      <p:grpSp>
        <p:nvGrpSpPr>
          <p:cNvPr id="447497" name="Group 9"/>
          <p:cNvGrpSpPr>
            <a:grpSpLocks/>
          </p:cNvGrpSpPr>
          <p:nvPr/>
        </p:nvGrpSpPr>
        <p:grpSpPr bwMode="auto">
          <a:xfrm>
            <a:off x="2209800" y="2307772"/>
            <a:ext cx="2514600" cy="990600"/>
            <a:chOff x="1392" y="3024"/>
            <a:chExt cx="1584" cy="624"/>
          </a:xfrm>
        </p:grpSpPr>
        <p:sp>
          <p:nvSpPr>
            <p:cNvPr id="447495" name="Line 7"/>
            <p:cNvSpPr>
              <a:spLocks noChangeShapeType="1"/>
            </p:cNvSpPr>
            <p:nvPr/>
          </p:nvSpPr>
          <p:spPr bwMode="auto">
            <a:xfrm flipV="1">
              <a:off x="1392" y="3072"/>
              <a:ext cx="1536" cy="576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496" name="Line 8"/>
            <p:cNvSpPr>
              <a:spLocks noChangeShapeType="1"/>
            </p:cNvSpPr>
            <p:nvPr/>
          </p:nvSpPr>
          <p:spPr bwMode="auto">
            <a:xfrm>
              <a:off x="1440" y="3024"/>
              <a:ext cx="1536" cy="624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849086" y="4548867"/>
            <a:ext cx="7837714" cy="132805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45000"/>
              </a:spcBef>
              <a:buSzPct val="16000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45000"/>
              </a:spcBef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45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i="0" dirty="0"/>
              <a:t>Robust, shallow NLP tends to be more useful than deep, but fragile NLP. </a:t>
            </a:r>
          </a:p>
          <a:p>
            <a:pPr>
              <a:lnSpc>
                <a:spcPct val="90000"/>
              </a:lnSpc>
            </a:pPr>
            <a:r>
              <a:rPr lang="en-US" altLang="en-US" sz="2400" i="0" dirty="0"/>
              <a:t>Errors in NLP can hurt text </a:t>
            </a:r>
            <a:r>
              <a:rPr lang="en-US" altLang="en-US" sz="2400" i="0" dirty="0" smtClean="0"/>
              <a:t>mining performance</a:t>
            </a:r>
            <a:r>
              <a:rPr lang="en-US" altLang="en-US" sz="2400" i="0" dirty="0"/>
              <a:t>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</a:t>
            </a:r>
            <a:r>
              <a:rPr lang="en-US" altLang="en-US" dirty="0" smtClean="0"/>
              <a:t>much </a:t>
            </a:r>
            <a:r>
              <a:rPr lang="en-US" altLang="en-US" dirty="0"/>
              <a:t>NLP is </a:t>
            </a:r>
            <a:r>
              <a:rPr lang="en-US" altLang="en-US" dirty="0" smtClean="0"/>
              <a:t>really needed</a:t>
            </a:r>
            <a:r>
              <a:rPr lang="en-US" altLang="en-US" dirty="0"/>
              <a:t>?</a:t>
            </a:r>
          </a:p>
        </p:txBody>
      </p:sp>
      <p:sp>
        <p:nvSpPr>
          <p:cNvPr id="450565" name="AutoShape 5"/>
          <p:cNvSpPr>
            <a:spLocks noChangeArrowheads="1"/>
          </p:cNvSpPr>
          <p:nvPr/>
        </p:nvSpPr>
        <p:spPr bwMode="auto">
          <a:xfrm>
            <a:off x="3498776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67" name="Text Box 7"/>
          <p:cNvSpPr txBox="1">
            <a:spLocks noChangeArrowheads="1"/>
          </p:cNvSpPr>
          <p:nvPr/>
        </p:nvSpPr>
        <p:spPr bwMode="auto">
          <a:xfrm>
            <a:off x="873125" y="1447800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>
                <a:latin typeface="Arial" panose="020B0604020202020204" pitchFamily="34" charset="0"/>
              </a:rPr>
              <a:t>Tasks</a:t>
            </a:r>
          </a:p>
        </p:txBody>
      </p:sp>
      <p:sp>
        <p:nvSpPr>
          <p:cNvPr id="450568" name="Text Box 8"/>
          <p:cNvSpPr txBox="1">
            <a:spLocks noChangeArrowheads="1"/>
          </p:cNvSpPr>
          <p:nvPr/>
        </p:nvSpPr>
        <p:spPr bwMode="auto">
          <a:xfrm>
            <a:off x="2745468" y="1439409"/>
            <a:ext cx="314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>
                <a:latin typeface="Arial" panose="020B0604020202020204" pitchFamily="34" charset="0"/>
              </a:rPr>
              <a:t>Dependency on NLP</a:t>
            </a:r>
          </a:p>
        </p:txBody>
      </p:sp>
      <p:sp>
        <p:nvSpPr>
          <p:cNvPr id="450569" name="Text Box 9"/>
          <p:cNvSpPr txBox="1">
            <a:spLocks noChangeArrowheads="1"/>
          </p:cNvSpPr>
          <p:nvPr/>
        </p:nvSpPr>
        <p:spPr bwMode="auto">
          <a:xfrm>
            <a:off x="800627" y="2155696"/>
            <a:ext cx="190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Classification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1" name="Text Box 11"/>
          <p:cNvSpPr txBox="1">
            <a:spLocks noChangeArrowheads="1"/>
          </p:cNvSpPr>
          <p:nvPr/>
        </p:nvSpPr>
        <p:spPr bwMode="auto">
          <a:xfrm>
            <a:off x="800627" y="2521419"/>
            <a:ext cx="14526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Clustering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785586" y="2908111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Summarization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3" name="Text Box 13"/>
          <p:cNvSpPr txBox="1">
            <a:spLocks noChangeArrowheads="1"/>
          </p:cNvSpPr>
          <p:nvPr/>
        </p:nvSpPr>
        <p:spPr bwMode="auto">
          <a:xfrm>
            <a:off x="785586" y="3255952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Extraction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9" name="Text Box 19"/>
          <p:cNvSpPr txBox="1">
            <a:spLocks noChangeArrowheads="1"/>
          </p:cNvSpPr>
          <p:nvPr/>
        </p:nvSpPr>
        <p:spPr bwMode="auto">
          <a:xfrm>
            <a:off x="785586" y="3646027"/>
            <a:ext cx="20603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>
                <a:latin typeface="Arial" panose="020B0604020202020204" pitchFamily="34" charset="0"/>
              </a:rPr>
              <a:t>Topic modeling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80" name="Text Box 20"/>
          <p:cNvSpPr txBox="1">
            <a:spLocks noChangeArrowheads="1"/>
          </p:cNvSpPr>
          <p:nvPr/>
        </p:nvSpPr>
        <p:spPr bwMode="auto">
          <a:xfrm>
            <a:off x="788081" y="4078600"/>
            <a:ext cx="15522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Translation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Dialogue</a:t>
            </a:r>
          </a:p>
        </p:txBody>
      </p:sp>
      <p:sp>
        <p:nvSpPr>
          <p:cNvPr id="450581" name="Text Box 21"/>
          <p:cNvSpPr txBox="1">
            <a:spLocks noChangeArrowheads="1"/>
          </p:cNvSpPr>
          <p:nvPr/>
        </p:nvSpPr>
        <p:spPr bwMode="auto">
          <a:xfrm>
            <a:off x="785586" y="4800490"/>
            <a:ext cx="148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>
                <a:latin typeface="Arial" panose="020B0604020202020204" pitchFamily="34" charset="0"/>
              </a:rPr>
              <a:t>Question </a:t>
            </a: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Answering</a:t>
            </a:r>
          </a:p>
        </p:txBody>
      </p:sp>
      <p:sp>
        <p:nvSpPr>
          <p:cNvPr id="450584" name="Text Box 24"/>
          <p:cNvSpPr txBox="1">
            <a:spLocks noChangeArrowheads="1"/>
          </p:cNvSpPr>
          <p:nvPr/>
        </p:nvSpPr>
        <p:spPr bwMode="auto">
          <a:xfrm>
            <a:off x="6539429" y="1417638"/>
            <a:ext cx="1705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 smtClean="0">
                <a:latin typeface="Arial" panose="020B0604020202020204" pitchFamily="34" charset="0"/>
              </a:rPr>
              <a:t>Scalability</a:t>
            </a:r>
            <a:endParaRPr lang="en-US" altLang="en-US" sz="2400" b="1" i="0" u="sng" dirty="0">
              <a:latin typeface="Arial" panose="020B0604020202020204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 rot="10800000">
            <a:off x="6592287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74543" y="5491898"/>
            <a:ext cx="15729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Inference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 smtClean="0">
                <a:latin typeface="Arial" panose="020B0604020202020204" pitchFamily="34" charset="0"/>
              </a:rPr>
              <a:t>Speech Act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26</a:t>
            </a:fld>
            <a:endParaRPr lang="en-US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57199" y="2013552"/>
            <a:ext cx="2734733" cy="2160515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905933" y="3429000"/>
            <a:ext cx="76200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chemeClr val="tx1"/>
                </a:solidFill>
              </a:rPr>
              <a:t>Statistical NLP</a:t>
            </a:r>
            <a:r>
              <a:rPr lang="en-US" altLang="en-US" sz="2800" dirty="0">
                <a:solidFill>
                  <a:schemeClr val="tx1"/>
                </a:solidFill>
              </a:rPr>
              <a:t> in </a:t>
            </a:r>
            <a:r>
              <a:rPr lang="en-US" altLang="en-US" sz="2800" dirty="0" smtClean="0">
                <a:solidFill>
                  <a:schemeClr val="tx1"/>
                </a:solidFill>
              </a:rPr>
              <a:t>general.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</a:rPr>
              <a:t>need for high robustness and efficiency implies the dominant use of </a:t>
            </a:r>
            <a:r>
              <a:rPr lang="en-US" altLang="en-US" sz="2800" u="sng" dirty="0" smtClean="0">
                <a:solidFill>
                  <a:schemeClr val="tx1"/>
                </a:solidFill>
              </a:rPr>
              <a:t>simple models</a:t>
            </a:r>
            <a:endParaRPr lang="en-US" altLang="en-US" sz="2800" u="sng" dirty="0">
              <a:solidFill>
                <a:schemeClr val="tx1"/>
              </a:solidFill>
            </a:endParaRPr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905933" y="1958975"/>
            <a:ext cx="7332133" cy="1470025"/>
          </a:xfrm>
        </p:spPr>
        <p:txBody>
          <a:bodyPr anchor="ctr"/>
          <a:lstStyle/>
          <a:p>
            <a:r>
              <a:rPr lang="en-US" altLang="en-US" sz="3600" dirty="0">
                <a:solidFill>
                  <a:srgbClr val="FF0000"/>
                </a:solidFill>
              </a:rPr>
              <a:t>So, what NLP techniques are </a:t>
            </a:r>
            <a:r>
              <a:rPr lang="en-US" altLang="en-US" sz="3600" dirty="0" smtClean="0">
                <a:solidFill>
                  <a:srgbClr val="FF0000"/>
                </a:solidFill>
              </a:rPr>
              <a:t>the most </a:t>
            </a:r>
            <a:r>
              <a:rPr lang="en-US" altLang="en-US" sz="3600" dirty="0">
                <a:solidFill>
                  <a:srgbClr val="FF0000"/>
                </a:solidFill>
              </a:rPr>
              <a:t>useful for text </a:t>
            </a:r>
            <a:r>
              <a:rPr lang="en-US" altLang="en-US" sz="3600" dirty="0" smtClean="0">
                <a:solidFill>
                  <a:srgbClr val="FF0000"/>
                </a:solidFill>
              </a:rPr>
              <a:t>mining?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in NLP</a:t>
            </a:r>
          </a:p>
          <a:p>
            <a:r>
              <a:rPr lang="en-US" dirty="0" smtClean="0"/>
              <a:t>Different levels of NLP</a:t>
            </a:r>
          </a:p>
          <a:p>
            <a:r>
              <a:rPr lang="en-US" dirty="0" smtClean="0"/>
              <a:t>NLP pipeline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dirty="0" smtClean="0"/>
              <a:t>example </a:t>
            </a:r>
            <a:r>
              <a:rPr lang="en-US" altLang="en-US" dirty="0"/>
              <a:t>of NLP</a:t>
            </a:r>
          </a:p>
        </p:txBody>
      </p:sp>
      <p:sp>
        <p:nvSpPr>
          <p:cNvPr id="433155" name="Text Box 3"/>
          <p:cNvSpPr txBox="1">
            <a:spLocks noChangeArrowheads="1"/>
          </p:cNvSpPr>
          <p:nvPr/>
        </p:nvSpPr>
        <p:spPr bwMode="auto">
          <a:xfrm>
            <a:off x="1480460" y="1458686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</a:t>
            </a:r>
            <a:r>
              <a:rPr lang="en-US" altLang="en-US" sz="2400" i="0" dirty="0" smtClean="0"/>
              <a:t>playground.</a:t>
            </a:r>
            <a:endParaRPr lang="en-US" altLang="en-US" sz="2400" i="0" dirty="0"/>
          </a:p>
        </p:txBody>
      </p:sp>
      <p:grpSp>
        <p:nvGrpSpPr>
          <p:cNvPr id="433252" name="Group 100"/>
          <p:cNvGrpSpPr>
            <a:grpSpLocks/>
          </p:cNvGrpSpPr>
          <p:nvPr/>
        </p:nvGrpSpPr>
        <p:grpSpPr bwMode="auto">
          <a:xfrm>
            <a:off x="1295400" y="1905000"/>
            <a:ext cx="6553200" cy="336550"/>
            <a:chOff x="816" y="1200"/>
            <a:chExt cx="4128" cy="212"/>
          </a:xfrm>
        </p:grpSpPr>
        <p:sp>
          <p:nvSpPr>
            <p:cNvPr id="433156" name="Line 4"/>
            <p:cNvSpPr>
              <a:spLocks noChangeShapeType="1"/>
            </p:cNvSpPr>
            <p:nvPr/>
          </p:nvSpPr>
          <p:spPr bwMode="auto">
            <a:xfrm>
              <a:off x="8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7" name="Text Box 5"/>
            <p:cNvSpPr txBox="1">
              <a:spLocks noChangeArrowheads="1"/>
            </p:cNvSpPr>
            <p:nvPr/>
          </p:nvSpPr>
          <p:spPr bwMode="auto">
            <a:xfrm>
              <a:off x="816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58" name="Line 6"/>
            <p:cNvSpPr>
              <a:spLocks noChangeShapeType="1"/>
            </p:cNvSpPr>
            <p:nvPr/>
          </p:nvSpPr>
          <p:spPr bwMode="auto">
            <a:xfrm>
              <a:off x="12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9" name="Text Box 7"/>
            <p:cNvSpPr txBox="1">
              <a:spLocks noChangeArrowheads="1"/>
            </p:cNvSpPr>
            <p:nvPr/>
          </p:nvSpPr>
          <p:spPr bwMode="auto">
            <a:xfrm>
              <a:off x="115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0" name="Line 8"/>
            <p:cNvSpPr>
              <a:spLocks noChangeShapeType="1"/>
            </p:cNvSpPr>
            <p:nvPr/>
          </p:nvSpPr>
          <p:spPr bwMode="auto">
            <a:xfrm>
              <a:off x="158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1536" y="120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433162" name="Line 10"/>
            <p:cNvSpPr>
              <a:spLocks noChangeShapeType="1"/>
            </p:cNvSpPr>
            <p:nvPr/>
          </p:nvSpPr>
          <p:spPr bwMode="auto">
            <a:xfrm>
              <a:off x="1920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3" name="Text Box 11"/>
            <p:cNvSpPr txBox="1">
              <a:spLocks noChangeArrowheads="1"/>
            </p:cNvSpPr>
            <p:nvPr/>
          </p:nvSpPr>
          <p:spPr bwMode="auto">
            <a:xfrm>
              <a:off x="1979" y="1200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Verb</a:t>
              </a:r>
            </a:p>
          </p:txBody>
        </p:sp>
        <p:sp>
          <p:nvSpPr>
            <p:cNvPr id="433164" name="Line 12"/>
            <p:cNvSpPr>
              <a:spLocks noChangeShapeType="1"/>
            </p:cNvSpPr>
            <p:nvPr/>
          </p:nvSpPr>
          <p:spPr bwMode="auto">
            <a:xfrm>
              <a:off x="2592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2544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66" name="Line 14"/>
            <p:cNvSpPr>
              <a:spLocks noChangeShapeType="1"/>
            </p:cNvSpPr>
            <p:nvPr/>
          </p:nvSpPr>
          <p:spPr bwMode="auto">
            <a:xfrm>
              <a:off x="288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283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8" name="Line 16"/>
            <p:cNvSpPr>
              <a:spLocks noChangeShapeType="1"/>
            </p:cNvSpPr>
            <p:nvPr/>
          </p:nvSpPr>
          <p:spPr bwMode="auto">
            <a:xfrm>
              <a:off x="32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3221" y="1200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433170" name="Line 18"/>
            <p:cNvSpPr>
              <a:spLocks noChangeShapeType="1"/>
            </p:cNvSpPr>
            <p:nvPr/>
          </p:nvSpPr>
          <p:spPr bwMode="auto">
            <a:xfrm>
              <a:off x="36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1" name="Text Box 19"/>
            <p:cNvSpPr txBox="1">
              <a:spLocks noChangeArrowheads="1"/>
            </p:cNvSpPr>
            <p:nvPr/>
          </p:nvSpPr>
          <p:spPr bwMode="auto">
            <a:xfrm>
              <a:off x="3600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74" name="Line 22"/>
            <p:cNvSpPr>
              <a:spLocks noChangeShapeType="1"/>
            </p:cNvSpPr>
            <p:nvPr/>
          </p:nvSpPr>
          <p:spPr bwMode="auto">
            <a:xfrm>
              <a:off x="4032" y="120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5" name="Text Box 23"/>
            <p:cNvSpPr txBox="1">
              <a:spLocks noChangeArrowheads="1"/>
            </p:cNvSpPr>
            <p:nvPr/>
          </p:nvSpPr>
          <p:spPr bwMode="auto">
            <a:xfrm>
              <a:off x="4224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</p:grpSp>
      <p:grpSp>
        <p:nvGrpSpPr>
          <p:cNvPr id="433255" name="Group 103"/>
          <p:cNvGrpSpPr>
            <a:grpSpLocks/>
          </p:cNvGrpSpPr>
          <p:nvPr/>
        </p:nvGrpSpPr>
        <p:grpSpPr bwMode="auto">
          <a:xfrm>
            <a:off x="1219200" y="2209800"/>
            <a:ext cx="6196013" cy="2667000"/>
            <a:chOff x="768" y="1392"/>
            <a:chExt cx="3903" cy="1680"/>
          </a:xfrm>
        </p:grpSpPr>
        <p:sp>
          <p:nvSpPr>
            <p:cNvPr id="433176" name="Line 24"/>
            <p:cNvSpPr>
              <a:spLocks noChangeShapeType="1"/>
            </p:cNvSpPr>
            <p:nvPr/>
          </p:nvSpPr>
          <p:spPr bwMode="auto">
            <a:xfrm>
              <a:off x="1008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7" name="Line 25"/>
            <p:cNvSpPr>
              <a:spLocks noChangeShapeType="1"/>
            </p:cNvSpPr>
            <p:nvPr/>
          </p:nvSpPr>
          <p:spPr bwMode="auto">
            <a:xfrm flipH="1">
              <a:off x="1152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8" name="Text Box 26"/>
            <p:cNvSpPr txBox="1">
              <a:spLocks noChangeArrowheads="1"/>
            </p:cNvSpPr>
            <p:nvPr/>
          </p:nvSpPr>
          <p:spPr bwMode="auto">
            <a:xfrm>
              <a:off x="768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79" name="Line 27"/>
            <p:cNvSpPr>
              <a:spLocks noChangeShapeType="1"/>
            </p:cNvSpPr>
            <p:nvPr/>
          </p:nvSpPr>
          <p:spPr bwMode="auto">
            <a:xfrm>
              <a:off x="172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0" name="Line 28"/>
            <p:cNvSpPr>
              <a:spLocks noChangeShapeType="1"/>
            </p:cNvSpPr>
            <p:nvPr/>
          </p:nvSpPr>
          <p:spPr bwMode="auto">
            <a:xfrm>
              <a:off x="2448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1" name="Line 29"/>
            <p:cNvSpPr>
              <a:spLocks noChangeShapeType="1"/>
            </p:cNvSpPr>
            <p:nvPr/>
          </p:nvSpPr>
          <p:spPr bwMode="auto">
            <a:xfrm>
              <a:off x="1152" y="1824"/>
              <a:ext cx="139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2" name="Line 30"/>
            <p:cNvSpPr>
              <a:spLocks noChangeShapeType="1"/>
            </p:cNvSpPr>
            <p:nvPr/>
          </p:nvSpPr>
          <p:spPr bwMode="auto">
            <a:xfrm>
              <a:off x="3840" y="13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3" name="Line 31"/>
            <p:cNvSpPr>
              <a:spLocks noChangeShapeType="1"/>
            </p:cNvSpPr>
            <p:nvPr/>
          </p:nvSpPr>
          <p:spPr bwMode="auto">
            <a:xfrm>
              <a:off x="1968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4" name="Line 32"/>
            <p:cNvSpPr>
              <a:spLocks noChangeShapeType="1"/>
            </p:cNvSpPr>
            <p:nvPr/>
          </p:nvSpPr>
          <p:spPr bwMode="auto">
            <a:xfrm>
              <a:off x="273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5" name="Line 33"/>
            <p:cNvSpPr>
              <a:spLocks noChangeShapeType="1"/>
            </p:cNvSpPr>
            <p:nvPr/>
          </p:nvSpPr>
          <p:spPr bwMode="auto">
            <a:xfrm>
              <a:off x="3456" y="139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6" name="Line 34"/>
            <p:cNvSpPr>
              <a:spLocks noChangeShapeType="1"/>
            </p:cNvSpPr>
            <p:nvPr/>
          </p:nvSpPr>
          <p:spPr bwMode="auto">
            <a:xfrm flipH="1">
              <a:off x="196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7" name="Line 35"/>
            <p:cNvSpPr>
              <a:spLocks noChangeShapeType="1"/>
            </p:cNvSpPr>
            <p:nvPr/>
          </p:nvSpPr>
          <p:spPr bwMode="auto">
            <a:xfrm flipH="1">
              <a:off x="4080" y="139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8" name="Line 36"/>
            <p:cNvSpPr>
              <a:spLocks noChangeShapeType="1"/>
            </p:cNvSpPr>
            <p:nvPr/>
          </p:nvSpPr>
          <p:spPr bwMode="auto">
            <a:xfrm flipH="1">
              <a:off x="2400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9" name="Line 37"/>
            <p:cNvSpPr>
              <a:spLocks noChangeShapeType="1"/>
            </p:cNvSpPr>
            <p:nvPr/>
          </p:nvSpPr>
          <p:spPr bwMode="auto">
            <a:xfrm flipH="1">
              <a:off x="2880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0" name="Line 38"/>
            <p:cNvSpPr>
              <a:spLocks noChangeShapeType="1"/>
            </p:cNvSpPr>
            <p:nvPr/>
          </p:nvSpPr>
          <p:spPr bwMode="auto">
            <a:xfrm flipH="1">
              <a:off x="3168" y="220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Line 39"/>
            <p:cNvSpPr>
              <a:spLocks noChangeShapeType="1"/>
            </p:cNvSpPr>
            <p:nvPr/>
          </p:nvSpPr>
          <p:spPr bwMode="auto">
            <a:xfrm flipH="1">
              <a:off x="4032" y="17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2" name="Text Box 40"/>
            <p:cNvSpPr txBox="1">
              <a:spLocks noChangeArrowheads="1"/>
            </p:cNvSpPr>
            <p:nvPr/>
          </p:nvSpPr>
          <p:spPr bwMode="auto">
            <a:xfrm>
              <a:off x="1538" y="1648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Complex Verb</a:t>
              </a:r>
            </a:p>
          </p:txBody>
        </p:sp>
        <p:sp>
          <p:nvSpPr>
            <p:cNvPr id="433193" name="Text Box 41"/>
            <p:cNvSpPr txBox="1">
              <a:spLocks noChangeArrowheads="1"/>
            </p:cNvSpPr>
            <p:nvPr/>
          </p:nvSpPr>
          <p:spPr bwMode="auto">
            <a:xfrm>
              <a:off x="2544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3936" y="1536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5" name="Text Box 43"/>
            <p:cNvSpPr txBox="1">
              <a:spLocks noChangeArrowheads="1"/>
            </p:cNvSpPr>
            <p:nvPr/>
          </p:nvSpPr>
          <p:spPr bwMode="auto">
            <a:xfrm>
              <a:off x="3759" y="1968"/>
              <a:ext cx="7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Prep Phrase</a:t>
              </a:r>
            </a:p>
          </p:txBody>
        </p:sp>
        <p:sp>
          <p:nvSpPr>
            <p:cNvPr id="433196" name="Text Box 44"/>
            <p:cNvSpPr txBox="1">
              <a:spLocks noChangeArrowheads="1"/>
            </p:cNvSpPr>
            <p:nvPr/>
          </p:nvSpPr>
          <p:spPr bwMode="auto">
            <a:xfrm>
              <a:off x="2073" y="2112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41" y="2544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8" name="Line 46"/>
            <p:cNvSpPr>
              <a:spLocks noChangeShapeType="1"/>
            </p:cNvSpPr>
            <p:nvPr/>
          </p:nvSpPr>
          <p:spPr bwMode="auto">
            <a:xfrm flipH="1">
              <a:off x="2640" y="273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00" name="Text Box 48"/>
            <p:cNvSpPr txBox="1">
              <a:spLocks noChangeArrowheads="1"/>
            </p:cNvSpPr>
            <p:nvPr/>
          </p:nvSpPr>
          <p:spPr bwMode="auto">
            <a:xfrm>
              <a:off x="2297" y="2880"/>
              <a:ext cx="5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Sentence</a:t>
              </a:r>
            </a:p>
          </p:txBody>
        </p:sp>
      </p:grpSp>
      <p:grpSp>
        <p:nvGrpSpPr>
          <p:cNvPr id="433256" name="Group 104"/>
          <p:cNvGrpSpPr>
            <a:grpSpLocks/>
          </p:cNvGrpSpPr>
          <p:nvPr/>
        </p:nvGrpSpPr>
        <p:grpSpPr bwMode="auto">
          <a:xfrm>
            <a:off x="1752600" y="2895600"/>
            <a:ext cx="4927600" cy="3505200"/>
            <a:chOff x="1104" y="1824"/>
            <a:chExt cx="3104" cy="2208"/>
          </a:xfrm>
        </p:grpSpPr>
        <p:sp>
          <p:nvSpPr>
            <p:cNvPr id="433201" name="AutoShape 49"/>
            <p:cNvSpPr>
              <a:spLocks noChangeArrowheads="1"/>
            </p:cNvSpPr>
            <p:nvPr/>
          </p:nvSpPr>
          <p:spPr bwMode="auto">
            <a:xfrm>
              <a:off x="1104" y="3648"/>
              <a:ext cx="2832" cy="384"/>
            </a:xfrm>
            <a:prstGeom prst="parallelogram">
              <a:avLst>
                <a:gd name="adj" fmla="val 18437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33209" name="Object 57"/>
            <p:cNvGraphicFramePr>
              <a:graphicFrameLocks noChangeAspect="1"/>
            </p:cNvGraphicFramePr>
            <p:nvPr/>
          </p:nvGraphicFramePr>
          <p:xfrm>
            <a:off x="1776" y="3264"/>
            <a:ext cx="624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Photo Editor Photo" r:id="rId3" imgW="1457143" imgH="1428949" progId="MSPhotoEd.3">
                    <p:embed/>
                  </p:oleObj>
                </mc:Choice>
                <mc:Fallback>
                  <p:oleObj name="Photo Editor Photo" r:id="rId3" imgW="1457143" imgH="142894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64"/>
                          <a:ext cx="624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3210" name="Oval 58"/>
            <p:cNvSpPr>
              <a:spLocks noChangeArrowheads="1"/>
            </p:cNvSpPr>
            <p:nvPr/>
          </p:nvSpPr>
          <p:spPr bwMode="auto">
            <a:xfrm>
              <a:off x="3216" y="3216"/>
              <a:ext cx="1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0" name="Line 68"/>
            <p:cNvSpPr>
              <a:spLocks noChangeShapeType="1"/>
            </p:cNvSpPr>
            <p:nvPr/>
          </p:nvSpPr>
          <p:spPr bwMode="auto">
            <a:xfrm>
              <a:off x="33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1" name="Line 69"/>
            <p:cNvSpPr>
              <a:spLocks noChangeShapeType="1"/>
            </p:cNvSpPr>
            <p:nvPr/>
          </p:nvSpPr>
          <p:spPr bwMode="auto">
            <a:xfrm flipH="1">
              <a:off x="3216" y="36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2" name="Line 70"/>
            <p:cNvSpPr>
              <a:spLocks noChangeShapeType="1"/>
            </p:cNvSpPr>
            <p:nvPr/>
          </p:nvSpPr>
          <p:spPr bwMode="auto">
            <a:xfrm>
              <a:off x="3312" y="36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3" name="Line 71"/>
            <p:cNvSpPr>
              <a:spLocks noChangeShapeType="1"/>
            </p:cNvSpPr>
            <p:nvPr/>
          </p:nvSpPr>
          <p:spPr bwMode="auto">
            <a:xfrm flipH="1">
              <a:off x="3216" y="345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4" name="Line 72"/>
            <p:cNvSpPr>
              <a:spLocks noChangeShapeType="1"/>
            </p:cNvSpPr>
            <p:nvPr/>
          </p:nvSpPr>
          <p:spPr bwMode="auto">
            <a:xfrm>
              <a:off x="33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6" name="Line 74"/>
            <p:cNvSpPr>
              <a:spLocks noChangeShapeType="1"/>
            </p:cNvSpPr>
            <p:nvPr/>
          </p:nvSpPr>
          <p:spPr bwMode="auto">
            <a:xfrm>
              <a:off x="3216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9" name="Line 77"/>
            <p:cNvSpPr>
              <a:spLocks noChangeShapeType="1"/>
            </p:cNvSpPr>
            <p:nvPr/>
          </p:nvSpPr>
          <p:spPr bwMode="auto">
            <a:xfrm>
              <a:off x="3360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1" name="Freeform 79"/>
            <p:cNvSpPr>
              <a:spLocks/>
            </p:cNvSpPr>
            <p:nvPr/>
          </p:nvSpPr>
          <p:spPr bwMode="auto">
            <a:xfrm>
              <a:off x="3408" y="3352"/>
              <a:ext cx="48" cy="56"/>
            </a:xfrm>
            <a:custGeom>
              <a:avLst/>
              <a:gdLst>
                <a:gd name="T0" fmla="*/ 0 w 48"/>
                <a:gd name="T1" fmla="*/ 0 h 56"/>
                <a:gd name="T2" fmla="*/ 48 w 48"/>
                <a:gd name="T3" fmla="*/ 48 h 56"/>
                <a:gd name="T4" fmla="*/ 0 w 48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0" y="0"/>
                  </a:moveTo>
                  <a:cubicBezTo>
                    <a:pt x="24" y="20"/>
                    <a:pt x="48" y="40"/>
                    <a:pt x="48" y="48"/>
                  </a:cubicBezTo>
                  <a:cubicBezTo>
                    <a:pt x="48" y="56"/>
                    <a:pt x="24" y="5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3" name="Line 81"/>
            <p:cNvSpPr>
              <a:spLocks noChangeShapeType="1"/>
            </p:cNvSpPr>
            <p:nvPr/>
          </p:nvSpPr>
          <p:spPr bwMode="auto">
            <a:xfrm>
              <a:off x="3312" y="31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4" name="Line 82"/>
            <p:cNvSpPr>
              <a:spLocks noChangeShapeType="1"/>
            </p:cNvSpPr>
            <p:nvPr/>
          </p:nvSpPr>
          <p:spPr bwMode="auto">
            <a:xfrm flipH="1">
              <a:off x="3312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7" name="Freeform 85"/>
            <p:cNvSpPr>
              <a:spLocks/>
            </p:cNvSpPr>
            <p:nvPr/>
          </p:nvSpPr>
          <p:spPr bwMode="auto">
            <a:xfrm>
              <a:off x="3648" y="2208"/>
              <a:ext cx="560" cy="1488"/>
            </a:xfrm>
            <a:custGeom>
              <a:avLst/>
              <a:gdLst>
                <a:gd name="T0" fmla="*/ 480 w 560"/>
                <a:gd name="T1" fmla="*/ 0 h 1488"/>
                <a:gd name="T2" fmla="*/ 480 w 560"/>
                <a:gd name="T3" fmla="*/ 768 h 1488"/>
                <a:gd name="T4" fmla="*/ 0 w 560"/>
                <a:gd name="T5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488">
                  <a:moveTo>
                    <a:pt x="480" y="0"/>
                  </a:moveTo>
                  <a:cubicBezTo>
                    <a:pt x="520" y="260"/>
                    <a:pt x="560" y="520"/>
                    <a:pt x="480" y="768"/>
                  </a:cubicBezTo>
                  <a:cubicBezTo>
                    <a:pt x="400" y="1016"/>
                    <a:pt x="200" y="1252"/>
                    <a:pt x="0" y="1488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8" name="Freeform 86"/>
            <p:cNvSpPr>
              <a:spLocks/>
            </p:cNvSpPr>
            <p:nvPr/>
          </p:nvSpPr>
          <p:spPr bwMode="auto">
            <a:xfrm>
              <a:off x="2976" y="1872"/>
              <a:ext cx="896" cy="1392"/>
            </a:xfrm>
            <a:custGeom>
              <a:avLst/>
              <a:gdLst>
                <a:gd name="T0" fmla="*/ 0 w 896"/>
                <a:gd name="T1" fmla="*/ 0 h 1392"/>
                <a:gd name="T2" fmla="*/ 816 w 896"/>
                <a:gd name="T3" fmla="*/ 720 h 1392"/>
                <a:gd name="T4" fmla="*/ 480 w 896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6" h="1392">
                  <a:moveTo>
                    <a:pt x="0" y="0"/>
                  </a:moveTo>
                  <a:cubicBezTo>
                    <a:pt x="368" y="244"/>
                    <a:pt x="736" y="488"/>
                    <a:pt x="816" y="720"/>
                  </a:cubicBezTo>
                  <a:cubicBezTo>
                    <a:pt x="896" y="952"/>
                    <a:pt x="688" y="1172"/>
                    <a:pt x="480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2" name="Freeform 90"/>
            <p:cNvSpPr>
              <a:spLocks/>
            </p:cNvSpPr>
            <p:nvPr/>
          </p:nvSpPr>
          <p:spPr bwMode="auto">
            <a:xfrm>
              <a:off x="1104" y="1824"/>
              <a:ext cx="1104" cy="1392"/>
            </a:xfrm>
            <a:custGeom>
              <a:avLst/>
              <a:gdLst>
                <a:gd name="T0" fmla="*/ 0 w 1104"/>
                <a:gd name="T1" fmla="*/ 0 h 1392"/>
                <a:gd name="T2" fmla="*/ 912 w 1104"/>
                <a:gd name="T3" fmla="*/ 1008 h 1392"/>
                <a:gd name="T4" fmla="*/ 1104 w 1104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1392">
                  <a:moveTo>
                    <a:pt x="0" y="0"/>
                  </a:moveTo>
                  <a:cubicBezTo>
                    <a:pt x="364" y="388"/>
                    <a:pt x="728" y="776"/>
                    <a:pt x="912" y="1008"/>
                  </a:cubicBezTo>
                  <a:cubicBezTo>
                    <a:pt x="1096" y="1240"/>
                    <a:pt x="1100" y="1316"/>
                    <a:pt x="1104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3257" name="Group 105"/>
          <p:cNvGrpSpPr>
            <a:grpSpLocks/>
          </p:cNvGrpSpPr>
          <p:nvPr/>
        </p:nvGrpSpPr>
        <p:grpSpPr bwMode="auto">
          <a:xfrm>
            <a:off x="2721" y="3148011"/>
            <a:ext cx="2160589" cy="1526934"/>
            <a:chOff x="96" y="2064"/>
            <a:chExt cx="1361" cy="898"/>
          </a:xfrm>
        </p:grpSpPr>
        <p:sp>
          <p:nvSpPr>
            <p:cNvPr id="433240" name="Text Box 88"/>
            <p:cNvSpPr txBox="1">
              <a:spLocks noChangeArrowheads="1"/>
            </p:cNvSpPr>
            <p:nvPr/>
          </p:nvSpPr>
          <p:spPr bwMode="auto">
            <a:xfrm>
              <a:off x="192" y="2256"/>
              <a:ext cx="1265" cy="7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Dog(d1).</a:t>
              </a:r>
            </a:p>
            <a:p>
              <a:pPr algn="l"/>
              <a:r>
                <a:rPr lang="en-US" altLang="en-US" b="1" i="0" dirty="0"/>
                <a:t>Boy(b1).</a:t>
              </a:r>
            </a:p>
            <a:p>
              <a:pPr algn="l"/>
              <a:r>
                <a:rPr lang="en-US" altLang="en-US" b="1" i="0" dirty="0"/>
                <a:t>Playground(p1).</a:t>
              </a:r>
            </a:p>
            <a:p>
              <a:pPr algn="l"/>
              <a:r>
                <a:rPr lang="en-US" altLang="en-US" b="1" i="0" dirty="0"/>
                <a:t>Chasing(d1,b1,p1).</a:t>
              </a:r>
            </a:p>
          </p:txBody>
        </p:sp>
        <p:sp>
          <p:nvSpPr>
            <p:cNvPr id="433246" name="Text Box 94"/>
            <p:cNvSpPr txBox="1">
              <a:spLocks noChangeArrowheads="1"/>
            </p:cNvSpPr>
            <p:nvPr/>
          </p:nvSpPr>
          <p:spPr bwMode="auto">
            <a:xfrm>
              <a:off x="96" y="2064"/>
              <a:ext cx="12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Semantic analysis</a:t>
              </a:r>
            </a:p>
          </p:txBody>
        </p:sp>
      </p:grpSp>
      <p:sp>
        <p:nvSpPr>
          <p:cNvPr id="433247" name="Text Box 95"/>
          <p:cNvSpPr txBox="1">
            <a:spLocks noChangeArrowheads="1"/>
          </p:cNvSpPr>
          <p:nvPr/>
        </p:nvSpPr>
        <p:spPr bwMode="auto">
          <a:xfrm>
            <a:off x="7916863" y="1905000"/>
            <a:ext cx="14360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Lexical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(part-of-speech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tagging)</a:t>
            </a:r>
          </a:p>
        </p:txBody>
      </p:sp>
      <p:sp>
        <p:nvSpPr>
          <p:cNvPr id="433248" name="Text Box 96"/>
          <p:cNvSpPr txBox="1">
            <a:spLocks noChangeArrowheads="1"/>
          </p:cNvSpPr>
          <p:nvPr/>
        </p:nvSpPr>
        <p:spPr bwMode="auto">
          <a:xfrm>
            <a:off x="6705600" y="3724275"/>
            <a:ext cx="1946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Syntactic 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(Parsing)</a:t>
            </a:r>
          </a:p>
        </p:txBody>
      </p:sp>
      <p:grpSp>
        <p:nvGrpSpPr>
          <p:cNvPr id="433259" name="Group 107"/>
          <p:cNvGrpSpPr>
            <a:grpSpLocks/>
          </p:cNvGrpSpPr>
          <p:nvPr/>
        </p:nvGrpSpPr>
        <p:grpSpPr bwMode="auto">
          <a:xfrm>
            <a:off x="6515101" y="4865689"/>
            <a:ext cx="2789238" cy="1760538"/>
            <a:chOff x="4104" y="3065"/>
            <a:chExt cx="1757" cy="1109"/>
          </a:xfrm>
        </p:grpSpPr>
        <p:sp>
          <p:nvSpPr>
            <p:cNvPr id="433249" name="Text Box 97"/>
            <p:cNvSpPr txBox="1">
              <a:spLocks noChangeArrowheads="1"/>
            </p:cNvSpPr>
            <p:nvPr/>
          </p:nvSpPr>
          <p:spPr bwMode="auto">
            <a:xfrm>
              <a:off x="4104" y="3065"/>
              <a:ext cx="175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i="0" dirty="0"/>
                <a:t>A person saying this may</a:t>
              </a:r>
            </a:p>
            <a:p>
              <a:r>
                <a:rPr lang="en-US" altLang="en-US" b="1" i="0" dirty="0"/>
                <a:t>be reminding another person </a:t>
              </a:r>
              <a:r>
                <a:rPr lang="en-US" altLang="en-US" b="1" i="0" dirty="0" smtClean="0"/>
                <a:t>to get </a:t>
              </a:r>
              <a:r>
                <a:rPr lang="en-US" altLang="en-US" b="1" i="0" dirty="0"/>
                <a:t>the dog back… </a:t>
              </a:r>
            </a:p>
          </p:txBody>
        </p:sp>
        <p:sp>
          <p:nvSpPr>
            <p:cNvPr id="433250" name="Text Box 98"/>
            <p:cNvSpPr txBox="1">
              <a:spLocks noChangeArrowheads="1"/>
            </p:cNvSpPr>
            <p:nvPr/>
          </p:nvSpPr>
          <p:spPr bwMode="auto">
            <a:xfrm>
              <a:off x="4148" y="3808"/>
              <a:ext cx="12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Pragmatic analysis</a:t>
              </a:r>
            </a:p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(speech act)</a:t>
              </a:r>
            </a:p>
          </p:txBody>
        </p:sp>
      </p:grpSp>
      <p:grpSp>
        <p:nvGrpSpPr>
          <p:cNvPr id="433258" name="Group 106"/>
          <p:cNvGrpSpPr>
            <a:grpSpLocks/>
          </p:cNvGrpSpPr>
          <p:nvPr/>
        </p:nvGrpSpPr>
        <p:grpSpPr bwMode="auto">
          <a:xfrm>
            <a:off x="161926" y="4539697"/>
            <a:ext cx="2562225" cy="1784350"/>
            <a:chOff x="144" y="2880"/>
            <a:chExt cx="1614" cy="1124"/>
          </a:xfrm>
        </p:grpSpPr>
        <p:sp>
          <p:nvSpPr>
            <p:cNvPr id="433241" name="Text Box 89"/>
            <p:cNvSpPr txBox="1">
              <a:spLocks noChangeArrowheads="1"/>
            </p:cNvSpPr>
            <p:nvPr/>
          </p:nvSpPr>
          <p:spPr bwMode="auto">
            <a:xfrm>
              <a:off x="144" y="3120"/>
              <a:ext cx="161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i="0"/>
                <a:t>Scared(x) if Chasing(_,x,_).</a:t>
              </a:r>
            </a:p>
          </p:txBody>
        </p:sp>
        <p:sp>
          <p:nvSpPr>
            <p:cNvPr id="433243" name="Text Box 91"/>
            <p:cNvSpPr txBox="1">
              <a:spLocks noChangeArrowheads="1"/>
            </p:cNvSpPr>
            <p:nvPr/>
          </p:nvSpPr>
          <p:spPr bwMode="auto">
            <a:xfrm>
              <a:off x="576" y="288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/>
                <a:t>+</a:t>
              </a:r>
            </a:p>
          </p:txBody>
        </p:sp>
        <p:sp>
          <p:nvSpPr>
            <p:cNvPr id="433244" name="AutoShape 92"/>
            <p:cNvSpPr>
              <a:spLocks noChangeArrowheads="1"/>
            </p:cNvSpPr>
            <p:nvPr/>
          </p:nvSpPr>
          <p:spPr bwMode="auto">
            <a:xfrm>
              <a:off x="576" y="3408"/>
              <a:ext cx="240" cy="13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5" name="Rectangle 93"/>
            <p:cNvSpPr>
              <a:spLocks noChangeArrowheads="1"/>
            </p:cNvSpPr>
            <p:nvPr/>
          </p:nvSpPr>
          <p:spPr bwMode="auto">
            <a:xfrm>
              <a:off x="288" y="3600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Scared(b1)</a:t>
              </a:r>
            </a:p>
          </p:txBody>
        </p:sp>
        <p:sp>
          <p:nvSpPr>
            <p:cNvPr id="433251" name="Text Box 99"/>
            <p:cNvSpPr txBox="1">
              <a:spLocks noChangeArrowheads="1"/>
            </p:cNvSpPr>
            <p:nvPr/>
          </p:nvSpPr>
          <p:spPr bwMode="auto">
            <a:xfrm>
              <a:off x="268" y="3792"/>
              <a:ext cx="6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>
                  <a:solidFill>
                    <a:srgbClr val="CC0000"/>
                  </a:solidFill>
                  <a:latin typeface="Arial" panose="020B0604020202020204" pitchFamily="34" charset="0"/>
                </a:rPr>
                <a:t>Inference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47" grpId="0"/>
      <p:bldP spid="4332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8575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altLang="en-US" sz="4000" dirty="0">
                <a:solidFill>
                  <a:srgbClr val="FF0000"/>
                </a:solidFill>
              </a:rPr>
              <a:t>If we can do this for all the </a:t>
            </a:r>
            <a:r>
              <a:rPr lang="en-US" altLang="en-US" sz="4000" dirty="0" smtClean="0">
                <a:solidFill>
                  <a:srgbClr val="FF0000"/>
                </a:solidFill>
              </a:rPr>
              <a:t>sentences in all languages, then </a:t>
            </a:r>
            <a:r>
              <a:rPr lang="en-US" altLang="en-US" sz="40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9771" y="4213392"/>
            <a:ext cx="6400800" cy="1752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BAD NEWS: </a:t>
            </a:r>
          </a:p>
          <a:p>
            <a:r>
              <a:rPr lang="en-US" altLang="en-US" sz="2800" b="1" dirty="0">
                <a:solidFill>
                  <a:schemeClr val="tx1"/>
                </a:solidFill>
              </a:rPr>
              <a:t>Unfortunately, we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cannot right now. </a:t>
            </a:r>
            <a:endParaRPr lang="en-US" altLang="en-US" sz="2800" b="1" dirty="0">
              <a:solidFill>
                <a:schemeClr val="tx1"/>
              </a:solidFill>
            </a:endParaRPr>
          </a:p>
          <a:p>
            <a:r>
              <a:rPr lang="en-US" altLang="en-US" sz="2800" b="1" dirty="0">
                <a:solidFill>
                  <a:schemeClr val="tx1"/>
                </a:solidFill>
              </a:rPr>
              <a:t>General NLP =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“Complete </a:t>
            </a:r>
            <a:r>
              <a:rPr lang="en-US" altLang="en-US" sz="2800" b="1" dirty="0">
                <a:solidFill>
                  <a:schemeClr val="tx1"/>
                </a:solidFill>
              </a:rPr>
              <a:t>AI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”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cdn.ws.citrix.com/wp-content/uploads/2014/06/Light-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9418">
            <a:off x="602905" y="927915"/>
            <a:ext cx="1482197" cy="17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forwallpaper.com/files/images/b/bf64/bf64c172/668967/bright-future-ahea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70" y="4124792"/>
            <a:ext cx="3503460" cy="218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50771" y="130573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Automatically answer our emails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Translate languages accurately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Help us manage, summarize, and aggregate information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Use speech as a UI (when needed)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Talk to us / listen to us</a:t>
            </a:r>
          </a:p>
        </p:txBody>
      </p:sp>
      <p:pic>
        <p:nvPicPr>
          <p:cNvPr id="9218" name="Picture 2" descr="http://www.cutensweet.com/wp-content/uploads/2012/02/cute-sad-baby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58" y="5481244"/>
            <a:ext cx="1472142" cy="97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NLP is </a:t>
            </a:r>
            <a:r>
              <a:rPr lang="en-US" altLang="en-US" dirty="0" smtClean="0"/>
              <a:t>difficult</a:t>
            </a:r>
            <a:r>
              <a:rPr lang="en-US" altLang="en-US" dirty="0"/>
              <a:t>!!!!!!!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Natural language is designed to make human communication efficient. </a:t>
            </a:r>
            <a:r>
              <a:rPr lang="en-US" altLang="en-US" dirty="0" smtClean="0"/>
              <a:t>Therefore,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omit a lot of “common sense” knowledge, which we assume the hearer/reader possesses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keep a lot of ambiguities, which we assume the hearer/reader knows how to resolve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makes EVERY step in NLP hard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Ambiguity is a “killer”!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Common sense reasoning is pre-required</a:t>
            </a:r>
            <a:endParaRPr lang="en-US" altLang="en-US" sz="3200" dirty="0"/>
          </a:p>
          <a:p>
            <a:pPr>
              <a:lnSpc>
                <a:spcPct val="90000"/>
              </a:lnSpc>
            </a:pPr>
            <a:endParaRPr lang="en-US" alt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cat with the gloves.</a:t>
            </a:r>
          </a:p>
        </p:txBody>
      </p:sp>
      <p:pic>
        <p:nvPicPr>
          <p:cNvPr id="4" name="Picture 4" descr="catglov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" y="2378868"/>
            <a:ext cx="280035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atglov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4" y="3518695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atglove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51" y="4479131"/>
            <a:ext cx="3048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</a:t>
            </a:r>
            <a:r>
              <a:rPr lang="en-US" dirty="0" smtClean="0"/>
              <a:t>challenges</a:t>
            </a:r>
            <a:endParaRPr lang="en-US" alt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Word-level </a:t>
            </a:r>
            <a:r>
              <a:rPr lang="en-US" altLang="en-US" dirty="0" smtClean="0"/>
              <a:t>ambiguity </a:t>
            </a:r>
            <a:endParaRPr lang="en-US" altLang="en-US" dirty="0"/>
          </a:p>
          <a:p>
            <a:pPr lvl="1"/>
            <a:r>
              <a:rPr lang="en-US" altLang="en-US" b="0" dirty="0"/>
              <a:t>“design” can be a noun or a verb</a:t>
            </a:r>
            <a:r>
              <a:rPr lang="en-US" altLang="en-US" dirty="0"/>
              <a:t> (Ambiguous POS)  </a:t>
            </a:r>
          </a:p>
          <a:p>
            <a:pPr lvl="1"/>
            <a:r>
              <a:rPr lang="en-US" altLang="en-US" b="0" dirty="0"/>
              <a:t>“root” has multiple meanings</a:t>
            </a:r>
            <a:r>
              <a:rPr lang="en-US" altLang="en-US" dirty="0"/>
              <a:t> (Ambiguous sense)</a:t>
            </a:r>
          </a:p>
          <a:p>
            <a:r>
              <a:rPr lang="en-US" altLang="en-US" dirty="0"/>
              <a:t>Syntactic </a:t>
            </a:r>
            <a:r>
              <a:rPr lang="en-US" altLang="en-US" dirty="0" smtClean="0"/>
              <a:t>ambiguity</a:t>
            </a:r>
            <a:endParaRPr lang="en-US" altLang="en-US" dirty="0"/>
          </a:p>
          <a:p>
            <a:pPr lvl="1"/>
            <a:r>
              <a:rPr lang="en-US" altLang="en-US" b="0" dirty="0"/>
              <a:t>“natural language processing” </a:t>
            </a:r>
            <a:r>
              <a:rPr lang="en-US" altLang="en-US" dirty="0"/>
              <a:t>(Modification)</a:t>
            </a:r>
          </a:p>
          <a:p>
            <a:pPr lvl="1"/>
            <a:r>
              <a:rPr lang="en-US" altLang="en-US" b="0" dirty="0"/>
              <a:t>“A man saw a boy </a:t>
            </a:r>
            <a:r>
              <a:rPr lang="en-US" altLang="en-US" b="0" i="1" u="sng" dirty="0"/>
              <a:t>with a telescope</a:t>
            </a:r>
            <a:r>
              <a:rPr lang="en-US" altLang="en-US" b="0" dirty="0"/>
              <a:t>.”</a:t>
            </a:r>
            <a:r>
              <a:rPr lang="en-US" altLang="en-US" dirty="0"/>
              <a:t> (PP Attachment)</a:t>
            </a:r>
          </a:p>
          <a:p>
            <a:r>
              <a:rPr lang="en-US" altLang="en-US" dirty="0"/>
              <a:t>Anaphora </a:t>
            </a:r>
            <a:r>
              <a:rPr lang="en-US" altLang="en-US" dirty="0" smtClean="0"/>
              <a:t>resolution</a:t>
            </a:r>
          </a:p>
          <a:p>
            <a:pPr lvl="1"/>
            <a:r>
              <a:rPr lang="en-US" altLang="en-US" dirty="0"/>
              <a:t>“John persuaded Bill to buy a TV for himself.” (himself = John or Bill?)</a:t>
            </a:r>
          </a:p>
          <a:p>
            <a:r>
              <a:rPr lang="en-US" altLang="en-US" dirty="0" smtClean="0"/>
              <a:t>Presupposition</a:t>
            </a:r>
          </a:p>
          <a:p>
            <a:pPr lvl="1"/>
            <a:r>
              <a:rPr lang="en-US" altLang="en-US" dirty="0"/>
              <a:t>“He has quit smoking.” implies that he smoked before.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63600" y="3676121"/>
            <a:ext cx="7772400" cy="1143000"/>
          </a:xfrm>
        </p:spPr>
        <p:txBody>
          <a:bodyPr anchor="ctr">
            <a:no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Despite all the challenges, research in NLP has also made a lot of progress… </a:t>
            </a:r>
          </a:p>
        </p:txBody>
      </p:sp>
      <p:pic>
        <p:nvPicPr>
          <p:cNvPr id="5122" name="Picture 2" descr="http://elynjacobs.files.wordpress.com/2013/01/hope-and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71574"/>
            <a:ext cx="20193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brief history </a:t>
            </a:r>
            <a:r>
              <a:rPr lang="en-US" altLang="en-US" dirty="0"/>
              <a:t>of NLP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511629" y="153828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Early enthusiasm (1950’s): Machine Translation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Too ambitious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Bar-Hillel report (1960) concluded that fully-automatic high-quality translation could not be accomplished without knowledge  (Dictionary + Encyclopedia)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Less ambitious applications (late 1960’s &amp; early 1970’s): Limited success, failed to scale up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Speech recognition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Dialogue (Eliza)       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Inference and domain knowledge (SHRDLU=“block world”)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Real world evaluation (late 1970’s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Story understanding (late 1970’s &amp; early 1980’s) 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Large scale evaluation of speech recognition, text retrieval, information extraction (1980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Statistical approaches enjoy more success (first in speech recognition &amp; retrieval, later others)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Current trend: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Boundary between statistical and symbolic approaches is disappearing.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We need to use all the available knowledge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Application-driven NLP research (bioinformatics, Web, Question answering…)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836330" y="5252074"/>
            <a:ext cx="28348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 smtClean="0">
                <a:solidFill>
                  <a:srgbClr val="CC0000"/>
                </a:solidFill>
              </a:rPr>
              <a:t>Statistical </a:t>
            </a:r>
            <a:r>
              <a:rPr lang="en-US" altLang="en-US" b="1" i="0" dirty="0">
                <a:solidFill>
                  <a:srgbClr val="CC0000"/>
                </a:solidFill>
              </a:rPr>
              <a:t>language models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836330" y="4796461"/>
            <a:ext cx="27940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Robust component techniques</a:t>
            </a: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5836330" y="6103541"/>
            <a:ext cx="1281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</a:rPr>
              <a:t>Applications</a:t>
            </a: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5836330" y="4280354"/>
            <a:ext cx="24733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Knowledge representation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5836330" y="3003834"/>
            <a:ext cx="221138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Deep understanding in </a:t>
            </a:r>
          </a:p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limited domain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2830285" y="3429000"/>
            <a:ext cx="21891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Shallow understanding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439301" grpId="0"/>
      <p:bldP spid="439302" grpId="0"/>
      <p:bldP spid="439303" grpId="0"/>
      <p:bldP spid="439304" grpId="0"/>
      <p:bldP spid="439305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701</TotalTime>
  <Words>1430</Words>
  <Application>Microsoft Office PowerPoint</Application>
  <PresentationFormat>On-screen Show (4:3)</PresentationFormat>
  <Paragraphs>351</Paragraphs>
  <Slides>28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Adobe Caslon Pro Bold</vt:lpstr>
      <vt:lpstr>宋体</vt:lpstr>
      <vt:lpstr>Arial</vt:lpstr>
      <vt:lpstr>Calibri</vt:lpstr>
      <vt:lpstr>Cambria Math</vt:lpstr>
      <vt:lpstr>simple slides template</vt:lpstr>
      <vt:lpstr>Photo Editor Photo</vt:lpstr>
      <vt:lpstr>Introduction to Natural Language Processing</vt:lpstr>
      <vt:lpstr>What is NLP? </vt:lpstr>
      <vt:lpstr>An example of NLP</vt:lpstr>
      <vt:lpstr>If we can do this for all the sentences in all languages, then …</vt:lpstr>
      <vt:lpstr>NLP is difficult!!!!!!!</vt:lpstr>
      <vt:lpstr>An example of ambiguity</vt:lpstr>
      <vt:lpstr>Examples of challenges</vt:lpstr>
      <vt:lpstr>Despite all the challenges, research in NLP has also made a lot of progress… </vt:lpstr>
      <vt:lpstr>A brief history of NLP</vt:lpstr>
      <vt:lpstr> The state of the art </vt:lpstr>
      <vt:lpstr>Machine translation</vt:lpstr>
      <vt:lpstr>Dialog systems</vt:lpstr>
      <vt:lpstr>Information extraction</vt:lpstr>
      <vt:lpstr>Information extraction</vt:lpstr>
      <vt:lpstr>Building a computer that ‘understands’ text: The NLP pipeline</vt:lpstr>
      <vt:lpstr>Tokenization/Segmentation</vt:lpstr>
      <vt:lpstr>Part-of-Speech tagging</vt:lpstr>
      <vt:lpstr>Named entity recognition</vt:lpstr>
      <vt:lpstr>Syntactic parsing</vt:lpstr>
      <vt:lpstr>Relation extraction</vt:lpstr>
      <vt:lpstr>Logic inference</vt:lpstr>
      <vt:lpstr>Towards understanding of text</vt:lpstr>
      <vt:lpstr>Recap: natural language processing</vt:lpstr>
      <vt:lpstr>Major NLP applications</vt:lpstr>
      <vt:lpstr>NLP &amp; text mining</vt:lpstr>
      <vt:lpstr>How much NLP is really needed?</vt:lpstr>
      <vt:lpstr>So, what NLP techniques are the most useful for text mining?</vt:lpstr>
      <vt:lpstr>What you should know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Natural Language Processing</dc:title>
  <dc:creator>hongning wang</dc:creator>
  <cp:lastModifiedBy>hongning wang</cp:lastModifiedBy>
  <cp:revision>31</cp:revision>
  <dcterms:created xsi:type="dcterms:W3CDTF">2014-12-30T02:14:05Z</dcterms:created>
  <dcterms:modified xsi:type="dcterms:W3CDTF">2016-02-11T16:43:42Z</dcterms:modified>
</cp:coreProperties>
</file>