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95" r:id="rId28"/>
    <p:sldId id="288" r:id="rId29"/>
    <p:sldId id="290" r:id="rId30"/>
    <p:sldId id="289" r:id="rId31"/>
    <p:sldId id="285" r:id="rId32"/>
    <p:sldId id="294" r:id="rId33"/>
    <p:sldId id="293" r:id="rId34"/>
    <p:sldId id="296" r:id="rId35"/>
    <p:sldId id="282" r:id="rId36"/>
    <p:sldId id="283" r:id="rId37"/>
    <p:sldId id="284" r:id="rId38"/>
    <p:sldId id="286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</a:t>
            </a:r>
            <a:r>
              <a:rPr lang="en-US" dirty="0" smtClean="0"/>
              <a:t>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a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94" y="3863183"/>
            <a:ext cx="4716211" cy="278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Lexical, syntactic, semantic </a:t>
            </a:r>
            <a:r>
              <a:rPr lang="en-US" dirty="0" smtClean="0"/>
              <a:t>divergences</a:t>
            </a:r>
            <a:endParaRPr lang="en-US" dirty="0" smtClean="0"/>
          </a:p>
          <a:p>
            <a:r>
              <a:rPr lang="en-US" dirty="0" err="1"/>
              <a:t>Vauquois</a:t>
            </a:r>
            <a:r>
              <a:rPr lang="en-US" dirty="0"/>
              <a:t> </a:t>
            </a:r>
            <a:r>
              <a:rPr lang="en-US" dirty="0" smtClean="0"/>
              <a:t>triangle</a:t>
            </a:r>
          </a:p>
          <a:p>
            <a:pPr lvl="1"/>
            <a:r>
              <a:rPr lang="en-US" dirty="0" smtClean="0"/>
              <a:t>Ideal procedure </a:t>
            </a:r>
            <a:r>
              <a:rPr lang="en-US" dirty="0" smtClean="0"/>
              <a:t>for translation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statistical machine translation</a:t>
            </a:r>
            <a:endParaRPr lang="en-US" altLang="en-US" baseline="30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Source-channel framework for translation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062180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06218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062181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062180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06218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368568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3747979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457732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442386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457732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2909780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3960577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36698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36698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375547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369154"/>
            <a:ext cx="2481943" cy="832840"/>
            <a:chOff x="2495081" y="4758619"/>
            <a:chExt cx="2481943" cy="832840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8619"/>
              <a:ext cx="54429" cy="4327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203592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3842496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5261090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3865484"/>
            <a:ext cx="1798410" cy="1362262"/>
            <a:chOff x="7020518" y="4254949"/>
            <a:chExt cx="1798410" cy="1362262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07880" y="4254949"/>
              <a:ext cx="443985" cy="8522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66044" y="5166578"/>
            <a:ext cx="6185821" cy="1045407"/>
            <a:chOff x="1566044" y="5556043"/>
            <a:chExt cx="6185821" cy="1045407"/>
          </a:xfrm>
        </p:grpSpPr>
        <p:sp>
          <p:nvSpPr>
            <p:cNvPr id="14" name="TextBox 13"/>
            <p:cNvSpPr txBox="1"/>
            <p:nvPr/>
          </p:nvSpPr>
          <p:spPr>
            <a:xfrm>
              <a:off x="2026010" y="5893564"/>
              <a:ext cx="5725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000" b="1" dirty="0" smtClean="0">
                  <a:solidFill>
                    <a:srgbClr val="FF0000"/>
                  </a:solidFill>
                </a:rPr>
                <a:t>Naturally decompose into two sub-problems;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b="1" dirty="0" smtClean="0">
                  <a:solidFill>
                    <a:srgbClr val="FF0000"/>
                  </a:solidFill>
                </a:rPr>
                <a:t>Independence assumptions can be introduced.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  <a:endCxn id="36" idx="2"/>
            </p:cNvCxnSpPr>
            <p:nvPr/>
          </p:nvCxnSpPr>
          <p:spPr>
            <a:xfrm flipH="1" flipV="1">
              <a:off x="1566044" y="5623463"/>
              <a:ext cx="459966" cy="624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293032" y="5556043"/>
              <a:ext cx="109162" cy="379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71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</a:t>
            </a:r>
            <a:r>
              <a:rPr lang="en-US" dirty="0" smtClean="0"/>
              <a:t>statistical machine </a:t>
            </a:r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77789"/>
            <a:ext cx="8636516" cy="45707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143001" y="1448518"/>
            <a:ext cx="7476067" cy="3479877"/>
            <a:chOff x="1143001" y="1448518"/>
            <a:chExt cx="7476067" cy="34798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1" y="1448518"/>
              <a:ext cx="7476067" cy="30896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867" y="4214020"/>
              <a:ext cx="1083734" cy="714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500" y="4214020"/>
              <a:ext cx="1045900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32835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24617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688120"/>
            <a:ext cx="652871" cy="3501495"/>
            <a:chOff x="0" y="2688120"/>
            <a:chExt cx="652871" cy="3501495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-568961" y="4419905"/>
              <a:ext cx="15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Transmitter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64648" y="2688120"/>
              <a:ext cx="288223" cy="3501495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1288748"/>
            <a:ext cx="1091723" cy="1348331"/>
            <a:chOff x="0" y="1288748"/>
            <a:chExt cx="1091723" cy="134833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-399534" y="1868213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Source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028" name="Picture 4" descr="http://4.bp.blogspot.com/-xEcpOCaLYiY/U1okFt3WryI/AAAAAAAADVk/lwkDAACK_iA/s1600/sing.ways.englishma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" y="1288748"/>
              <a:ext cx="727075" cy="108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310641" y="2052879"/>
            <a:ext cx="622501" cy="2946400"/>
            <a:chOff x="8310641" y="2052879"/>
            <a:chExt cx="622501" cy="2946400"/>
          </a:xfrm>
        </p:grpSpPr>
        <p:sp>
          <p:nvSpPr>
            <p:cNvPr id="18" name="Down Arrow 17"/>
            <p:cNvSpPr/>
            <p:nvPr/>
          </p:nvSpPr>
          <p:spPr>
            <a:xfrm>
              <a:off x="8310641" y="2052879"/>
              <a:ext cx="272135" cy="2946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7931442" y="3295087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Order of 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</a:t>
            </a:r>
            <a:r>
              <a:rPr lang="en-US" dirty="0" smtClean="0"/>
              <a:t>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11269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15220"/>
                <a:gridCol w="897467"/>
                <a:gridCol w="956733"/>
                <a:gridCol w="736600"/>
                <a:gridCol w="762000"/>
                <a:gridCol w="829734"/>
                <a:gridCol w="838200"/>
                <a:gridCol w="1014789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30" cy="2946400"/>
            <a:chOff x="8361060" y="1875903"/>
            <a:chExt cx="600230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44334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</a:t>
            </a:r>
            <a:r>
              <a:rPr lang="en-US" dirty="0" smtClean="0"/>
              <a:t>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75227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72447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56437"/>
              </p:ext>
            </p:extLst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/>
                <a:gridCol w="770467"/>
                <a:gridCol w="956733"/>
                <a:gridCol w="939620"/>
                <a:gridCol w="609780"/>
                <a:gridCol w="778933"/>
                <a:gridCol w="854953"/>
                <a:gridCol w="905934"/>
                <a:gridCol w="948266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33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process in Model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space is huge</a:t>
            </a:r>
          </a:p>
          <a:p>
            <a:pPr lvl="1"/>
            <a:r>
              <a:rPr lang="en-US" dirty="0" smtClean="0"/>
              <a:t>Presumably all “sentences” in English</a:t>
            </a:r>
          </a:p>
          <a:p>
            <a:pPr lvl="2"/>
            <a:r>
              <a:rPr lang="en-US" dirty="0" smtClean="0"/>
              <a:t>English sentence length is unknown</a:t>
            </a:r>
          </a:p>
          <a:p>
            <a:pPr lvl="2"/>
            <a:r>
              <a:rPr lang="en-US" dirty="0" smtClean="0"/>
              <a:t>All permutation of words in the vocabulary</a:t>
            </a:r>
          </a:p>
          <a:p>
            <a:pPr lvl="1"/>
            <a:r>
              <a:rPr lang="en-US" dirty="0" smtClean="0"/>
              <a:t>Heuristics to reduce search space</a:t>
            </a:r>
          </a:p>
          <a:p>
            <a:pPr lvl="2"/>
            <a:r>
              <a:rPr lang="en-US" dirty="0" smtClean="0"/>
              <a:t>Trade-off between translation accuracy and efficiency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Phase-based </a:t>
            </a:r>
            <a:r>
              <a:rPr lang="en-US" dirty="0" smtClean="0"/>
              <a:t>translation in the source and target </a:t>
            </a:r>
            <a:r>
              <a:rPr lang="en-US" dirty="0" smtClean="0"/>
              <a:t>languages</a:t>
            </a:r>
          </a:p>
          <a:p>
            <a:pPr lvl="2"/>
            <a:r>
              <a:rPr lang="en-US" dirty="0" smtClean="0"/>
              <a:t>Incorporate </a:t>
            </a:r>
            <a:r>
              <a:rPr lang="en-US" dirty="0"/>
              <a:t>syntax or quasi-syntactic structures</a:t>
            </a:r>
          </a:p>
          <a:p>
            <a:pPr lvl="2"/>
            <a:r>
              <a:rPr lang="en-US" dirty="0" smtClean="0"/>
              <a:t>Greatly reduce search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machine translation</a:t>
            </a:r>
          </a:p>
          <a:p>
            <a:pPr lvl="1"/>
            <a:r>
              <a:rPr lang="en-US" dirty="0" smtClean="0"/>
              <a:t>Lexicon/syntactic/semantic divergences</a:t>
            </a:r>
          </a:p>
          <a:p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Source-channel framework for statistical machine translation</a:t>
            </a:r>
          </a:p>
          <a:p>
            <a:pPr lvl="2"/>
            <a:r>
              <a:rPr lang="en-US" dirty="0" smtClean="0"/>
              <a:t>Generative process</a:t>
            </a:r>
          </a:p>
          <a:p>
            <a:pPr lvl="1"/>
            <a:r>
              <a:rPr lang="en-US" dirty="0" smtClean="0"/>
              <a:t>IBM model 1</a:t>
            </a:r>
          </a:p>
          <a:p>
            <a:pPr lvl="2"/>
            <a:r>
              <a:rPr lang="en-US" dirty="0" smtClean="0"/>
              <a:t>Idea of word alignment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en-US" dirty="0"/>
              <a:t>Chapter 25: Machine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en-US" dirty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797</TotalTime>
  <Words>1975</Words>
  <Application>Microsoft Office PowerPoint</Application>
  <PresentationFormat>On-screen Show (4:3)</PresentationFormat>
  <Paragraphs>777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Georgia</vt:lpstr>
      <vt:lpstr>Times New Roman</vt:lpstr>
      <vt:lpstr>simple slides template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divergences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Recap: machine translation</vt:lpstr>
      <vt:lpstr>Recap: statistical machine translation</vt:lpstr>
      <vt:lpstr>Recap: statistical machine translation</vt:lpstr>
      <vt:lpstr> Generative process in Model 1</vt:lpstr>
      <vt:lpstr> Decoding process in Model 1</vt:lpstr>
      <vt:lpstr> Decoding process in Model 1</vt:lpstr>
      <vt:lpstr>Decoding process in Model 1</vt:lpstr>
      <vt:lpstr>Estimation of translation probability </vt:lpstr>
      <vt:lpstr>Estimation of translation probability </vt:lpstr>
      <vt:lpstr>Other translation models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52</cp:revision>
  <dcterms:created xsi:type="dcterms:W3CDTF">2015-01-01T17:17:02Z</dcterms:created>
  <dcterms:modified xsi:type="dcterms:W3CDTF">2015-03-03T03:10:13Z</dcterms:modified>
</cp:coreProperties>
</file>