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9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92" r:id="rId32"/>
    <p:sldId id="286" r:id="rId33"/>
    <p:sldId id="287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B0552-9314-44FC-80A7-241A4FB6D97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F9258-5FCB-43F4-BD6B-7B2C14B2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5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9248D-AC88-457A-BE2F-756346B9FF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5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F9258-5FCB-43F4-BD6B-7B2C14B2BB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9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2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8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3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1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6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8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3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1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6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4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0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51.png"/><Relationship Id="rId7" Type="http://schemas.openxmlformats.org/officeDocument/2006/relationships/image" Target="../media/image3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8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58" y="1409400"/>
            <a:ext cx="6756807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Decide cluster membership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 cluster centroid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Assume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-means stops after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iterations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𝑘𝑛𝑙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25065" y="2257167"/>
                <a:ext cx="31447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Don’t forget the complexity of distance computation, e.g.,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>
                    <a:solidFill>
                      <a:srgbClr val="FF0000"/>
                    </a:solidFill>
                  </a:rPr>
                  <a:t> for Euclidean distance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065" y="2257167"/>
                <a:ext cx="3144795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744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97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i="1" dirty="0" smtClean="0"/>
              <a:t>k</a:t>
            </a:r>
            <a:r>
              <a:rPr lang="en-US" dirty="0" smtClean="0"/>
              <a:t>-means will stop?</a:t>
            </a:r>
          </a:p>
          <a:p>
            <a:pPr lvl="1"/>
            <a:r>
              <a:rPr lang="en-US" dirty="0" smtClean="0"/>
              <a:t>Answer: it is a special version of Expectation Maximization (EM) algorithm, and EM is guaranteed to converge</a:t>
            </a:r>
          </a:p>
          <a:p>
            <a:pPr lvl="1"/>
            <a:r>
              <a:rPr lang="en-US" dirty="0" smtClean="0"/>
              <a:t>However, it is only guaranteed to converge to local optimal, since </a:t>
            </a:r>
            <a:r>
              <a:rPr lang="en-US" i="1" dirty="0" smtClean="0"/>
              <a:t>k</a:t>
            </a:r>
            <a:r>
              <a:rPr lang="en-US" dirty="0" smtClean="0"/>
              <a:t>-means (EM) is a greedy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7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Probabilistic interpretation of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density model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is multi-modal</a:t>
                </a:r>
              </a:p>
              <a:p>
                <a:r>
                  <a:rPr lang="en-US" dirty="0" smtClean="0"/>
                  <a:t>Each mode represents a sub-population</a:t>
                </a:r>
              </a:p>
              <a:p>
                <a:pPr lvl="1"/>
                <a:r>
                  <a:rPr lang="en-US" dirty="0" smtClean="0"/>
                  <a:t>E.g., unimodal Gaussian for each group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078" y="3789642"/>
            <a:ext cx="3213855" cy="233652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019800" y="4192570"/>
            <a:ext cx="2470526" cy="984184"/>
            <a:chOff x="6019800" y="4192570"/>
            <a:chExt cx="2470526" cy="984184"/>
          </a:xfrm>
        </p:grpSpPr>
        <p:sp>
          <p:nvSpPr>
            <p:cNvPr id="8" name="TextBox 7"/>
            <p:cNvSpPr txBox="1"/>
            <p:nvPr/>
          </p:nvSpPr>
          <p:spPr>
            <a:xfrm>
              <a:off x="6019800" y="4192570"/>
              <a:ext cx="1598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Mixture 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256638" y="4506058"/>
                  <a:ext cx="2233688" cy="6706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638" y="4506058"/>
                  <a:ext cx="2233688" cy="6706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6019800" y="4987078"/>
            <a:ext cx="2327189" cy="735570"/>
            <a:chOff x="6019800" y="4987078"/>
            <a:chExt cx="2327189" cy="735570"/>
          </a:xfrm>
        </p:grpSpPr>
        <p:sp>
          <p:nvSpPr>
            <p:cNvPr id="10" name="TextBox 9"/>
            <p:cNvSpPr txBox="1"/>
            <p:nvPr/>
          </p:nvSpPr>
          <p:spPr>
            <a:xfrm>
              <a:off x="6019800" y="5353316"/>
              <a:ext cx="232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Unimodal distribution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0" idx="0"/>
            </p:cNvCxnSpPr>
            <p:nvPr/>
          </p:nvCxnSpPr>
          <p:spPr>
            <a:xfrm flipV="1">
              <a:off x="7183395" y="4987078"/>
              <a:ext cx="313037" cy="366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286368" y="4987078"/>
            <a:ext cx="2327189" cy="1104902"/>
            <a:chOff x="7286368" y="4987078"/>
            <a:chExt cx="2327189" cy="1104902"/>
          </a:xfrm>
        </p:grpSpPr>
        <p:sp>
          <p:nvSpPr>
            <p:cNvPr id="13" name="TextBox 12"/>
            <p:cNvSpPr txBox="1"/>
            <p:nvPr/>
          </p:nvSpPr>
          <p:spPr>
            <a:xfrm>
              <a:off x="7286368" y="5722648"/>
              <a:ext cx="232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Mixing proportion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8262551" y="4987078"/>
              <a:ext cx="187412" cy="7355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336072" y="4100531"/>
            <a:ext cx="2329766" cy="1714744"/>
            <a:chOff x="1336072" y="4100531"/>
            <a:chExt cx="2329766" cy="1714744"/>
          </a:xfrm>
        </p:grpSpPr>
        <p:sp>
          <p:nvSpPr>
            <p:cNvPr id="19" name="Oval 18"/>
            <p:cNvSpPr/>
            <p:nvPr/>
          </p:nvSpPr>
          <p:spPr>
            <a:xfrm>
              <a:off x="2949146" y="4100531"/>
              <a:ext cx="716692" cy="17147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336072" y="4561902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6072" y="4561902"/>
                  <a:ext cx="1126270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865" t="-2174" r="-702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4616110" y="3706141"/>
            <a:ext cx="2440304" cy="821009"/>
            <a:chOff x="4616110" y="3706141"/>
            <a:chExt cx="2440304" cy="821009"/>
          </a:xfrm>
        </p:grpSpPr>
        <p:sp>
          <p:nvSpPr>
            <p:cNvPr id="20" name="Oval 19"/>
            <p:cNvSpPr/>
            <p:nvPr/>
          </p:nvSpPr>
          <p:spPr>
            <a:xfrm rot="17725057">
              <a:off x="4950594" y="3611772"/>
              <a:ext cx="580894" cy="124986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930144" y="3706141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144" y="3706141"/>
                  <a:ext cx="112627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865" t="-2222" r="-702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3923622" y="4828818"/>
            <a:ext cx="2689346" cy="1604772"/>
            <a:chOff x="3923622" y="4828818"/>
            <a:chExt cx="2689346" cy="1604772"/>
          </a:xfrm>
        </p:grpSpPr>
        <p:sp>
          <p:nvSpPr>
            <p:cNvPr id="21" name="Oval 20"/>
            <p:cNvSpPr/>
            <p:nvPr/>
          </p:nvSpPr>
          <p:spPr>
            <a:xfrm rot="18244946">
              <a:off x="4433253" y="4319187"/>
              <a:ext cx="916862" cy="1936123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486698" y="6156591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=3)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698" y="6156591"/>
                  <a:ext cx="1126270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865" t="-2222" r="-702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4241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Probabilistic interpretation of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is known for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Estimating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easy</a:t>
                </a:r>
              </a:p>
              <a:p>
                <a:pPr lvl="2"/>
                <a:r>
                  <a:rPr lang="en-US" dirty="0" smtClean="0"/>
                  <a:t>Maximum likelihood estimation</a:t>
                </a:r>
              </a:p>
              <a:p>
                <a:pPr lvl="2"/>
                <a:r>
                  <a:rPr lang="en-US" dirty="0" smtClean="0"/>
                  <a:t>This is Naïve Bayes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078" y="3789642"/>
            <a:ext cx="3213855" cy="23365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9800" y="4192570"/>
            <a:ext cx="159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Mixture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019800" y="5353316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Unimodal distribution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7183395" y="4987078"/>
            <a:ext cx="313037" cy="3662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86368" y="5722648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Mixing proportion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H="1" flipV="1">
            <a:off x="8262551" y="4987078"/>
            <a:ext cx="187412" cy="7355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949146" y="4100531"/>
            <a:ext cx="716692" cy="17147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17725057">
            <a:off x="4950594" y="3611772"/>
            <a:ext cx="580894" cy="124986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8244946">
            <a:off x="4433253" y="4319187"/>
            <a:ext cx="916862" cy="19361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336072" y="4561902"/>
                <a:ext cx="1126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072" y="4561902"/>
                <a:ext cx="112627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865" t="-2174" r="-702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30144" y="3706141"/>
                <a:ext cx="1126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144" y="3706141"/>
                <a:ext cx="112627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865" t="-2222" r="-702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486698" y="6156591"/>
                <a:ext cx="1126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=3)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698" y="6156591"/>
                <a:ext cx="112627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865" t="-2222" r="-702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9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013" y="3779396"/>
            <a:ext cx="3168396" cy="23408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Probabilistic interpretation of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is unknown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Estimating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generally hard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func>
                          </m:e>
                        </m:nary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Appeal to the Expectation Maximization algorithm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704" t="-1617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19800" y="4192570"/>
            <a:ext cx="159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Mixture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019800" y="5353316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Unimodal distribution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7183395" y="4987078"/>
            <a:ext cx="313037" cy="3662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86368" y="5722648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Mixing proportion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H="1" flipV="1">
            <a:off x="8262551" y="4987078"/>
            <a:ext cx="187412" cy="7355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336072" y="4561902"/>
                <a:ext cx="1222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072" y="4561902"/>
                <a:ext cx="122257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478" r="-447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30144" y="3706141"/>
                <a:ext cx="1222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144" y="3706141"/>
                <a:ext cx="122257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500" r="-45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486698" y="6156591"/>
                <a:ext cx="1222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698" y="6156591"/>
                <a:ext cx="122257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478" r="-447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22" idx="3"/>
          </p:cNvCxnSpPr>
          <p:nvPr/>
        </p:nvCxnSpPr>
        <p:spPr>
          <a:xfrm flipV="1">
            <a:off x="2558651" y="4192570"/>
            <a:ext cx="720008" cy="5078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329881" y="3850373"/>
            <a:ext cx="578528" cy="17290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3"/>
          </p:cNvCxnSpPr>
          <p:nvPr/>
        </p:nvCxnSpPr>
        <p:spPr>
          <a:xfrm>
            <a:off x="2558651" y="4700402"/>
            <a:ext cx="565549" cy="7321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486698" y="5316961"/>
            <a:ext cx="254232" cy="7791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3"/>
          </p:cNvCxnSpPr>
          <p:nvPr/>
        </p:nvCxnSpPr>
        <p:spPr>
          <a:xfrm>
            <a:off x="2558651" y="4700402"/>
            <a:ext cx="691690" cy="249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249864" y="5759004"/>
            <a:ext cx="505760" cy="338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666824" y="3833940"/>
            <a:ext cx="241585" cy="59124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165126" y="1509390"/>
            <a:ext cx="2745375" cy="1266761"/>
            <a:chOff x="5165126" y="1509390"/>
            <a:chExt cx="2745375" cy="1266761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165126" y="1859681"/>
              <a:ext cx="321572" cy="91647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80339" y="1509390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Usually a constrained optimization problem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4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Introduction to 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 estimation</a:t>
                </a:r>
              </a:p>
              <a:p>
                <a:pPr lvl="1"/>
                <a:r>
                  <a:rPr lang="en-US" dirty="0"/>
                  <a:t>All data is observable</a:t>
                </a:r>
              </a:p>
              <a:p>
                <a:pPr lvl="2"/>
                <a:r>
                  <a:rPr lang="en-US" dirty="0" smtClean="0"/>
                  <a:t>Maximum likelihood method</a:t>
                </a:r>
              </a:p>
              <a:p>
                <a:pPr lvl="2"/>
                <a:r>
                  <a:rPr lang="en-US" dirty="0" smtClean="0"/>
                  <a:t>Optimize the analytic form of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i="1" dirty="0">
                        <a:latin typeface="Cambria Math"/>
                      </a:rPr>
                      <m:t>log</m:t>
                    </m:r>
                    <m:r>
                      <a:rPr lang="en-US" altLang="en-US" dirty="0">
                        <a:latin typeface="Cambria Math"/>
                      </a:rPr>
                      <m:t>𝑝</m:t>
                    </m:r>
                    <m:r>
                      <a:rPr lang="en-US" altLang="en-US" dirty="0">
                        <a:latin typeface="Cambria Math"/>
                      </a:rPr>
                      <m:t>(</m:t>
                    </m:r>
                    <m:r>
                      <a:rPr lang="en-US" altLang="en-US" dirty="0">
                        <a:latin typeface="Cambria Math"/>
                      </a:rPr>
                      <m:t>𝑋</m:t>
                    </m:r>
                    <m:r>
                      <a:rPr lang="en-US" altLang="en-US" dirty="0">
                        <a:latin typeface="Cambria Math"/>
                      </a:rPr>
                      <m:t>|</m:t>
                    </m:r>
                    <m:r>
                      <a:rPr lang="en-US" altLang="en-US" dirty="0">
                        <a:latin typeface="Cambria Math"/>
                      </a:rPr>
                      <m:t>𝜃</m:t>
                    </m:r>
                    <m:r>
                      <a:rPr lang="en-US" altLang="en-US" dirty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Missing/unobservable data</a:t>
                </a:r>
              </a:p>
              <a:p>
                <a:pPr lvl="2"/>
                <a:r>
                  <a:rPr lang="en-US" dirty="0" smtClean="0"/>
                  <a:t>Data:</a:t>
                </a:r>
                <a:r>
                  <a:rPr lang="en-US" altLang="en-US" dirty="0"/>
                  <a:t> X (observed) + </a:t>
                </a:r>
                <a:r>
                  <a:rPr lang="en-US" altLang="en-US" dirty="0" smtClean="0"/>
                  <a:t>Z (</a:t>
                </a:r>
                <a:r>
                  <a:rPr lang="en-US" altLang="en-US" dirty="0" smtClean="0"/>
                  <a:t>hidden</a:t>
                </a:r>
                <a:r>
                  <a:rPr lang="en-US" altLang="en-US" dirty="0"/>
                  <a:t>)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Likelihood: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altLang="en-US" dirty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altLang="en-US" b="0" dirty="0" smtClean="0"/>
              </a:p>
              <a:p>
                <a:pPr lvl="2"/>
                <a:r>
                  <a:rPr lang="en-US" altLang="en-US" dirty="0" smtClean="0"/>
                  <a:t>Approximate it!</a:t>
                </a:r>
                <a:endParaRPr lang="en-US" altLang="en-US" b="0" dirty="0" smtClean="0"/>
              </a:p>
              <a:p>
                <a:pPr lvl="2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410200" y="5053724"/>
            <a:ext cx="3276600" cy="565666"/>
            <a:chOff x="5867400" y="4953000"/>
            <a:chExt cx="3276600" cy="565666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5867400" y="4953000"/>
              <a:ext cx="304800" cy="38100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172200" y="5149334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Most of cases are intractable 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8119" y="3627204"/>
            <a:ext cx="3422822" cy="524552"/>
            <a:chOff x="5721178" y="5149334"/>
            <a:chExt cx="3422822" cy="52455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721178" y="5334000"/>
              <a:ext cx="451022" cy="33988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72200" y="5149334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70C0"/>
                  </a:solidFill>
                </a:rPr>
                <a:t>E.g. cluster membership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49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knowledge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Jensen's inequality</a:t>
                </a:r>
              </a:p>
              <a:p>
                <a:pPr lvl="1"/>
                <a:r>
                  <a:rPr lang="en-US" dirty="0" smtClean="0"/>
                  <a:t>For any convex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positive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28950" y="2802465"/>
                <a:ext cx="2831031" cy="828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50" y="2802465"/>
                <a:ext cx="2831031" cy="8288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http://probabilitycourse.com/images/chapter6/Convex_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29281"/>
            <a:ext cx="4525633" cy="216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24524" y="2913447"/>
                <a:ext cx="1021818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24" y="2913447"/>
                <a:ext cx="1021818" cy="6722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64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Maximization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Maximize data likelihood function by pushing the lower bound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sz="2400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sz="2400" i="1" dirty="0">
                        <a:latin typeface="Cambria Math"/>
                      </a:rPr>
                      <m:t>log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en-US" sz="2400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sz="2400" dirty="0">
                                <a:latin typeface="Cambria Math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e>
                            <m:r>
                              <a:rPr lang="en-US" altLang="en-US" sz="2400" dirty="0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i="0" dirty="0">
                            <a:latin typeface="Cambria Math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2400" i="1" dirty="0">
                                    <a:latin typeface="Cambria Math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  <m:r>
                                  <a:rPr lang="en-US" altLang="en-US" sz="2400" dirty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dirty="0">
                                        <a:latin typeface="Cambria Math"/>
                                      </a:rPr>
                                      <m:t>𝑋</m:t>
                                    </m:r>
                                    <m:r>
                                      <a:rPr lang="en-US" altLang="en-US" sz="2400" dirty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en-US" sz="2400" dirty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e>
                                    <m:r>
                                      <a:rPr lang="en-US" altLang="en-US" sz="2400" dirty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en-US" sz="2400" i="1" dirty="0">
                                    <a:latin typeface="Cambria Math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den>
                            </m:f>
                          </m:e>
                        </m:nary>
                      </m:e>
                    </m:func>
                  </m:oMath>
                </a14:m>
                <a:endParaRPr lang="en-US" altLang="en-US" sz="2400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44979" y="3291018"/>
                <a:ext cx="5185330" cy="65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979" y="3291018"/>
                <a:ext cx="5185330" cy="6596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-84438" y="3333347"/>
            <a:ext cx="2590800" cy="674132"/>
            <a:chOff x="-76200" y="3352800"/>
            <a:chExt cx="2590800" cy="674132"/>
          </a:xfrm>
        </p:grpSpPr>
        <p:sp>
          <p:nvSpPr>
            <p:cNvPr id="8" name="TextBox 7"/>
            <p:cNvSpPr txBox="1"/>
            <p:nvPr/>
          </p:nvSpPr>
          <p:spPr>
            <a:xfrm>
              <a:off x="0" y="3352800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Jensen's </a:t>
              </a:r>
              <a:r>
                <a:rPr lang="en-US" dirty="0"/>
                <a:t>inequality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-76200" y="3657600"/>
                  <a:ext cx="2078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3657600"/>
                  <a:ext cx="207896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2201562" y="3976818"/>
            <a:ext cx="5181600" cy="1027331"/>
            <a:chOff x="2209800" y="3886200"/>
            <a:chExt cx="5181600" cy="102733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209800" y="3886200"/>
              <a:ext cx="518160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069733" y="4267200"/>
              <a:ext cx="371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Lower bound: easier to compute, many good properties!</a:t>
              </a:r>
              <a:endParaRPr lang="en-US" b="1" i="1" dirty="0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H="1" flipV="1">
              <a:off x="4724400" y="3922136"/>
              <a:ext cx="201367" cy="3450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431392" y="5105400"/>
                <a:ext cx="49600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Components we need to tune when optimizing </a:t>
                </a:r>
                <a14:m>
                  <m:oMath xmlns:m="http://schemas.openxmlformats.org/officeDocument/2006/math">
                    <m:r>
                      <a:rPr lang="en-US" altLang="en-US" sz="2000" b="1" i="1" dirty="0">
                        <a:solidFill>
                          <a:srgbClr val="FF000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altLang="en-US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𝜽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!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92" y="5105400"/>
                <a:ext cx="4960008" cy="707886"/>
              </a:xfrm>
              <a:prstGeom prst="rect">
                <a:avLst/>
              </a:prstGeom>
              <a:blipFill rotWithShape="0">
                <a:blip r:embed="rId5"/>
                <a:stretch>
                  <a:fillRect l="-1351" t="-517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4911396" y="2155888"/>
            <a:ext cx="3333750" cy="662903"/>
            <a:chOff x="5203371" y="2191823"/>
            <a:chExt cx="3333750" cy="662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203371" y="2191823"/>
                  <a:ext cx="33337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Proposal distributions 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3371" y="2191823"/>
                  <a:ext cx="33337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45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H="1">
              <a:off x="6165553" y="2535333"/>
              <a:ext cx="292397" cy="3193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6106812" y="2738702"/>
            <a:ext cx="1093058" cy="68000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Intuitive understanding of EM</a:t>
            </a:r>
          </a:p>
        </p:txBody>
      </p:sp>
      <p:sp>
        <p:nvSpPr>
          <p:cNvPr id="91140" name="Line 3"/>
          <p:cNvSpPr>
            <a:spLocks noChangeShapeType="1"/>
          </p:cNvSpPr>
          <p:nvPr/>
        </p:nvSpPr>
        <p:spPr bwMode="auto">
          <a:xfrm>
            <a:off x="1466850" y="56388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Line 4"/>
          <p:cNvSpPr>
            <a:spLocks noChangeShapeType="1"/>
          </p:cNvSpPr>
          <p:nvPr/>
        </p:nvSpPr>
        <p:spPr bwMode="auto">
          <a:xfrm flipV="1">
            <a:off x="1466850" y="20574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Text Box 5"/>
          <p:cNvSpPr txBox="1">
            <a:spLocks noChangeArrowheads="1"/>
          </p:cNvSpPr>
          <p:nvPr/>
        </p:nvSpPr>
        <p:spPr bwMode="auto">
          <a:xfrm>
            <a:off x="1981200" y="2023646"/>
            <a:ext cx="21579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 dirty="0" smtClean="0"/>
              <a:t>Data likelihood </a:t>
            </a:r>
            <a:r>
              <a:rPr lang="en-US" altLang="en-US" b="0" dirty="0"/>
              <a:t>p(X| </a:t>
            </a:r>
            <a:r>
              <a:rPr lang="en-US" altLang="en-US" b="0" dirty="0">
                <a:sym typeface="Symbol" panose="05050102010706020507" pitchFamily="18" charset="2"/>
              </a:rPr>
              <a:t>)</a:t>
            </a:r>
          </a:p>
        </p:txBody>
      </p:sp>
      <p:sp>
        <p:nvSpPr>
          <p:cNvPr id="91143" name="Text Box 6"/>
          <p:cNvSpPr txBox="1">
            <a:spLocks noChangeArrowheads="1"/>
          </p:cNvSpPr>
          <p:nvPr/>
        </p:nvSpPr>
        <p:spPr bwMode="auto">
          <a:xfrm>
            <a:off x="7639050" y="53340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>
                <a:sym typeface="Symbol" panose="05050102010706020507" pitchFamily="18" charset="2"/>
              </a:rPr>
              <a:t></a:t>
            </a:r>
            <a:endParaRPr lang="en-US" altLang="en-US" sz="2400" b="0"/>
          </a:p>
        </p:txBody>
      </p:sp>
      <p:sp>
        <p:nvSpPr>
          <p:cNvPr id="91144" name="Freeform 7"/>
          <p:cNvSpPr>
            <a:spLocks/>
          </p:cNvSpPr>
          <p:nvPr/>
        </p:nvSpPr>
        <p:spPr bwMode="auto">
          <a:xfrm>
            <a:off x="1924050" y="2819400"/>
            <a:ext cx="5334000" cy="2514600"/>
          </a:xfrm>
          <a:custGeom>
            <a:avLst/>
            <a:gdLst>
              <a:gd name="T0" fmla="*/ 0 w 3360"/>
              <a:gd name="T1" fmla="*/ 2147483647 h 1584"/>
              <a:gd name="T2" fmla="*/ 2147483647 w 3360"/>
              <a:gd name="T3" fmla="*/ 2147483647 h 1584"/>
              <a:gd name="T4" fmla="*/ 2147483647 w 3360"/>
              <a:gd name="T5" fmla="*/ 2147483647 h 1584"/>
              <a:gd name="T6" fmla="*/ 2147483647 w 3360"/>
              <a:gd name="T7" fmla="*/ 2147483647 h 1584"/>
              <a:gd name="T8" fmla="*/ 2147483647 w 3360"/>
              <a:gd name="T9" fmla="*/ 2147483647 h 1584"/>
              <a:gd name="T10" fmla="*/ 2147483647 w 3360"/>
              <a:gd name="T11" fmla="*/ 2147483647 h 1584"/>
              <a:gd name="T12" fmla="*/ 2147483647 w 3360"/>
              <a:gd name="T13" fmla="*/ 2147483647 h 1584"/>
              <a:gd name="T14" fmla="*/ 2147483647 w 3360"/>
              <a:gd name="T15" fmla="*/ 2147483647 h 1584"/>
              <a:gd name="T16" fmla="*/ 2147483647 w 3360"/>
              <a:gd name="T17" fmla="*/ 2147483647 h 1584"/>
              <a:gd name="T18" fmla="*/ 2147483647 w 3360"/>
              <a:gd name="T19" fmla="*/ 2147483647 h 15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60"/>
              <a:gd name="T31" fmla="*/ 0 h 1584"/>
              <a:gd name="T32" fmla="*/ 3360 w 3360"/>
              <a:gd name="T33" fmla="*/ 1584 h 158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60" h="1584">
                <a:moveTo>
                  <a:pt x="0" y="1536"/>
                </a:moveTo>
                <a:cubicBezTo>
                  <a:pt x="164" y="1212"/>
                  <a:pt x="328" y="888"/>
                  <a:pt x="432" y="816"/>
                </a:cubicBezTo>
                <a:cubicBezTo>
                  <a:pt x="536" y="744"/>
                  <a:pt x="528" y="1104"/>
                  <a:pt x="624" y="1104"/>
                </a:cubicBezTo>
                <a:cubicBezTo>
                  <a:pt x="720" y="1104"/>
                  <a:pt x="904" y="992"/>
                  <a:pt x="1008" y="816"/>
                </a:cubicBezTo>
                <a:cubicBezTo>
                  <a:pt x="1112" y="640"/>
                  <a:pt x="1112" y="96"/>
                  <a:pt x="1248" y="48"/>
                </a:cubicBezTo>
                <a:cubicBezTo>
                  <a:pt x="1384" y="0"/>
                  <a:pt x="1648" y="424"/>
                  <a:pt x="1824" y="528"/>
                </a:cubicBezTo>
                <a:cubicBezTo>
                  <a:pt x="2000" y="632"/>
                  <a:pt x="2176" y="600"/>
                  <a:pt x="2304" y="672"/>
                </a:cubicBezTo>
                <a:cubicBezTo>
                  <a:pt x="2432" y="744"/>
                  <a:pt x="2488" y="888"/>
                  <a:pt x="2592" y="960"/>
                </a:cubicBezTo>
                <a:cubicBezTo>
                  <a:pt x="2696" y="1032"/>
                  <a:pt x="2800" y="1000"/>
                  <a:pt x="2928" y="1104"/>
                </a:cubicBezTo>
                <a:cubicBezTo>
                  <a:pt x="3056" y="1208"/>
                  <a:pt x="3208" y="1396"/>
                  <a:pt x="3360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4" name="Line 17"/>
          <p:cNvSpPr>
            <a:spLocks noChangeShapeType="1"/>
          </p:cNvSpPr>
          <p:nvPr/>
        </p:nvSpPr>
        <p:spPr bwMode="auto">
          <a:xfrm>
            <a:off x="3048000" y="2362200"/>
            <a:ext cx="381000" cy="1447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514850" y="3949700"/>
            <a:ext cx="4410075" cy="1231900"/>
            <a:chOff x="4514850" y="3949700"/>
            <a:chExt cx="4410075" cy="1231900"/>
          </a:xfrm>
        </p:grpSpPr>
        <p:sp>
          <p:nvSpPr>
            <p:cNvPr id="91145" name="Freeform 8"/>
            <p:cNvSpPr>
              <a:spLocks/>
            </p:cNvSpPr>
            <p:nvPr/>
          </p:nvSpPr>
          <p:spPr bwMode="auto">
            <a:xfrm>
              <a:off x="4514850" y="3949700"/>
              <a:ext cx="1828800" cy="1231900"/>
            </a:xfrm>
            <a:custGeom>
              <a:avLst/>
              <a:gdLst>
                <a:gd name="T0" fmla="*/ 2147483647 w 1152"/>
                <a:gd name="T1" fmla="*/ 2147483647 h 776"/>
                <a:gd name="T2" fmla="*/ 2147483647 w 1152"/>
                <a:gd name="T3" fmla="*/ 2147483647 h 776"/>
                <a:gd name="T4" fmla="*/ 2147483647 w 1152"/>
                <a:gd name="T5" fmla="*/ 2147483647 h 776"/>
                <a:gd name="T6" fmla="*/ 2147483647 w 1152"/>
                <a:gd name="T7" fmla="*/ 2147483647 h 776"/>
                <a:gd name="T8" fmla="*/ 0 w 1152"/>
                <a:gd name="T9" fmla="*/ 2147483647 h 7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776"/>
                <a:gd name="T17" fmla="*/ 1152 w 1152"/>
                <a:gd name="T18" fmla="*/ 776 h 7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776">
                  <a:moveTo>
                    <a:pt x="1152" y="776"/>
                  </a:moveTo>
                  <a:cubicBezTo>
                    <a:pt x="1060" y="528"/>
                    <a:pt x="968" y="280"/>
                    <a:pt x="864" y="152"/>
                  </a:cubicBezTo>
                  <a:cubicBezTo>
                    <a:pt x="760" y="24"/>
                    <a:pt x="632" y="0"/>
                    <a:pt x="528" y="8"/>
                  </a:cubicBezTo>
                  <a:cubicBezTo>
                    <a:pt x="424" y="16"/>
                    <a:pt x="328" y="72"/>
                    <a:pt x="240" y="200"/>
                  </a:cubicBezTo>
                  <a:cubicBezTo>
                    <a:pt x="152" y="328"/>
                    <a:pt x="76" y="552"/>
                    <a:pt x="0" y="7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8" name="Text Box 11"/>
            <p:cNvSpPr txBox="1">
              <a:spLocks noChangeArrowheads="1"/>
            </p:cNvSpPr>
            <p:nvPr/>
          </p:nvSpPr>
          <p:spPr bwMode="auto">
            <a:xfrm>
              <a:off x="7204075" y="4158734"/>
              <a:ext cx="172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0" dirty="0"/>
                <a:t>Lower </a:t>
              </a:r>
              <a:r>
                <a:rPr lang="en-US" altLang="en-US" sz="1800" b="0" dirty="0" smtClean="0"/>
                <a:t>bound</a:t>
              </a:r>
              <a:endParaRPr lang="en-US" altLang="en-US" sz="1800" b="0" dirty="0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H="1">
              <a:off x="6175372" y="4343400"/>
              <a:ext cx="1028701" cy="30480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10200" y="2819400"/>
            <a:ext cx="2914650" cy="1130300"/>
            <a:chOff x="5410200" y="2819400"/>
            <a:chExt cx="2914650" cy="1130300"/>
          </a:xfrm>
        </p:grpSpPr>
        <p:sp>
          <p:nvSpPr>
            <p:cNvPr id="2" name="TextBox 1"/>
            <p:cNvSpPr txBox="1"/>
            <p:nvPr/>
          </p:nvSpPr>
          <p:spPr>
            <a:xfrm>
              <a:off x="5429250" y="2819400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Easier to optimize</a:t>
              </a:r>
              <a:r>
                <a:rPr lang="en-US" dirty="0">
                  <a:solidFill>
                    <a:srgbClr val="FF0000"/>
                  </a:solidFill>
                </a:rPr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guarantee to improve data likelihood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5410200" y="3392706"/>
              <a:ext cx="609600" cy="5569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998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clustering </a:t>
            </a:r>
          </a:p>
          <a:p>
            <a:pPr lvl="1"/>
            <a:r>
              <a:rPr lang="en-US" dirty="0" smtClean="0"/>
              <a:t>A typical </a:t>
            </a:r>
            <a:r>
              <a:rPr lang="en-US" dirty="0" err="1" smtClean="0"/>
              <a:t>partitional</a:t>
            </a:r>
            <a:r>
              <a:rPr lang="en-US" dirty="0" smtClean="0"/>
              <a:t> </a:t>
            </a:r>
            <a:r>
              <a:rPr lang="en-US" dirty="0"/>
              <a:t>clustering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Convergence property</a:t>
            </a:r>
          </a:p>
          <a:p>
            <a:pPr lvl="2"/>
            <a:r>
              <a:rPr lang="en-US" dirty="0" smtClean="0"/>
              <a:t>Expectation Maximization algorithm</a:t>
            </a:r>
          </a:p>
          <a:p>
            <a:pPr lvl="1"/>
            <a:r>
              <a:rPr lang="en-US" dirty="0" smtClean="0"/>
              <a:t>Gaussian mixture model</a:t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sz="2600" i="1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sz="2600" i="1">
                            <a:latin typeface="Cambria Math"/>
                          </a:rPr>
                          <m:t>𝑞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func>
                          <m:func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600" i="1">
                                <a:latin typeface="Cambria Math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sz="260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sz="26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sz="2600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sz="2600" i="1">
                            <a:latin typeface="Cambria Math"/>
                          </a:rPr>
                          <m:t>𝑞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func>
                          <m:func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600" i="1">
                                <a:latin typeface="Cambria Math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sz="2600" i="1">
                                <a:latin typeface="Cambria Math"/>
                              </a:rPr>
                              <m:t>𝑞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en-US" sz="2600" i="1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68342" y="2694176"/>
                <a:ext cx="7365606" cy="716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20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200" b="0" i="1" smtClean="0">
                                  <a:latin typeface="Cambria Math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𝜃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342" y="2694176"/>
                <a:ext cx="7365606" cy="7164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68342" y="3354566"/>
                <a:ext cx="4778039" cy="809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20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/>
                            </a:rPr>
                            <m:t>log</m:t>
                          </m:r>
                          <m:f>
                            <m:f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/>
                        </a:rPr>
                        <m:t>log</m:t>
                      </m:r>
                      <m:r>
                        <a:rPr lang="en-US" sz="2200" b="0" i="1" smtClean="0">
                          <a:latin typeface="Cambria Math"/>
                        </a:rPr>
                        <m:t>⁡</m:t>
                      </m:r>
                      <m:r>
                        <a:rPr lang="en-US" sz="2200" b="0" i="1" smtClean="0">
                          <a:latin typeface="Cambria Math"/>
                        </a:rPr>
                        <m:t>𝑝</m:t>
                      </m:r>
                      <m:r>
                        <a:rPr lang="en-US" sz="2200" b="0" i="1" smtClean="0">
                          <a:latin typeface="Cambria Math"/>
                        </a:rPr>
                        <m:t>(</m:t>
                      </m:r>
                      <m:r>
                        <a:rPr lang="en-US" sz="2200" b="0" i="1" smtClean="0">
                          <a:latin typeface="Cambria Math"/>
                        </a:rPr>
                        <m:t>𝑋</m:t>
                      </m:r>
                      <m:r>
                        <a:rPr lang="en-US" sz="2200" b="0" i="1" smtClean="0">
                          <a:latin typeface="Cambria Math"/>
                        </a:rPr>
                        <m:t>|</m:t>
                      </m:r>
                      <m:r>
                        <a:rPr lang="en-US" sz="2200" b="0" i="1" smtClean="0">
                          <a:latin typeface="Cambria Math"/>
                        </a:rPr>
                        <m:t>𝜃</m:t>
                      </m:r>
                      <m:r>
                        <a:rPr lang="en-US" sz="2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342" y="3354566"/>
                <a:ext cx="4778039" cy="8095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934701" y="4049751"/>
            <a:ext cx="4398033" cy="750332"/>
            <a:chOff x="963283" y="5105400"/>
            <a:chExt cx="4398033" cy="750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963283" y="5486400"/>
                  <a:ext cx="4398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KL-divergence between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d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283" y="5486400"/>
                  <a:ext cx="439803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08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10" idx="0"/>
            </p:cNvCxnSpPr>
            <p:nvPr/>
          </p:nvCxnSpPr>
          <p:spPr>
            <a:xfrm flipH="1" flipV="1">
              <a:off x="3162299" y="5105400"/>
              <a:ext cx="1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154668" y="4071718"/>
            <a:ext cx="3200400" cy="718066"/>
            <a:chOff x="5541033" y="5105400"/>
            <a:chExt cx="3200400" cy="7180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541033" y="5454134"/>
                  <a:ext cx="3200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Constant with respect to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1033" y="5454134"/>
                  <a:ext cx="320040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14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 flipH="1" flipV="1">
              <a:off x="6019800" y="5105400"/>
              <a:ext cx="1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66048" y="4845347"/>
                <a:ext cx="3335337" cy="682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𝐾𝐿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48" y="4845347"/>
                <a:ext cx="3335337" cy="68223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2924432" y="3212757"/>
            <a:ext cx="1985319" cy="388480"/>
            <a:chOff x="2924432" y="3212757"/>
            <a:chExt cx="1985319" cy="38848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924432" y="3212757"/>
              <a:ext cx="198531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443416" y="3212757"/>
              <a:ext cx="309412" cy="3884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993282" y="3212757"/>
            <a:ext cx="4018913" cy="370702"/>
            <a:chOff x="4993282" y="3212757"/>
            <a:chExt cx="4018913" cy="370702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7541740" y="3212757"/>
              <a:ext cx="147045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4993282" y="3212757"/>
              <a:ext cx="3153940" cy="3707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332734" y="3212757"/>
            <a:ext cx="1237518" cy="388480"/>
            <a:chOff x="5332734" y="3212757"/>
            <a:chExt cx="1237518" cy="38848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5332734" y="3212757"/>
              <a:ext cx="1237518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5807676" y="3212757"/>
              <a:ext cx="143817" cy="3884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587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sz="2400" b="0" i="1" dirty="0" smtClean="0">
                        <a:latin typeface="Cambria Math"/>
                      </a:rPr>
                      <m:t>≥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𝐾𝐿</m:t>
                    </m:r>
                    <m:d>
                      <m:d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𝑞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(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)||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en-US" sz="2400" i="1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sz="2400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en-US" sz="2400" i="1" dirty="0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 smtClean="0"/>
              </a:p>
              <a:p>
                <a:pPr lvl="1"/>
                <a:r>
                  <a:rPr lang="en-US" altLang="en-US" sz="2400" dirty="0" smtClean="0"/>
                  <a:t>KL-divergence is non-negative, and equals to zero </a:t>
                </a:r>
                <a:r>
                  <a:rPr lang="en-US" altLang="en-US" sz="2400" dirty="0" err="1" smtClean="0"/>
                  <a:t>i.f.f</a:t>
                </a:r>
                <a:r>
                  <a:rPr lang="en-US" altLang="en-US" sz="2400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r>
                      <a:rPr lang="en-US" altLang="en-US" sz="2400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𝑋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,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en-US" altLang="en-US" sz="2400" dirty="0" smtClean="0"/>
              </a:p>
              <a:p>
                <a:pPr lvl="1"/>
                <a:r>
                  <a:rPr lang="en-US" altLang="en-US" sz="2400" dirty="0" smtClean="0"/>
                  <a:t>A step further: when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sz="2400" i="1" dirty="0">
                        <a:latin typeface="Cambria Math"/>
                      </a:rPr>
                      <m:t>=</m:t>
                    </m:r>
                    <m:r>
                      <a:rPr lang="en-US" altLang="en-US" sz="2400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𝑋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,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en-US" sz="2400" dirty="0" smtClean="0"/>
                  <a:t>, we will get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sz="2400" i="1" dirty="0">
                        <a:latin typeface="Cambria Math"/>
                      </a:rPr>
                      <m:t>≥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 smtClean="0"/>
                  <a:t>, i.e., the lower bound is tight!</a:t>
                </a:r>
              </a:p>
              <a:p>
                <a:pPr lvl="1"/>
                <a:r>
                  <a:rPr lang="en-US" altLang="en-US" sz="2400" dirty="0" smtClean="0"/>
                  <a:t>Other choice of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en-US" sz="2400" dirty="0" smtClean="0"/>
                  <a:t> cannot lead to this tight bound, but might reduce computational complexity</a:t>
                </a:r>
              </a:p>
              <a:p>
                <a:pPr lvl="1"/>
                <a:r>
                  <a:rPr lang="en-US" altLang="en-US" sz="2400" b="1" dirty="0" smtClean="0"/>
                  <a:t>Note</a:t>
                </a:r>
                <a:r>
                  <a:rPr lang="en-US" altLang="en-US" sz="2400" dirty="0" smtClean="0"/>
                  <a:t>: </a:t>
                </a: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calculation of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FF0000"/>
                        </a:solidFill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en-US" sz="2400" dirty="0" smtClean="0">
                    <a:solidFill>
                      <a:srgbClr val="FF0000"/>
                    </a:solidFill>
                  </a:rPr>
                  <a:t> is based on current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𝜃</m:t>
                    </m:r>
                  </m:oMath>
                </a14:m>
                <a:endParaRPr lang="en-US" altLang="en-US" sz="2400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4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Optimal solution: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17992" y="2616742"/>
            <a:ext cx="6444343" cy="1158351"/>
            <a:chOff x="1349828" y="2732314"/>
            <a:chExt cx="6444343" cy="11583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349828" y="3429000"/>
                  <a:ext cx="64443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Posterior distribution of 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a14:m>
                  <a:r>
                    <a:rPr lang="en-US" sz="2400" dirty="0" smtClean="0">
                      <a:solidFill>
                        <a:srgbClr val="FF0000"/>
                      </a:solidFill>
                    </a:rPr>
                    <a:t> given current model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828" y="3429000"/>
                  <a:ext cx="6444343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18" t="-10667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4572000" y="2732314"/>
              <a:ext cx="0" cy="6966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712115" y="4242743"/>
            <a:ext cx="4953177" cy="1007646"/>
            <a:chOff x="1712115" y="4242743"/>
            <a:chExt cx="4953177" cy="10076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015033" y="4242743"/>
                  <a:ext cx="465025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 smtClean="0"/>
                    <a:t>In k-means: this corresponds to assigning instance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i="1" dirty="0" smtClean="0"/>
                    <a:t> to its closest cluster centroid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033" y="4242743"/>
                  <a:ext cx="4650259" cy="7078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44" t="-5172" b="-146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712115" y="4881057"/>
                  <a:ext cx="28598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400050" lvl="1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115" y="4881057"/>
                  <a:ext cx="28598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6426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𝜃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b="0" i="1" dirty="0" smtClean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en-US" alt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en-US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en-US" b="0" i="1" smtClean="0">
                        <a:latin typeface="Cambria Math"/>
                      </a:rPr>
                      <m:t>=</m:t>
                    </m:r>
                    <m:r>
                      <a:rPr lang="en-US" altLang="en-US" b="0" i="1" smtClean="0">
                        <a:latin typeface="Cambria Math"/>
                      </a:rPr>
                      <m:t>𝑎𝑟𝑔𝑚𝑎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b="0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>
                                <a:latin typeface="Cambria Math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altLang="en-US" sz="2400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29497" y="2681364"/>
            <a:ext cx="7553325" cy="389972"/>
            <a:chOff x="1295400" y="2781854"/>
            <a:chExt cx="7553325" cy="38997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295400" y="2819400"/>
              <a:ext cx="4419600" cy="2762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295400" y="2807255"/>
              <a:ext cx="4419600" cy="36457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6029325" y="2781854"/>
              <a:ext cx="2819400" cy="369332"/>
              <a:chOff x="5486400" y="2990333"/>
              <a:chExt cx="281940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019800" y="2990333"/>
                    <a:ext cx="2286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Constant w.r.t.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𝜃</m:t>
                        </m:r>
                      </m:oMath>
                    </a14:m>
                    <a:r>
                      <a:rPr lang="en-US" dirty="0" smtClean="0"/>
                      <a:t> 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2990333"/>
                    <a:ext cx="2286000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400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/>
              <p:cNvCxnSpPr>
                <a:stCxn id="12" idx="1"/>
              </p:cNvCxnSpPr>
              <p:nvPr/>
            </p:nvCxnSpPr>
            <p:spPr>
              <a:xfrm flipH="1">
                <a:off x="5486400" y="3174999"/>
                <a:ext cx="53340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30439" y="3728220"/>
                <a:ext cx="5332550" cy="586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39" y="3728220"/>
                <a:ext cx="5332550" cy="5869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232683" y="4430269"/>
            <a:ext cx="4495800" cy="729439"/>
            <a:chOff x="2438400" y="4375961"/>
            <a:chExt cx="4495800" cy="729439"/>
          </a:xfrm>
        </p:grpSpPr>
        <p:sp>
          <p:nvSpPr>
            <p:cNvPr id="21" name="TextBox 20"/>
            <p:cNvSpPr txBox="1"/>
            <p:nvPr/>
          </p:nvSpPr>
          <p:spPr>
            <a:xfrm>
              <a:off x="2438400" y="4705290"/>
              <a:ext cx="449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Expectation of complete data likelihood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4686300" y="4375961"/>
              <a:ext cx="0" cy="3293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48657" y="5191628"/>
                <a:ext cx="4685310" cy="1117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In k-means, we are </a:t>
                </a:r>
                <a:r>
                  <a:rPr lang="en-US" i="1" u="sng" dirty="0" smtClean="0"/>
                  <a:t>not</a:t>
                </a:r>
                <a:r>
                  <a:rPr lang="en-US" i="1" dirty="0" smtClean="0"/>
                  <a:t> computing the expectation, but the most probable configuration, and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657" y="5191628"/>
                <a:ext cx="4685310" cy="1117101"/>
              </a:xfrm>
              <a:prstGeom prst="rect">
                <a:avLst/>
              </a:prstGeom>
              <a:blipFill rotWithShape="0">
                <a:blip r:embed="rId5"/>
                <a:stretch>
                  <a:fillRect l="-1172" t="-3279" b="-43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53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Expectation Maximization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EM tries to iteratively maximize likelihood</a:t>
                </a:r>
              </a:p>
              <a:p>
                <a:pPr lvl="1"/>
                <a:r>
                  <a:rPr lang="en-US" altLang="en-US" dirty="0"/>
                  <a:t>“Complete” likelihood: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en-US" i="1" dirty="0">
                            <a:latin typeface="Cambria Math"/>
                          </a:rPr>
                          <m:t>𝑐</m:t>
                        </m:r>
                      </m:sup>
                    </m:sSup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  <a:sym typeface="Symbol" panose="05050102010706020507" pitchFamily="18" charset="2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i="1" dirty="0">
                        <a:latin typeface="Cambria Math"/>
                      </a:rPr>
                      <m:t>log</m:t>
                    </m:r>
                    <m:r>
                      <a:rPr lang="en-US" altLang="en-US" dirty="0">
                        <a:latin typeface="Cambria Math"/>
                      </a:rPr>
                      <m:t>𝑝</m:t>
                    </m:r>
                    <m:r>
                      <a:rPr lang="en-US" altLang="en-US" dirty="0">
                        <a:latin typeface="Cambria Math"/>
                      </a:rPr>
                      <m:t>(</m:t>
                    </m:r>
                    <m:r>
                      <a:rPr lang="en-US" altLang="en-US" dirty="0">
                        <a:latin typeface="Cambria Math"/>
                      </a:rPr>
                      <m:t>𝑋</m:t>
                    </m:r>
                    <m:r>
                      <a:rPr lang="en-US" altLang="en-US" dirty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en-US" dirty="0">
                        <a:latin typeface="Cambria Math"/>
                      </a:rPr>
                      <m:t>| </m:t>
                    </m:r>
                    <m:r>
                      <a:rPr lang="en-US" altLang="en-US" dirty="0">
                        <a:latin typeface="Cambria Math"/>
                      </a:rPr>
                      <m:t>𝜃</m:t>
                    </m:r>
                    <m:r>
                      <a:rPr lang="en-US" altLang="en-US" dirty="0">
                        <a:latin typeface="Cambria Math"/>
                      </a:rPr>
                      <m:t>)</m:t>
                    </m:r>
                  </m:oMath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en-US" dirty="0"/>
                  <a:t>Starting from an initial guess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</a:t>
                </a:r>
                <a:r>
                  <a:rPr lang="en-US" altLang="en-US" baseline="30000" dirty="0" smtClean="0"/>
                  <a:t>(0)</a:t>
                </a:r>
                <a:r>
                  <a:rPr lang="en-US" altLang="en-US" dirty="0" smtClean="0"/>
                  <a:t>,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altLang="en-US" b="1" dirty="0"/>
                  <a:t>E-step</a:t>
                </a:r>
                <a:r>
                  <a:rPr lang="en-US" altLang="en-US" dirty="0"/>
                  <a:t>: compute the </a:t>
                </a:r>
                <a:r>
                  <a:rPr lang="en-US" altLang="en-US" u="sng" dirty="0">
                    <a:solidFill>
                      <a:srgbClr val="CC0000"/>
                    </a:solidFill>
                  </a:rPr>
                  <a:t>expectation</a:t>
                </a:r>
                <a:r>
                  <a:rPr lang="en-US" altLang="en-US" dirty="0"/>
                  <a:t> of the complete </a:t>
                </a:r>
                <a:r>
                  <a:rPr lang="en-US" altLang="en-US" dirty="0" smtClean="0"/>
                  <a:t>likelihood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endParaRPr lang="en-US" altLang="en-US" sz="1800" dirty="0" smtClean="0"/>
              </a:p>
              <a:p>
                <a:pPr marL="1257300" lvl="2" indent="-342900">
                  <a:buFont typeface="+mj-lt"/>
                  <a:buAutoNum type="arabicPeriod"/>
                </a:pPr>
                <a:endParaRPr lang="en-US" altLang="en-US" sz="1800" dirty="0" smtClean="0"/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altLang="en-US" b="1" dirty="0" smtClean="0"/>
                  <a:t>M-step</a:t>
                </a:r>
                <a:r>
                  <a:rPr lang="en-US" altLang="en-US" dirty="0"/>
                  <a:t>: compute </a:t>
                </a:r>
                <a:r>
                  <a:rPr lang="en-US" altLang="en-US" dirty="0">
                    <a:sym typeface="Symbol" panose="05050102010706020507" pitchFamily="18" charset="2"/>
                  </a:rPr>
                  <a:t></a:t>
                </a:r>
                <a:r>
                  <a:rPr lang="en-US" altLang="en-US" baseline="30000" dirty="0" smtClean="0"/>
                  <a:t>(t+1) </a:t>
                </a:r>
                <a:r>
                  <a:rPr lang="en-US" altLang="en-US" dirty="0"/>
                  <a:t>by </a:t>
                </a:r>
                <a:r>
                  <a:rPr lang="en-US" altLang="en-US" u="sng" dirty="0">
                    <a:solidFill>
                      <a:srgbClr val="CC0000"/>
                    </a:solidFill>
                  </a:rPr>
                  <a:t>maximizing</a:t>
                </a:r>
                <a:r>
                  <a:rPr lang="en-US" altLang="en-US" dirty="0"/>
                  <a:t> the Q-function</a:t>
                </a:r>
              </a:p>
              <a:p>
                <a:pPr lvl="2"/>
                <a:endParaRPr lang="en-US" alt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01710" y="3934770"/>
                <a:ext cx="7585090" cy="7730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E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𝑐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log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sz="2400" b="0" i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710" y="3934770"/>
                <a:ext cx="7585090" cy="7730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4000" y="5186183"/>
                <a:ext cx="3612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𝑎𝑟𝑔𝑚𝑎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186183"/>
                <a:ext cx="361252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322432" y="4484109"/>
            <a:ext cx="2667000" cy="1066800"/>
            <a:chOff x="4724400" y="4419600"/>
            <a:chExt cx="2667000" cy="1066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724400" y="4419600"/>
              <a:ext cx="161030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0" y="51170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Key step!</a:t>
              </a:r>
              <a:endParaRPr lang="en-US" b="1" i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6255400" y="4419600"/>
              <a:ext cx="347950" cy="7363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259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609FA8-9FC5-4BB7-93A4-52C6D4E75633}" type="slidenum">
              <a:rPr lang="en-US" altLang="en-US" sz="1400" b="0"/>
              <a:pPr/>
              <a:t>25</a:t>
            </a:fld>
            <a:endParaRPr lang="en-US" altLang="en-US" sz="1400" b="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Intuitive understanding of EM</a:t>
            </a:r>
            <a:endParaRPr lang="en-US" altLang="en-US" dirty="0" smtClean="0"/>
          </a:p>
        </p:txBody>
      </p:sp>
      <p:sp>
        <p:nvSpPr>
          <p:cNvPr id="91140" name="Line 3"/>
          <p:cNvSpPr>
            <a:spLocks noChangeShapeType="1"/>
          </p:cNvSpPr>
          <p:nvPr/>
        </p:nvSpPr>
        <p:spPr bwMode="auto">
          <a:xfrm>
            <a:off x="1676400" y="53340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Line 4"/>
          <p:cNvSpPr>
            <a:spLocks noChangeShapeType="1"/>
          </p:cNvSpPr>
          <p:nvPr/>
        </p:nvSpPr>
        <p:spPr bwMode="auto">
          <a:xfrm flipV="1">
            <a:off x="1676400" y="17526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Text Box 5"/>
          <p:cNvSpPr txBox="1">
            <a:spLocks noChangeArrowheads="1"/>
          </p:cNvSpPr>
          <p:nvPr/>
        </p:nvSpPr>
        <p:spPr bwMode="auto">
          <a:xfrm>
            <a:off x="2141537" y="1814512"/>
            <a:ext cx="21579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 smtClean="0"/>
              <a:t>Data likelihood </a:t>
            </a:r>
            <a:r>
              <a:rPr lang="en-US" altLang="en-US" b="0" dirty="0"/>
              <a:t>p(X| </a:t>
            </a:r>
            <a:r>
              <a:rPr lang="en-US" altLang="en-US" b="0" dirty="0">
                <a:sym typeface="Symbol" pitchFamily="18" charset="2"/>
              </a:rPr>
              <a:t>)</a:t>
            </a:r>
          </a:p>
        </p:txBody>
      </p:sp>
      <p:sp>
        <p:nvSpPr>
          <p:cNvPr id="91143" name="Text Box 6"/>
          <p:cNvSpPr txBox="1">
            <a:spLocks noChangeArrowheads="1"/>
          </p:cNvSpPr>
          <p:nvPr/>
        </p:nvSpPr>
        <p:spPr bwMode="auto">
          <a:xfrm>
            <a:off x="7924800" y="51054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>
                <a:sym typeface="Symbol" pitchFamily="18" charset="2"/>
              </a:rPr>
              <a:t></a:t>
            </a:r>
            <a:endParaRPr lang="en-US" altLang="en-US" sz="2400" b="0"/>
          </a:p>
        </p:txBody>
      </p:sp>
      <p:sp>
        <p:nvSpPr>
          <p:cNvPr id="91144" name="Freeform 7"/>
          <p:cNvSpPr>
            <a:spLocks/>
          </p:cNvSpPr>
          <p:nvPr/>
        </p:nvSpPr>
        <p:spPr bwMode="auto">
          <a:xfrm>
            <a:off x="2133600" y="2514600"/>
            <a:ext cx="5334000" cy="2514600"/>
          </a:xfrm>
          <a:custGeom>
            <a:avLst/>
            <a:gdLst>
              <a:gd name="T0" fmla="*/ 0 w 3360"/>
              <a:gd name="T1" fmla="*/ 2147483647 h 1584"/>
              <a:gd name="T2" fmla="*/ 2147483647 w 3360"/>
              <a:gd name="T3" fmla="*/ 2147483647 h 1584"/>
              <a:gd name="T4" fmla="*/ 2147483647 w 3360"/>
              <a:gd name="T5" fmla="*/ 2147483647 h 1584"/>
              <a:gd name="T6" fmla="*/ 2147483647 w 3360"/>
              <a:gd name="T7" fmla="*/ 2147483647 h 1584"/>
              <a:gd name="T8" fmla="*/ 2147483647 w 3360"/>
              <a:gd name="T9" fmla="*/ 2147483647 h 1584"/>
              <a:gd name="T10" fmla="*/ 2147483647 w 3360"/>
              <a:gd name="T11" fmla="*/ 2147483647 h 1584"/>
              <a:gd name="T12" fmla="*/ 2147483647 w 3360"/>
              <a:gd name="T13" fmla="*/ 2147483647 h 1584"/>
              <a:gd name="T14" fmla="*/ 2147483647 w 3360"/>
              <a:gd name="T15" fmla="*/ 2147483647 h 1584"/>
              <a:gd name="T16" fmla="*/ 2147483647 w 3360"/>
              <a:gd name="T17" fmla="*/ 2147483647 h 1584"/>
              <a:gd name="T18" fmla="*/ 2147483647 w 3360"/>
              <a:gd name="T19" fmla="*/ 2147483647 h 15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60"/>
              <a:gd name="T31" fmla="*/ 0 h 1584"/>
              <a:gd name="T32" fmla="*/ 3360 w 3360"/>
              <a:gd name="T33" fmla="*/ 1584 h 158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60" h="1584">
                <a:moveTo>
                  <a:pt x="0" y="1536"/>
                </a:moveTo>
                <a:cubicBezTo>
                  <a:pt x="164" y="1212"/>
                  <a:pt x="328" y="888"/>
                  <a:pt x="432" y="816"/>
                </a:cubicBezTo>
                <a:cubicBezTo>
                  <a:pt x="536" y="744"/>
                  <a:pt x="528" y="1104"/>
                  <a:pt x="624" y="1104"/>
                </a:cubicBezTo>
                <a:cubicBezTo>
                  <a:pt x="720" y="1104"/>
                  <a:pt x="904" y="992"/>
                  <a:pt x="1008" y="816"/>
                </a:cubicBezTo>
                <a:cubicBezTo>
                  <a:pt x="1112" y="640"/>
                  <a:pt x="1112" y="96"/>
                  <a:pt x="1248" y="48"/>
                </a:cubicBezTo>
                <a:cubicBezTo>
                  <a:pt x="1384" y="0"/>
                  <a:pt x="1648" y="424"/>
                  <a:pt x="1824" y="528"/>
                </a:cubicBezTo>
                <a:cubicBezTo>
                  <a:pt x="2000" y="632"/>
                  <a:pt x="2176" y="600"/>
                  <a:pt x="2304" y="672"/>
                </a:cubicBezTo>
                <a:cubicBezTo>
                  <a:pt x="2432" y="744"/>
                  <a:pt x="2488" y="888"/>
                  <a:pt x="2592" y="960"/>
                </a:cubicBezTo>
                <a:cubicBezTo>
                  <a:pt x="2696" y="1032"/>
                  <a:pt x="2800" y="1000"/>
                  <a:pt x="2928" y="1104"/>
                </a:cubicBezTo>
                <a:cubicBezTo>
                  <a:pt x="3056" y="1208"/>
                  <a:pt x="3208" y="1396"/>
                  <a:pt x="3360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5" name="Freeform 8"/>
          <p:cNvSpPr>
            <a:spLocks/>
          </p:cNvSpPr>
          <p:nvPr/>
        </p:nvSpPr>
        <p:spPr bwMode="auto">
          <a:xfrm>
            <a:off x="4740876" y="3686174"/>
            <a:ext cx="1828800" cy="1231900"/>
          </a:xfrm>
          <a:custGeom>
            <a:avLst/>
            <a:gdLst>
              <a:gd name="T0" fmla="*/ 2147483647 w 1152"/>
              <a:gd name="T1" fmla="*/ 2147483647 h 776"/>
              <a:gd name="T2" fmla="*/ 2147483647 w 1152"/>
              <a:gd name="T3" fmla="*/ 2147483647 h 776"/>
              <a:gd name="T4" fmla="*/ 2147483647 w 1152"/>
              <a:gd name="T5" fmla="*/ 2147483647 h 776"/>
              <a:gd name="T6" fmla="*/ 2147483647 w 1152"/>
              <a:gd name="T7" fmla="*/ 2147483647 h 776"/>
              <a:gd name="T8" fmla="*/ 0 w 1152"/>
              <a:gd name="T9" fmla="*/ 2147483647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776"/>
              <a:gd name="T17" fmla="*/ 1152 w 1152"/>
              <a:gd name="T18" fmla="*/ 776 h 7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776">
                <a:moveTo>
                  <a:pt x="1152" y="776"/>
                </a:moveTo>
                <a:cubicBezTo>
                  <a:pt x="1060" y="528"/>
                  <a:pt x="968" y="280"/>
                  <a:pt x="864" y="152"/>
                </a:cubicBezTo>
                <a:cubicBezTo>
                  <a:pt x="760" y="24"/>
                  <a:pt x="632" y="0"/>
                  <a:pt x="528" y="8"/>
                </a:cubicBezTo>
                <a:cubicBezTo>
                  <a:pt x="424" y="16"/>
                  <a:pt x="328" y="72"/>
                  <a:pt x="240" y="200"/>
                </a:cubicBezTo>
                <a:cubicBezTo>
                  <a:pt x="152" y="328"/>
                  <a:pt x="76" y="552"/>
                  <a:pt x="0" y="7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6" name="Oval 9"/>
          <p:cNvSpPr>
            <a:spLocks noChangeArrowheads="1"/>
          </p:cNvSpPr>
          <p:nvPr/>
        </p:nvSpPr>
        <p:spPr bwMode="auto">
          <a:xfrm>
            <a:off x="6019800" y="3886200"/>
            <a:ext cx="1524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1147" name="Text Box 10"/>
          <p:cNvSpPr txBox="1">
            <a:spLocks noChangeArrowheads="1"/>
          </p:cNvSpPr>
          <p:nvPr/>
        </p:nvSpPr>
        <p:spPr bwMode="auto">
          <a:xfrm>
            <a:off x="6096000" y="3505200"/>
            <a:ext cx="172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/>
              <a:t>current guess</a:t>
            </a:r>
          </a:p>
        </p:txBody>
      </p:sp>
      <p:sp>
        <p:nvSpPr>
          <p:cNvPr id="91148" name="Text Box 11"/>
          <p:cNvSpPr txBox="1">
            <a:spLocks noChangeArrowheads="1"/>
          </p:cNvSpPr>
          <p:nvPr/>
        </p:nvSpPr>
        <p:spPr bwMode="auto">
          <a:xfrm>
            <a:off x="7467600" y="3771900"/>
            <a:ext cx="1720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b="0" dirty="0"/>
              <a:t>Lower bound</a:t>
            </a:r>
          </a:p>
          <a:p>
            <a:r>
              <a:rPr lang="en-US" altLang="en-US" sz="1800" b="0" dirty="0"/>
              <a:t>(Q function)</a:t>
            </a:r>
          </a:p>
        </p:txBody>
      </p:sp>
      <p:sp>
        <p:nvSpPr>
          <p:cNvPr id="91149" name="Line 12"/>
          <p:cNvSpPr>
            <a:spLocks noChangeShapeType="1"/>
          </p:cNvSpPr>
          <p:nvPr/>
        </p:nvSpPr>
        <p:spPr bwMode="auto">
          <a:xfrm>
            <a:off x="56388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0" name="Oval 13"/>
          <p:cNvSpPr>
            <a:spLocks noChangeArrowheads="1"/>
          </p:cNvSpPr>
          <p:nvPr/>
        </p:nvSpPr>
        <p:spPr bwMode="auto">
          <a:xfrm>
            <a:off x="5562600" y="3505200"/>
            <a:ext cx="1524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1151" name="Text Box 14"/>
          <p:cNvSpPr txBox="1">
            <a:spLocks noChangeArrowheads="1"/>
          </p:cNvSpPr>
          <p:nvPr/>
        </p:nvSpPr>
        <p:spPr bwMode="auto">
          <a:xfrm>
            <a:off x="5213350" y="3136900"/>
            <a:ext cx="172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/>
              <a:t>next guess</a:t>
            </a:r>
          </a:p>
        </p:txBody>
      </p:sp>
      <p:sp>
        <p:nvSpPr>
          <p:cNvPr id="91152" name="Text Box 15"/>
          <p:cNvSpPr txBox="1">
            <a:spLocks noChangeArrowheads="1"/>
          </p:cNvSpPr>
          <p:nvPr/>
        </p:nvSpPr>
        <p:spPr bwMode="auto">
          <a:xfrm>
            <a:off x="2101850" y="5486400"/>
            <a:ext cx="48956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 dirty="0">
                <a:latin typeface="+mn-lt"/>
              </a:rPr>
              <a:t>E-step = computing the lower bound</a:t>
            </a:r>
          </a:p>
          <a:p>
            <a:r>
              <a:rPr lang="en-US" altLang="en-US" sz="2400" b="0" dirty="0">
                <a:latin typeface="+mn-lt"/>
              </a:rPr>
              <a:t>M-step = maximizing the lower bound</a:t>
            </a:r>
          </a:p>
        </p:txBody>
      </p:sp>
      <p:sp>
        <p:nvSpPr>
          <p:cNvPr id="91154" name="Line 17"/>
          <p:cNvSpPr>
            <a:spLocks noChangeShapeType="1"/>
          </p:cNvSpPr>
          <p:nvPr/>
        </p:nvSpPr>
        <p:spPr bwMode="auto">
          <a:xfrm>
            <a:off x="3267075" y="2171700"/>
            <a:ext cx="381000" cy="1447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6" name="Line 21"/>
          <p:cNvSpPr>
            <a:spLocks noChangeShapeType="1"/>
          </p:cNvSpPr>
          <p:nvPr/>
        </p:nvSpPr>
        <p:spPr bwMode="auto">
          <a:xfrm flipH="1">
            <a:off x="6445250" y="4114800"/>
            <a:ext cx="1022350" cy="381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32975" y="1350874"/>
                <a:ext cx="35340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-means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E-step: identify the cluster membership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M-step: update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975" y="1350874"/>
                <a:ext cx="3534032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379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2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guarantee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 of 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6760" y="2136953"/>
                <a:ext cx="57304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760" y="2136953"/>
                <a:ext cx="573047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3400" y="2895600"/>
                <a:ext cx="8046755" cy="65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latin typeface="Cambria Math"/>
                            </a:rPr>
                            <m:t>|</m:t>
                          </m:r>
                          <m:r>
                            <a:rPr lang="en-US" sz="2000" i="1">
                              <a:latin typeface="Cambria Math"/>
                            </a:rPr>
                            <m:t>𝑋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95600"/>
                <a:ext cx="8046755" cy="6596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9600" y="2590800"/>
                <a:ext cx="647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Taking expectation with respect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/>
                      </a:rPr>
                      <m:t>|</m:t>
                    </m:r>
                    <m:r>
                      <a:rPr lang="en-US" sz="2000" b="0" i="1" smtClean="0"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of both sides: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90800"/>
                <a:ext cx="6477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4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67776" y="3943290"/>
            <a:ext cx="8046946" cy="791982"/>
            <a:chOff x="567776" y="3943290"/>
            <a:chExt cx="8046946" cy="7919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67776" y="4335162"/>
                  <a:ext cx="80469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76" y="4335162"/>
                  <a:ext cx="8046946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586826" y="3943290"/>
              <a:ext cx="7337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Then the change of log data likelihood between EM iteration is:</a:t>
              </a:r>
              <a:endParaRPr 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9600" y="4743510"/>
                <a:ext cx="73379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By Jensen’s inequality, we know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≥</m:t>
                    </m:r>
                    <m:r>
                      <a:rPr lang="en-US" sz="20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/>
                  <a:t>, that means </a:t>
                </a:r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743510"/>
                <a:ext cx="7337974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83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6826" y="5153145"/>
                <a:ext cx="59658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2000" b="0" i="1" smtClean="0">
                          <a:latin typeface="Cambria Math"/>
                        </a:rPr>
                        <m:t>≥</m:t>
                      </m:r>
                      <m:r>
                        <a:rPr lang="en-US" sz="20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r>
                        <a:rPr lang="en-US" sz="2000" i="1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26" y="5153145"/>
                <a:ext cx="5965864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772664" y="3528555"/>
            <a:ext cx="5724072" cy="400110"/>
            <a:chOff x="1730840" y="3619282"/>
            <a:chExt cx="5724072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730840" y="3619282"/>
                  <a:ext cx="26429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𝐻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840" y="3619282"/>
                  <a:ext cx="2642968" cy="4001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4940312" y="3635781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Cross-entropy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  <a:endCxn id="11" idx="3"/>
            </p:cNvCxnSpPr>
            <p:nvPr/>
          </p:nvCxnSpPr>
          <p:spPr>
            <a:xfrm flipH="1" flipV="1">
              <a:off x="4373808" y="3819337"/>
              <a:ext cx="566504" cy="11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336324" y="3976242"/>
              <a:ext cx="90301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867400" y="5562600"/>
            <a:ext cx="2536487" cy="609600"/>
            <a:chOff x="5867400" y="5562600"/>
            <a:chExt cx="2536487" cy="6096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867400" y="5562600"/>
              <a:ext cx="457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172200" y="5802868"/>
              <a:ext cx="2231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M-step guarantee this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 flipV="1">
              <a:off x="6324600" y="5638800"/>
              <a:ext cx="304800" cy="228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833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Global optimal is not guaranteed!</a:t>
                </a:r>
              </a:p>
              <a:p>
                <a:pPr lvl="1"/>
                <a:r>
                  <a:rPr lang="en-US" dirty="0"/>
                  <a:t>Likelihood: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i="0" dirty="0">
                            <a:latin typeface="Cambria Math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  <m:sup/>
                          <m:e>
                            <m:r>
                              <a:rPr lang="en-US" altLang="en-US" dirty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dirty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en-US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en-US" dirty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e>
                                <m:r>
                                  <a:rPr lang="en-US" altLang="en-US" dirty="0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dirty="0" smtClean="0"/>
                  <a:t> is non-convex in most of case</a:t>
                </a:r>
              </a:p>
              <a:p>
                <a:pPr lvl="1"/>
                <a:r>
                  <a:rPr lang="en-US" dirty="0" smtClean="0"/>
                  <a:t>EM boils down to a </a:t>
                </a:r>
                <a:r>
                  <a:rPr lang="en-US" u="sng" dirty="0" smtClean="0"/>
                  <a:t>greedy</a:t>
                </a:r>
                <a:r>
                  <a:rPr lang="en-US" dirty="0" smtClean="0"/>
                  <a:t> algorithm</a:t>
                </a:r>
              </a:p>
              <a:p>
                <a:pPr lvl="2"/>
                <a:r>
                  <a:rPr lang="en-US" dirty="0" smtClean="0"/>
                  <a:t>Alternative ascent</a:t>
                </a:r>
              </a:p>
              <a:p>
                <a:r>
                  <a:rPr lang="en-US" dirty="0" smtClean="0"/>
                  <a:t>Generalized EM</a:t>
                </a:r>
              </a:p>
              <a:p>
                <a:pPr lvl="1"/>
                <a:r>
                  <a:rPr lang="en-US" dirty="0" smtClean="0"/>
                  <a:t>E-step: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dirty="0" smtClean="0">
                            <a:latin typeface="Cambria Math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dirty="0" smtClean="0">
                            <a:latin typeface="Cambria Math"/>
                          </a:rPr>
                          <m:t>argmin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/>
                          </a:rPr>
                          <m:t>𝑞</m:t>
                        </m:r>
                        <m:r>
                          <a:rPr lang="en-US" alt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en-US" b="0" i="1" dirty="0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en-US" i="1" dirty="0">
                        <a:latin typeface="Cambria Math"/>
                      </a:rPr>
                      <m:t>𝐾𝐿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𝑞</m:t>
                        </m:r>
                        <m:r>
                          <a:rPr lang="en-US" altLang="en-US" i="1" dirty="0">
                            <a:latin typeface="Cambria Math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en-US" i="1" dirty="0">
                            <a:latin typeface="Cambria Math"/>
                          </a:rPr>
                          <m:t>)||</m:t>
                        </m:r>
                        <m:r>
                          <a:rPr lang="en-US" altLang="en-US" i="1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en-US" i="1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i="1" dirty="0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i="1" dirty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M-step: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 that improves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guaranteed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8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my.csdn.net/uploads/201206/14/1339667759_84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677" y="4024767"/>
            <a:ext cx="3890420" cy="249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</a:t>
            </a:r>
            <a:r>
              <a:rPr lang="en-US" dirty="0" err="1" smtClean="0"/>
              <a:t>v.s</a:t>
            </a:r>
            <a:r>
              <a:rPr lang="en-US" dirty="0" smtClean="0"/>
              <a:t>. Gaussian Mixture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we use Euclidean distance in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-means</a:t>
                </a:r>
              </a:p>
              <a:p>
                <a:pPr lvl="1"/>
                <a:r>
                  <a:rPr lang="en-US" dirty="0" smtClean="0"/>
                  <a:t>We have explicitly assumed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Gaussian</a:t>
                </a:r>
              </a:p>
              <a:p>
                <a:pPr lvl="1"/>
                <a:r>
                  <a:rPr lang="en-US" dirty="0" smtClean="0"/>
                  <a:t>Gaussian Mixture Model (GMM)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59828" y="3139576"/>
                <a:ext cx="3926972" cy="636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828" y="3139576"/>
                <a:ext cx="3926972" cy="6367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080951" y="3678517"/>
            <a:ext cx="2323070" cy="369332"/>
            <a:chOff x="3080951" y="3678517"/>
            <a:chExt cx="232307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3624648" y="3678517"/>
              <a:ext cx="1779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Multinomial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3080951" y="3863183"/>
              <a:ext cx="5436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20281" y="3079347"/>
                <a:ext cx="3175741" cy="628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281" y="3079347"/>
                <a:ext cx="3175741" cy="6281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6540842" y="3479967"/>
            <a:ext cx="2541347" cy="1870477"/>
            <a:chOff x="6668529" y="4354680"/>
            <a:chExt cx="2541347" cy="1870477"/>
          </a:xfrm>
        </p:grpSpPr>
        <p:sp>
          <p:nvSpPr>
            <p:cNvPr id="13" name="TextBox 12"/>
            <p:cNvSpPr txBox="1"/>
            <p:nvPr/>
          </p:nvSpPr>
          <p:spPr>
            <a:xfrm>
              <a:off x="6668529" y="5024828"/>
              <a:ext cx="25413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 </a:t>
              </a:r>
              <a:r>
                <a:rPr lang="en-US" i="1" dirty="0" smtClean="0"/>
                <a:t>k</a:t>
              </a:r>
              <a:r>
                <a:rPr lang="en-US" dirty="0" smtClean="0"/>
                <a:t>-means, we assume equal variance across clusters, so we don’t need to estimate them 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H="1" flipV="1">
              <a:off x="7734335" y="4354680"/>
              <a:ext cx="204868" cy="6701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89395" y="4047849"/>
            <a:ext cx="1935893" cy="1164095"/>
            <a:chOff x="189395" y="4047849"/>
            <a:chExt cx="1935893" cy="1164095"/>
          </a:xfrm>
        </p:grpSpPr>
        <p:sp>
          <p:nvSpPr>
            <p:cNvPr id="20" name="TextBox 19"/>
            <p:cNvSpPr txBox="1"/>
            <p:nvPr/>
          </p:nvSpPr>
          <p:spPr>
            <a:xfrm>
              <a:off x="189395" y="4288614"/>
              <a:ext cx="19358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 do not consider cluster size in </a:t>
              </a:r>
              <a:r>
                <a:rPr lang="en-US" i="1" dirty="0" smtClean="0"/>
                <a:t>k</a:t>
              </a:r>
              <a:r>
                <a:rPr lang="en-US" dirty="0" smtClean="0"/>
                <a:t>-means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639330" y="4047849"/>
              <a:ext cx="329513" cy="4829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090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</a:t>
            </a:r>
            <a:r>
              <a:rPr lang="en-US" dirty="0" err="1"/>
              <a:t>v.s</a:t>
            </a:r>
            <a:r>
              <a:rPr lang="en-US" dirty="0"/>
              <a:t>. Gaussian Mixture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 </a:t>
            </a:r>
            <a:r>
              <a:rPr lang="en-US" dirty="0" err="1" smtClean="0"/>
              <a:t>v.s</a:t>
            </a:r>
            <a:r>
              <a:rPr lang="en-US" dirty="0" smtClean="0"/>
              <a:t>., hard posterior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531" y="2858765"/>
            <a:ext cx="2752537" cy="326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907" y="2858765"/>
            <a:ext cx="2692054" cy="33558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87610" y="2489433"/>
            <a:ext cx="160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GMM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523745" y="2491039"/>
            <a:ext cx="160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k</a:t>
            </a:r>
            <a:r>
              <a:rPr lang="en-US" sz="2000" dirty="0" smtClean="0"/>
              <a:t>-means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15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Partitional</a:t>
            </a:r>
            <a:r>
              <a:rPr lang="en-US" dirty="0"/>
              <a:t> clustering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 instances into exactly </a:t>
            </a:r>
            <a:r>
              <a:rPr lang="en-US" i="1" dirty="0" smtClean="0"/>
              <a:t>k</a:t>
            </a:r>
            <a:r>
              <a:rPr lang="en-US" dirty="0" smtClean="0"/>
              <a:t> non-overlapping clusters</a:t>
            </a:r>
          </a:p>
          <a:p>
            <a:pPr lvl="1"/>
            <a:r>
              <a:rPr lang="en-US" dirty="0" smtClean="0"/>
              <a:t>Flat structure clustering</a:t>
            </a:r>
          </a:p>
          <a:p>
            <a:pPr lvl="1"/>
            <a:r>
              <a:rPr lang="en-US" dirty="0" smtClean="0"/>
              <a:t>Users need to specify the cluster size </a:t>
            </a:r>
            <a:r>
              <a:rPr lang="en-US" i="1" dirty="0" smtClean="0"/>
              <a:t>k</a:t>
            </a:r>
          </a:p>
          <a:p>
            <a:pPr lvl="1"/>
            <a:r>
              <a:rPr lang="en-US" dirty="0" smtClean="0"/>
              <a:t>Task</a:t>
            </a:r>
            <a:r>
              <a:rPr lang="en-US" dirty="0"/>
              <a:t>: identify the partition of </a:t>
            </a:r>
            <a:r>
              <a:rPr lang="en-US" i="1" dirty="0"/>
              <a:t>k</a:t>
            </a:r>
            <a:r>
              <a:rPr lang="en-US" dirty="0"/>
              <a:t> clusters that optimize the chosen partition criterion</a:t>
            </a:r>
          </a:p>
          <a:p>
            <a:pPr lvl="1"/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317173" y="3665268"/>
            <a:ext cx="4374572" cy="1280601"/>
            <a:chOff x="2317173" y="3665268"/>
            <a:chExt cx="4374572" cy="128060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800" y="3665268"/>
              <a:ext cx="863043" cy="126867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7438" y="3678038"/>
              <a:ext cx="621391" cy="126004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4665" y="3763501"/>
              <a:ext cx="716326" cy="118236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19529" y="3720224"/>
              <a:ext cx="655913" cy="119963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2317173" y="3665268"/>
              <a:ext cx="4374572" cy="128060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17173" y="5034858"/>
            <a:ext cx="4374572" cy="1380868"/>
            <a:chOff x="2317173" y="5034858"/>
            <a:chExt cx="4374572" cy="138086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16549" y="5136106"/>
              <a:ext cx="768108" cy="121689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62804" y="5034858"/>
              <a:ext cx="509196" cy="13808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31202" y="5102516"/>
              <a:ext cx="863043" cy="126867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2317173" y="5090589"/>
              <a:ext cx="4374572" cy="12806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326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</a:t>
            </a:r>
            <a:r>
              <a:rPr lang="en-US" dirty="0" smtClean="0"/>
              <a:t>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Extremely fast and scalable</a:t>
            </a:r>
          </a:p>
          <a:p>
            <a:pPr lvl="1"/>
            <a:r>
              <a:rPr lang="en-US" dirty="0" smtClean="0"/>
              <a:t>One of the most popularly used clustering methods</a:t>
            </a:r>
          </a:p>
          <a:p>
            <a:pPr lvl="2"/>
            <a:r>
              <a:rPr lang="en-US" dirty="0" smtClean="0"/>
              <a:t>Top 10 data mining algorithms – ICDM 2006</a:t>
            </a:r>
          </a:p>
          <a:p>
            <a:pPr lvl="1"/>
            <a:r>
              <a:rPr lang="en-US" dirty="0" smtClean="0"/>
              <a:t>Can be easily parallelized</a:t>
            </a:r>
          </a:p>
          <a:p>
            <a:pPr lvl="2"/>
            <a:r>
              <a:rPr lang="en-US" dirty="0" smtClean="0"/>
              <a:t>Map-Reduce implementation</a:t>
            </a:r>
          </a:p>
          <a:p>
            <a:pPr lvl="3"/>
            <a:r>
              <a:rPr lang="en-US" dirty="0" smtClean="0"/>
              <a:t>Mapper: assign each instance to its closest centroid</a:t>
            </a:r>
          </a:p>
          <a:p>
            <a:pPr lvl="3"/>
            <a:r>
              <a:rPr lang="en-US" dirty="0" smtClean="0"/>
              <a:t>Reducer: update centroid based on the cluster membership</a:t>
            </a:r>
          </a:p>
          <a:p>
            <a:pPr lvl="1"/>
            <a:r>
              <a:rPr lang="en-US" dirty="0" smtClean="0"/>
              <a:t>Sensitive to initialization</a:t>
            </a:r>
          </a:p>
          <a:p>
            <a:pPr lvl="2"/>
            <a:r>
              <a:rPr lang="en-US" dirty="0" smtClean="0"/>
              <a:t>Prone to local optimal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4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initialization: </a:t>
            </a:r>
            <a:r>
              <a:rPr lang="en-US" i="1" dirty="0" smtClean="0"/>
              <a:t>k</a:t>
            </a:r>
            <a:r>
              <a:rPr lang="en-US" dirty="0" smtClean="0"/>
              <a:t>-means++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Choose the first cluster center at uniformly random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Repeat until all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centers have been found</a:t>
                </a:r>
              </a:p>
              <a:p>
                <a:pPr marL="914400" lvl="1" indent="-514350"/>
                <a:r>
                  <a:rPr lang="en-US" dirty="0" smtClean="0"/>
                  <a:t>For each instance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914400" lvl="1" indent="-514350"/>
                <a:r>
                  <a:rPr lang="en-US" dirty="0" smtClean="0"/>
                  <a:t>Choose a new cluster center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Run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-means with selected centers as initialization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26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124200" y="4324864"/>
            <a:ext cx="3288956" cy="646331"/>
            <a:chOff x="3124200" y="4324864"/>
            <a:chExt cx="328895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3591697" y="4324864"/>
              <a:ext cx="28214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new center should be far away from existing centers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3124200" y="4629666"/>
              <a:ext cx="45926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364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determine </a:t>
            </a:r>
            <a:r>
              <a:rPr lang="en-US" i="1" dirty="0" smtClean="0"/>
              <a:t>k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Vary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to optimize clustering criterion</a:t>
                </a:r>
              </a:p>
              <a:p>
                <a:pPr lvl="1"/>
                <a:r>
                  <a:rPr lang="en-US" dirty="0" smtClean="0"/>
                  <a:t>Internal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 external validation</a:t>
                </a:r>
              </a:p>
              <a:p>
                <a:pPr lvl="1"/>
                <a:r>
                  <a:rPr lang="en-US" dirty="0" smtClean="0"/>
                  <a:t>Cross validation</a:t>
                </a:r>
              </a:p>
              <a:p>
                <a:pPr lvl="2"/>
                <a:r>
                  <a:rPr lang="en-US" dirty="0" smtClean="0"/>
                  <a:t>Abrupt change in objective function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652" y="3795713"/>
            <a:ext cx="5180696" cy="244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9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determine </a:t>
            </a:r>
            <a:r>
              <a:rPr lang="en-US" i="1" dirty="0" smtClean="0"/>
              <a:t>k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Vary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to optimize clustering criterion</a:t>
                </a:r>
              </a:p>
              <a:p>
                <a:pPr lvl="1"/>
                <a:r>
                  <a:rPr lang="en-US" dirty="0" smtClean="0"/>
                  <a:t>Internal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 external validation</a:t>
                </a:r>
              </a:p>
              <a:p>
                <a:pPr lvl="1"/>
                <a:r>
                  <a:rPr lang="en-US" dirty="0" smtClean="0"/>
                  <a:t>Cross validation</a:t>
                </a:r>
              </a:p>
              <a:p>
                <a:pPr lvl="2"/>
                <a:r>
                  <a:rPr lang="en-US" dirty="0" smtClean="0"/>
                  <a:t>Abrupt change in objective function</a:t>
                </a:r>
              </a:p>
              <a:p>
                <a:pPr lvl="2"/>
                <a:r>
                  <a:rPr lang="en-US" dirty="0" smtClean="0"/>
                  <a:t>Model selection criterion – penalizing too many clusters</a:t>
                </a:r>
              </a:p>
              <a:p>
                <a:pPr lvl="3"/>
                <a:r>
                  <a:rPr lang="en-US" dirty="0" smtClean="0"/>
                  <a:t>AIC, BIC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algorithm</a:t>
            </a:r>
          </a:p>
          <a:p>
            <a:pPr lvl="1"/>
            <a:r>
              <a:rPr lang="en-US" dirty="0" smtClean="0"/>
              <a:t>An alternative greedy algorithm </a:t>
            </a:r>
          </a:p>
          <a:p>
            <a:pPr lvl="1"/>
            <a:r>
              <a:rPr lang="en-US" dirty="0"/>
              <a:t>Convergence guarantee</a:t>
            </a:r>
            <a:endParaRPr lang="en-US" dirty="0" smtClean="0"/>
          </a:p>
          <a:p>
            <a:pPr lvl="2"/>
            <a:r>
              <a:rPr lang="en-US" dirty="0" smtClean="0"/>
              <a:t>EM algorithm</a:t>
            </a:r>
          </a:p>
          <a:p>
            <a:pPr lvl="1"/>
            <a:r>
              <a:rPr lang="en-US" dirty="0" smtClean="0"/>
              <a:t>Hard clustering </a:t>
            </a:r>
            <a:r>
              <a:rPr lang="en-US" dirty="0" err="1" smtClean="0"/>
              <a:t>v.s</a:t>
            </a:r>
            <a:r>
              <a:rPr lang="en-US" dirty="0" smtClean="0"/>
              <a:t>., soft clustering</a:t>
            </a:r>
          </a:p>
          <a:p>
            <a:pPr lvl="2"/>
            <a:r>
              <a:rPr lang="en-US" i="1" dirty="0" smtClean="0"/>
              <a:t>k</a:t>
            </a:r>
            <a:r>
              <a:rPr lang="en-US" dirty="0" smtClean="0"/>
              <a:t>-means </a:t>
            </a:r>
            <a:r>
              <a:rPr lang="en-US" dirty="0" err="1" smtClean="0"/>
              <a:t>v.s</a:t>
            </a:r>
            <a:r>
              <a:rPr lang="en-US" dirty="0" smtClean="0"/>
              <a:t>., GMM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/>
              <a:t>Chapter 16: Flat clustering</a:t>
            </a:r>
          </a:p>
          <a:p>
            <a:pPr lvl="2"/>
            <a:r>
              <a:rPr lang="en-US" dirty="0" smtClean="0"/>
              <a:t>16.4 </a:t>
            </a:r>
            <a:r>
              <a:rPr lang="en-US" i="1" dirty="0" smtClean="0"/>
              <a:t>k</a:t>
            </a:r>
            <a:r>
              <a:rPr lang="en-US" dirty="0" smtClean="0"/>
              <a:t>-means</a:t>
            </a:r>
          </a:p>
          <a:p>
            <a:pPr lvl="2"/>
            <a:r>
              <a:rPr lang="en-US" dirty="0" smtClean="0"/>
              <a:t>16.5 Model-based clustering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Partitional</a:t>
            </a:r>
            <a:r>
              <a:rPr lang="en-US" dirty="0"/>
              <a:t> clustering </a:t>
            </a:r>
            <a:r>
              <a:rPr lang="en-US" dirty="0" smtClean="0"/>
              <a:t>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Partition instances into exactly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non-overlapping clusters</a:t>
                </a:r>
              </a:p>
              <a:p>
                <a:pPr lvl="1"/>
                <a:r>
                  <a:rPr lang="en-US" dirty="0" smtClean="0"/>
                  <a:t>Typical criterion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Optimal solution: enumerate every possible partition of size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and return the one optimizing the criterion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4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33219" y="5346356"/>
            <a:ext cx="3573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Unfortunately, this is NP-hard!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55921" y="5346356"/>
            <a:ext cx="2677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Let’s approximate this!</a:t>
            </a:r>
            <a:endParaRPr lang="en-US" sz="2000" dirty="0">
              <a:solidFill>
                <a:srgbClr val="00B05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527854" y="2647327"/>
            <a:ext cx="3097427" cy="553998"/>
            <a:chOff x="2677297" y="2669060"/>
            <a:chExt cx="3097427" cy="553998"/>
          </a:xfrm>
        </p:grpSpPr>
        <p:sp>
          <p:nvSpPr>
            <p:cNvPr id="18" name="TextBox 17"/>
            <p:cNvSpPr txBox="1"/>
            <p:nvPr/>
          </p:nvSpPr>
          <p:spPr>
            <a:xfrm>
              <a:off x="2957384" y="2669060"/>
              <a:ext cx="281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Inter-cluster distance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677297" y="2853726"/>
              <a:ext cx="280087" cy="3693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58547" y="2893137"/>
            <a:ext cx="3133468" cy="477231"/>
            <a:chOff x="5214551" y="2851624"/>
            <a:chExt cx="3133468" cy="477231"/>
          </a:xfrm>
        </p:grpSpPr>
        <p:sp>
          <p:nvSpPr>
            <p:cNvPr id="19" name="TextBox 18"/>
            <p:cNvSpPr txBox="1"/>
            <p:nvPr/>
          </p:nvSpPr>
          <p:spPr>
            <a:xfrm>
              <a:off x="5530679" y="2851624"/>
              <a:ext cx="281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Intra-cluster distance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19" idx="1"/>
            </p:cNvCxnSpPr>
            <p:nvPr/>
          </p:nvCxnSpPr>
          <p:spPr>
            <a:xfrm flipH="1">
              <a:off x="5214551" y="3036290"/>
              <a:ext cx="316128" cy="292565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205577"/>
            <a:ext cx="4268230" cy="993646"/>
            <a:chOff x="4572000" y="2205577"/>
            <a:chExt cx="4268230" cy="993646"/>
          </a:xfrm>
        </p:grpSpPr>
        <p:sp>
          <p:nvSpPr>
            <p:cNvPr id="7" name="TextBox 6"/>
            <p:cNvSpPr txBox="1"/>
            <p:nvPr/>
          </p:nvSpPr>
          <p:spPr>
            <a:xfrm>
              <a:off x="4902543" y="2205577"/>
              <a:ext cx="39376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Optimize this in an alternative way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572000" y="2577989"/>
              <a:ext cx="644611" cy="6212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26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Input: cluster size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, instances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 smtClean="0"/>
                  <a:t>, distance metric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r>
                  <a:rPr lang="en-US" dirty="0" smtClean="0"/>
                  <a:t>Output: cluster membership assignments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Initialize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cluster </a:t>
                </a:r>
                <a:r>
                  <a:rPr lang="en-US" dirty="0"/>
                  <a:t>centroids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 smtClean="0"/>
                  <a:t> (randomly if no domain knowledge available)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Repeat until no instance changes its cluster membership:</a:t>
                </a:r>
              </a:p>
              <a:p>
                <a:pPr marL="914400" lvl="1" indent="-514350"/>
                <a:r>
                  <a:rPr lang="en-US" dirty="0" smtClean="0"/>
                  <a:t>Decide the cluster membership of instances by assigning them to the nearest cluster centroid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914400" lvl="1" indent="-514350"/>
                <a:r>
                  <a:rPr lang="en-US" dirty="0" smtClean="0"/>
                  <a:t>Update the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cluster centroids based on the assigned cluster membership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2291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84556" y="40859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Minimize intra distance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4556" y="510606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Maximize inter distance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89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illustration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89" y="1330083"/>
            <a:ext cx="6649222" cy="491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6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54" y="1384686"/>
            <a:ext cx="6679016" cy="49103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3568" y="244341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Voronoi</a:t>
            </a:r>
            <a:r>
              <a:rPr lang="en-US" b="1" dirty="0" smtClean="0">
                <a:solidFill>
                  <a:srgbClr val="FF0000"/>
                </a:solidFill>
              </a:rPr>
              <a:t> diagram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67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01" y="1417638"/>
            <a:ext cx="6706198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30" y="1409400"/>
            <a:ext cx="6654787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7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803</TotalTime>
  <Words>1205</Words>
  <Application>Microsoft Office PowerPoint</Application>
  <PresentationFormat>On-screen Show (4:3)</PresentationFormat>
  <Paragraphs>351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Cambria Math</vt:lpstr>
      <vt:lpstr>Symbol</vt:lpstr>
      <vt:lpstr>Times New Roman</vt:lpstr>
      <vt:lpstr>simple slides template</vt:lpstr>
      <vt:lpstr>k-means clustering</vt:lpstr>
      <vt:lpstr>Today’s lecture</vt:lpstr>
      <vt:lpstr>Partitional clustering algorithms</vt:lpstr>
      <vt:lpstr>Partitional clustering algorithms</vt:lpstr>
      <vt:lpstr>k-means algorithm</vt:lpstr>
      <vt:lpstr>k-means illustration</vt:lpstr>
      <vt:lpstr>k-means illustration</vt:lpstr>
      <vt:lpstr>k-means illustration</vt:lpstr>
      <vt:lpstr>k-means illustration</vt:lpstr>
      <vt:lpstr>k-means illustration</vt:lpstr>
      <vt:lpstr>Complexity analysis</vt:lpstr>
      <vt:lpstr>Convergence property</vt:lpstr>
      <vt:lpstr>Probabilistic interpretation of clustering</vt:lpstr>
      <vt:lpstr>Probabilistic interpretation of clustering</vt:lpstr>
      <vt:lpstr>Probabilistic interpretation of clustering</vt:lpstr>
      <vt:lpstr>Introduction to EM</vt:lpstr>
      <vt:lpstr>Background knowledge</vt:lpstr>
      <vt:lpstr>Expectation Maximization</vt:lpstr>
      <vt:lpstr>Intuitive understanding of EM</vt:lpstr>
      <vt:lpstr>Expectation Maximization (cont)</vt:lpstr>
      <vt:lpstr>Expectation Maximization (cont)</vt:lpstr>
      <vt:lpstr>Expectation Maximization (cont)</vt:lpstr>
      <vt:lpstr>Expectation Maximization (cont)</vt:lpstr>
      <vt:lpstr>Expectation Maximization</vt:lpstr>
      <vt:lpstr>Intuitive understanding of EM</vt:lpstr>
      <vt:lpstr>Convergence guarantee</vt:lpstr>
      <vt:lpstr>What is not guaranteed</vt:lpstr>
      <vt:lpstr>k-means v.s. Gaussian Mixture</vt:lpstr>
      <vt:lpstr>k-means v.s. Gaussian Mixture</vt:lpstr>
      <vt:lpstr>k-means in practice</vt:lpstr>
      <vt:lpstr>Better initialization: k-means++</vt:lpstr>
      <vt:lpstr>How to determine k</vt:lpstr>
      <vt:lpstr>How to determine k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hongning wang</dc:creator>
  <cp:lastModifiedBy>hongning wang</cp:lastModifiedBy>
  <cp:revision>33</cp:revision>
  <dcterms:created xsi:type="dcterms:W3CDTF">2015-04-18T00:58:14Z</dcterms:created>
  <dcterms:modified xsi:type="dcterms:W3CDTF">2015-04-23T20:44:18Z</dcterms:modified>
</cp:coreProperties>
</file>