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9" r:id="rId4"/>
    <p:sldId id="258" r:id="rId5"/>
    <p:sldId id="261" r:id="rId6"/>
    <p:sldId id="262" r:id="rId7"/>
    <p:sldId id="307" r:id="rId8"/>
    <p:sldId id="263" r:id="rId9"/>
    <p:sldId id="265" r:id="rId10"/>
    <p:sldId id="264" r:id="rId11"/>
    <p:sldId id="266" r:id="rId12"/>
    <p:sldId id="268" r:id="rId13"/>
    <p:sldId id="267" r:id="rId14"/>
    <p:sldId id="270" r:id="rId15"/>
    <p:sldId id="269" r:id="rId16"/>
    <p:sldId id="271" r:id="rId17"/>
    <p:sldId id="273" r:id="rId18"/>
    <p:sldId id="274" r:id="rId19"/>
    <p:sldId id="272" r:id="rId20"/>
    <p:sldId id="275" r:id="rId21"/>
    <p:sldId id="276" r:id="rId22"/>
    <p:sldId id="280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9" r:id="rId39"/>
    <p:sldId id="310" r:id="rId40"/>
    <p:sldId id="311" r:id="rId41"/>
    <p:sldId id="313" r:id="rId42"/>
    <p:sldId id="312" r:id="rId43"/>
    <p:sldId id="314" r:id="rId44"/>
    <p:sldId id="315" r:id="rId45"/>
    <p:sldId id="316" r:id="rId46"/>
    <p:sldId id="319" r:id="rId47"/>
    <p:sldId id="293" r:id="rId48"/>
    <p:sldId id="317" r:id="rId49"/>
    <p:sldId id="318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3" r:id="rId59"/>
    <p:sldId id="304" r:id="rId60"/>
    <p:sldId id="305" r:id="rId61"/>
    <p:sldId id="302" r:id="rId62"/>
    <p:sldId id="30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932D-2173-4718-BC82-48C696161189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87FB-71CE-45CD-AD0B-0BD9D007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0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eg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eg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jpeg"/><Relationship Id="rId4" Type="http://schemas.openxmlformats.org/officeDocument/2006/relationships/image" Target="../media/image1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3609957" y="37674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regression model</a:t>
              </a:r>
              <a:endParaRPr lang="en-US" dirty="0"/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5902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Y is discrete in a classification problem!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346290" y="4727878"/>
            <a:ext cx="7989463" cy="15218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8474" y="525777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8474" y="567041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8474" y="429545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5831" y="41141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25831" y="50793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25831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15801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15801" y="46111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09957" y="4761585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396240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of class posterior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12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63945" y="189046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Sigmoid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13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21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127157" y="4626599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1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45709" y="5392489"/>
            <a:ext cx="5029199" cy="904348"/>
            <a:chOff x="3789405" y="5278886"/>
            <a:chExt cx="5029199" cy="904348"/>
          </a:xfrm>
        </p:grpSpPr>
        <p:sp>
          <p:nvSpPr>
            <p:cNvPr id="7" name="TextBox 6"/>
            <p:cNvSpPr txBox="1"/>
            <p:nvPr/>
          </p:nvSpPr>
          <p:spPr>
            <a:xfrm>
              <a:off x="3789405" y="5813902"/>
              <a:ext cx="502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Note: it is still a linear relation among the features!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810896" y="5278886"/>
              <a:ext cx="397206" cy="515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065373" y="4672961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648" y="5327986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Generalized Linear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multi-class categorization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622891" y="2963711"/>
            <a:ext cx="4213654" cy="2069516"/>
            <a:chOff x="4825462" y="1911178"/>
            <a:chExt cx="4213654" cy="20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Warning: redundancy in model parameters, since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6" t="-21930" r="-2023" b="-93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5473838" y="3005612"/>
              <a:ext cx="692184" cy="3307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8249" y="1911178"/>
              <a:ext cx="609601" cy="14251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=2,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441553" y="6234667"/>
            <a:ext cx="9327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308068" y="5646849"/>
            <a:ext cx="1660972" cy="672067"/>
            <a:chOff x="4308068" y="5646849"/>
            <a:chExt cx="1660972" cy="67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9376200">
              <a:off x="4308068" y="5646849"/>
              <a:ext cx="1660972" cy="601228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891" y="4671185"/>
            <a:ext cx="2736121" cy="3255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68989" y="1761490"/>
            <a:ext cx="2980046" cy="1543030"/>
            <a:chOff x="2530706" y="4340570"/>
            <a:chExt cx="3708248" cy="1920082"/>
          </a:xfrm>
        </p:grpSpPr>
        <p:sp>
          <p:nvSpPr>
            <p:cNvPr id="26" name="Oval 25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28" name="Straight Arrow Connector 27"/>
            <p:cNvCxnSpPr>
              <a:stCxn id="27" idx="0"/>
              <a:endCxn id="26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8" idx="0"/>
              <a:endCxn id="26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32" name="Straight Arrow Connector 31"/>
            <p:cNvCxnSpPr>
              <a:stCxn id="36" idx="0"/>
              <a:endCxn id="26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>
              <a:stCxn id="33" idx="0"/>
              <a:endCxn id="26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7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2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Decision boundary in general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310740" y="3430298"/>
            <a:ext cx="2413752" cy="1128273"/>
            <a:chOff x="5012659" y="4460129"/>
            <a:chExt cx="2413752" cy="1128273"/>
          </a:xfrm>
        </p:grpSpPr>
        <p:grpSp>
          <p:nvGrpSpPr>
            <p:cNvPr id="14" name="Group 13"/>
            <p:cNvGrpSpPr/>
            <p:nvPr/>
          </p:nvGrpSpPr>
          <p:grpSpPr>
            <a:xfrm>
              <a:off x="5012659" y="4827707"/>
              <a:ext cx="2413752" cy="760695"/>
              <a:chOff x="3993226" y="3287154"/>
              <a:chExt cx="2413752" cy="76069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3993226" y="3287154"/>
                <a:ext cx="578774" cy="5760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433" y="4460129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</a:p>
          <a:p>
            <a:pPr lvl="1"/>
            <a:r>
              <a:rPr lang="en-US" dirty="0" smtClean="0"/>
              <a:t>A discriminative classification model</a:t>
            </a:r>
          </a:p>
          <a:p>
            <a:pPr lvl="1"/>
            <a:r>
              <a:rPr lang="en-US" dirty="0" smtClean="0"/>
              <a:t>Two different perspectives to derive the model</a:t>
            </a:r>
          </a:p>
          <a:p>
            <a:pPr lvl="1"/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20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68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Sentiment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48282" y="4542910"/>
            <a:ext cx="5655930" cy="402106"/>
            <a:chOff x="148282" y="4542910"/>
            <a:chExt cx="5655930" cy="402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48282" y="4575684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Answer1: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8282" y="5013343"/>
            <a:ext cx="8794802" cy="376161"/>
            <a:chOff x="148282" y="5013343"/>
            <a:chExt cx="8794802" cy="376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indeed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r>
                    <a:rPr lang="en-US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3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48282" y="5020172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Answer2: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7801" y="5638123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We have too little information to favor either one of them.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Occam's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78259" y="4491244"/>
            <a:ext cx="4724651" cy="825706"/>
            <a:chOff x="978259" y="4491244"/>
            <a:chExt cx="4724651" cy="825706"/>
          </a:xfrm>
        </p:grpSpPr>
        <p:sp>
          <p:nvSpPr>
            <p:cNvPr id="15" name="TextBox 14"/>
            <p:cNvSpPr txBox="1"/>
            <p:nvPr/>
          </p:nvSpPr>
          <p:spPr>
            <a:xfrm>
              <a:off x="978259" y="4491244"/>
              <a:ext cx="3723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a result,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3922118" y="5290146"/>
            <a:ext cx="3272737" cy="809214"/>
            <a:chOff x="7245356" y="5306676"/>
            <a:chExt cx="3272737" cy="809214"/>
          </a:xfrm>
        </p:grpSpPr>
        <p:sp>
          <p:nvSpPr>
            <p:cNvPr id="23" name="TextBox 22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9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62001" y="5584493"/>
            <a:ext cx="3272737" cy="809214"/>
            <a:chOff x="7245356" y="5306676"/>
            <a:chExt cx="3272737" cy="809214"/>
          </a:xfrm>
        </p:grpSpPr>
        <p:sp>
          <p:nvSpPr>
            <p:cNvPr id="19" name="TextBox 18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12339" y="294169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10184" y="294169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60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83507" y="4836222"/>
            <a:ext cx="7384069" cy="822629"/>
            <a:chOff x="883507" y="4836222"/>
            <a:chExt cx="7384069" cy="822629"/>
          </a:xfrm>
        </p:grpSpPr>
        <p:sp>
          <p:nvSpPr>
            <p:cNvPr id="15" name="TextBox 14"/>
            <p:cNvSpPr txBox="1"/>
            <p:nvPr/>
          </p:nvSpPr>
          <p:spPr>
            <a:xfrm>
              <a:off x="978244" y="4836222"/>
              <a:ext cx="34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Again,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a14:m>
                  <a:r>
                    <a:rPr lang="en-US" dirty="0" smtClean="0"/>
                    <a:t>,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and all the others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46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60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50% of time “good”, “happy”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1) what do we mean by equally/uniformly favoring the models?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preferred model</a:t>
              </a:r>
              <a:r>
                <a:rPr lang="en-US" sz="2000" i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82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Indicator function</a:t>
                </a:r>
              </a:p>
              <a:p>
                <a:pPr lvl="1"/>
                <a:r>
                  <a:rPr lang="en-US" dirty="0" smtClean="0"/>
                  <a:t>E.g., to express the observation that word ‘good’ occurs in a positive document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Usually referred as feature function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1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10465" y="3599912"/>
            <a:ext cx="41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4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Expectation </a:t>
                </a:r>
                <a:r>
                  <a:rPr lang="en-US" dirty="0"/>
                  <a:t>of feature function </a:t>
                </a:r>
                <a:r>
                  <a:rPr lang="en-US" dirty="0" smtClean="0"/>
                  <a:t>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in a given collection. </a:t>
                </a:r>
                <a:endParaRPr lang="en-US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3269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in </a:t>
                  </a:r>
                  <a:r>
                    <a:rPr lang="en-US" i="1" u="sng" dirty="0" smtClean="0"/>
                    <a:t>the same collection</a:t>
                  </a:r>
                  <a:r>
                    <a:rPr lang="en-US" i="1" dirty="0" smtClean="0"/>
                    <a:t>.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389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Model’s estimation of conditional distribution. </a:t>
              </a:r>
              <a:endParaRPr lang="en-US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0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</p:spPr>
            <p:txBody>
              <a:bodyPr/>
              <a:lstStyle/>
              <a:p>
                <a:r>
                  <a:rPr lang="en-US" dirty="0" smtClean="0"/>
                  <a:t>When a feature is important, we require our preferred statistical model to accord with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],∀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  <a:blipFill rotWithShape="0">
                <a:blip r:embed="rId2"/>
                <a:stretch>
                  <a:fillRect l="-166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988541" y="4088713"/>
            <a:ext cx="708483" cy="4274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19107" y="4141335"/>
            <a:ext cx="3023286" cy="1660573"/>
            <a:chOff x="4777917" y="4157811"/>
            <a:chExt cx="3023286" cy="1660573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17" y="4565481"/>
              <a:ext cx="3023286" cy="1252903"/>
              <a:chOff x="4703776" y="4126230"/>
              <a:chExt cx="3023286" cy="125290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703776" y="4732802"/>
                <a:ext cx="3023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We only need to specify this in our preferred model!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9" idx="0"/>
              </p:cNvCxnSpPr>
              <p:nvPr/>
            </p:nvCxnSpPr>
            <p:spPr>
              <a:xfrm flipH="1" flipV="1">
                <a:off x="6126480" y="4126230"/>
                <a:ext cx="88939" cy="6065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5781521" y="4157811"/>
              <a:ext cx="899160" cy="3583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16564" y="5189009"/>
            <a:ext cx="2885604" cy="1052249"/>
            <a:chOff x="6144097" y="4796917"/>
            <a:chExt cx="2885604" cy="1052249"/>
          </a:xfrm>
        </p:grpSpPr>
        <p:sp>
          <p:nvSpPr>
            <p:cNvPr id="17" name="TextBox 16"/>
            <p:cNvSpPr txBox="1"/>
            <p:nvPr/>
          </p:nvSpPr>
          <p:spPr>
            <a:xfrm>
              <a:off x="6152636" y="5479834"/>
              <a:ext cx="2877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Is Question </a:t>
              </a:r>
              <a:r>
                <a:rPr lang="en-US" i="1" dirty="0"/>
                <a:t>2 </a:t>
              </a:r>
              <a:r>
                <a:rPr lang="en-US" i="1" dirty="0" smtClean="0"/>
                <a:t>answered?</a:t>
              </a:r>
              <a:endParaRPr lang="en-US" i="1" dirty="0"/>
            </a:p>
          </p:txBody>
        </p:sp>
        <p:pic>
          <p:nvPicPr>
            <p:cNvPr id="1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1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083913" y="3068963"/>
            <a:ext cx="268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794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visualize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83" y="2174786"/>
            <a:ext cx="215269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05" y="2174786"/>
            <a:ext cx="2168491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11" y="4353636"/>
            <a:ext cx="2169964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05" y="4313144"/>
            <a:ext cx="2196175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5365" y="3960284"/>
            <a:ext cx="19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No constraint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8858" y="3960284"/>
            <a:ext cx="23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Under constrained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6594" y="6169582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 Feasible constraint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2832" y="6141944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 Over constrained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00492" y="3731741"/>
            <a:ext cx="5524773" cy="1716419"/>
            <a:chOff x="3700492" y="3731741"/>
            <a:chExt cx="5524773" cy="1716419"/>
          </a:xfrm>
        </p:grpSpPr>
        <p:sp>
          <p:nvSpPr>
            <p:cNvPr id="15" name="TextBox 14"/>
            <p:cNvSpPr txBox="1"/>
            <p:nvPr/>
          </p:nvSpPr>
          <p:spPr>
            <a:xfrm>
              <a:off x="7001050" y="4329616"/>
              <a:ext cx="2224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How to deal with these situations?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7001050" y="3731741"/>
              <a:ext cx="495382" cy="581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49696" y="5000345"/>
              <a:ext cx="446736" cy="4478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3"/>
            </p:cNvCxnSpPr>
            <p:nvPr/>
          </p:nvCxnSpPr>
          <p:spPr>
            <a:xfrm flipH="1" flipV="1">
              <a:off x="3700492" y="4144950"/>
              <a:ext cx="3305658" cy="5210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9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select a model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of allowed probability distributions, choose the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with maximum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27373" y="4226011"/>
            <a:ext cx="1192427" cy="762764"/>
            <a:chOff x="4827373" y="4226011"/>
            <a:chExt cx="1192427" cy="762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7" t="-2222" r="-110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827373" y="4226011"/>
              <a:ext cx="478129" cy="62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66009" y="4594062"/>
            <a:ext cx="3605991" cy="1098131"/>
            <a:chOff x="661209" y="4571836"/>
            <a:chExt cx="3605991" cy="1098131"/>
          </a:xfrm>
        </p:grpSpPr>
        <p:pic>
          <p:nvPicPr>
            <p:cNvPr id="1026" name="Picture 2" descr="http://farm8.staticflickr.com/7097/7351445490_74a0f14219_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4" y="4571836"/>
              <a:ext cx="581591" cy="72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1209" y="5300635"/>
              <a:ext cx="360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Both questions are answered!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42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4596" y="2702710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Lagrangian</a:t>
            </a:r>
            <a:r>
              <a:rPr lang="en-US" sz="2400" dirty="0" smtClean="0"/>
              <a:t>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64596" y="3943968"/>
            <a:ext cx="6915044" cy="2260407"/>
            <a:chOff x="864596" y="3943968"/>
            <a:chExt cx="6915044" cy="2260407"/>
          </a:xfrm>
        </p:grpSpPr>
        <p:sp>
          <p:nvSpPr>
            <p:cNvPr id="18" name="TextBox 17"/>
            <p:cNvSpPr txBox="1"/>
            <p:nvPr/>
          </p:nvSpPr>
          <p:spPr>
            <a:xfrm>
              <a:off x="864596" y="3943968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Dual: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acc>
                              <m:accPr>
                                <m:chr m:val="̃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nary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82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34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9352" y="2617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Dual: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9352" y="3782362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Primal: maximum entropy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Dual: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493" y="4442194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42703" y="4903859"/>
            <a:ext cx="2677297" cy="1174295"/>
            <a:chOff x="4942703" y="4903859"/>
            <a:chExt cx="2677297" cy="11742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15697" y="4903859"/>
              <a:ext cx="387179" cy="804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 smtClean="0"/>
                    <a:t> is determined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29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638" y="2932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Maximum likelihood estimator!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0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38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3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5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</a:p>
          <a:p>
            <a:pPr lvl="1"/>
            <a:r>
              <a:rPr lang="en-US" dirty="0"/>
              <a:t>Approximate Bayes decision rule in a subset of data around the testing point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8" y="3547009"/>
            <a:ext cx="3586595" cy="23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29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Occam's </a:t>
            </a:r>
            <a:r>
              <a:rPr lang="en-US" dirty="0"/>
              <a:t>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maximum entropy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42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31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maximum entropy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select a model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of allowed probability distributions, choose the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with maximum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27373" y="4226011"/>
            <a:ext cx="1192427" cy="762764"/>
            <a:chOff x="4827373" y="4226011"/>
            <a:chExt cx="1192427" cy="762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7" t="-2222" r="-110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827373" y="4226011"/>
              <a:ext cx="478129" cy="62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66009" y="4594062"/>
            <a:ext cx="3605991" cy="1098131"/>
            <a:chOff x="661209" y="4571836"/>
            <a:chExt cx="3605991" cy="1098131"/>
          </a:xfrm>
        </p:grpSpPr>
        <p:pic>
          <p:nvPicPr>
            <p:cNvPr id="1026" name="Picture 2" descr="http://farm8.staticflickr.com/7097/7351445490_74a0f14219_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4" y="4571836"/>
              <a:ext cx="581591" cy="72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1209" y="5300635"/>
              <a:ext cx="360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Both questions are answered!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0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maximum </a:t>
            </a:r>
            <a:r>
              <a:rPr lang="en-US" dirty="0"/>
              <a:t>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Primal: maximum entropy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Dual: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493" y="4442194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42703" y="4903859"/>
            <a:ext cx="2677297" cy="1174295"/>
            <a:chOff x="4942703" y="4903859"/>
            <a:chExt cx="2677297" cy="11742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15697" y="4903859"/>
              <a:ext cx="387179" cy="804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 smtClean="0"/>
                    <a:t> is determined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61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haven’t been answered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Class conditional density</a:t>
                </a:r>
              </a:p>
              <a:p>
                <a:pPr lvl="1"/>
                <a:r>
                  <a:rPr lang="en-US" dirty="0" smtClean="0"/>
                  <a:t>Why it should be Gaussian with equal variance?</a:t>
                </a:r>
              </a:p>
              <a:p>
                <a:r>
                  <a:rPr lang="en-US" dirty="0" smtClean="0"/>
                  <a:t>Model parameters</a:t>
                </a:r>
              </a:p>
              <a:p>
                <a:pPr lvl="1"/>
                <a:r>
                  <a:rPr lang="en-US" dirty="0" smtClean="0"/>
                  <a:t>What is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How to estimate them?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Maximum likelihood estimator!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8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maximum entropy model subject to the constraints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 smtClean="0"/>
                  <a:t>a parametric </a:t>
                </a:r>
                <a:r>
                  <a:rPr lang="en-US" dirty="0" smtClean="0"/>
                  <a:t>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:r>
                  <a:rPr lang="en-US" dirty="0"/>
                  <a:t>the </a:t>
                </a:r>
                <a:r>
                  <a:rPr lang="en-US" dirty="0" smtClean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 determined by maximizing </a:t>
                </a:r>
                <a:r>
                  <a:rPr lang="en-US" dirty="0" smtClean="0"/>
                  <a:t>the likelihood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over a training set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2" descr="http://farm8.staticflickr.com/7097/7351445490_74a0f14219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21" y="4228498"/>
            <a:ext cx="786364" cy="9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46541" y="6007220"/>
            <a:ext cx="20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94237" y="4978021"/>
            <a:ext cx="2305753" cy="1033777"/>
            <a:chOff x="2294237" y="4978021"/>
            <a:chExt cx="2305753" cy="1033777"/>
          </a:xfrm>
        </p:grpSpPr>
        <p:sp>
          <p:nvSpPr>
            <p:cNvPr id="10" name="TextBox 9"/>
            <p:cNvSpPr txBox="1"/>
            <p:nvPr/>
          </p:nvSpPr>
          <p:spPr>
            <a:xfrm>
              <a:off x="2294237" y="497802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Features follow Gaussian distribution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 rot="18824064">
              <a:off x="4209820" y="5621628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7385" y="4975911"/>
            <a:ext cx="2300174" cy="1065920"/>
            <a:chOff x="5027385" y="4975911"/>
            <a:chExt cx="2300174" cy="1065920"/>
          </a:xfrm>
        </p:grpSpPr>
        <p:sp>
          <p:nvSpPr>
            <p:cNvPr id="11" name="TextBox 10"/>
            <p:cNvSpPr txBox="1"/>
            <p:nvPr/>
          </p:nvSpPr>
          <p:spPr>
            <a:xfrm>
              <a:off x="5156888" y="497591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entropy model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 rot="2657373">
              <a:off x="5027385" y="5607480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eft-Right Arrow 14"/>
          <p:cNvSpPr/>
          <p:nvPr/>
        </p:nvSpPr>
        <p:spPr>
          <a:xfrm>
            <a:off x="4456006" y="5130063"/>
            <a:ext cx="584886" cy="330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846541" y="4138807"/>
            <a:ext cx="4104259" cy="991256"/>
            <a:chOff x="3846541" y="4138807"/>
            <a:chExt cx="4104259" cy="991256"/>
          </a:xfrm>
        </p:grpSpPr>
        <p:sp>
          <p:nvSpPr>
            <p:cNvPr id="16" name="Rectangle 15"/>
            <p:cNvSpPr/>
            <p:nvPr/>
          </p:nvSpPr>
          <p:spPr>
            <a:xfrm>
              <a:off x="3846541" y="4138807"/>
              <a:ext cx="4104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With a </a:t>
              </a:r>
              <a:r>
                <a:rPr lang="en-US" i="1" dirty="0" smtClean="0">
                  <a:solidFill>
                    <a:srgbClr val="FF0000"/>
                  </a:solidFill>
                </a:rPr>
                <a:t>Gaussian distribution</a:t>
              </a:r>
              <a:r>
                <a:rPr lang="en-US" i="1" dirty="0">
                  <a:solidFill>
                    <a:srgbClr val="FF0000"/>
                  </a:solidFill>
                </a:rPr>
                <a:t>, differential entropy is maximized for a </a:t>
              </a:r>
              <a:r>
                <a:rPr lang="en-US" i="1" u="sng" dirty="0">
                  <a:solidFill>
                    <a:srgbClr val="FF0000"/>
                  </a:solidFill>
                </a:rPr>
                <a:t>given variance</a:t>
              </a:r>
              <a:r>
                <a:rPr lang="en-US" i="1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4748449" y="4727769"/>
              <a:ext cx="176447" cy="402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9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63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 nearest neighbors</a:t>
                </a:r>
              </a:p>
              <a:p>
                <a:pPr lvl="1"/>
                <a:r>
                  <a:rPr lang="en-US" dirty="0"/>
                  <a:t>Approximate Bayes decision rule in a subset of data around the testing </a:t>
                </a:r>
                <a:r>
                  <a:rPr lang="en-US" dirty="0" smtClean="0"/>
                  <a:t>point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7371" y="5278802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67691" y="4451015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5282" y="4941282"/>
            <a:ext cx="2925532" cy="369332"/>
            <a:chOff x="3831431" y="4829581"/>
            <a:chExt cx="292553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4171" y="5009135"/>
            <a:ext cx="2921392" cy="885309"/>
            <a:chOff x="5954953" y="4842879"/>
            <a:chExt cx="2921392" cy="885309"/>
          </a:xfrm>
        </p:grpSpPr>
        <p:sp>
          <p:nvSpPr>
            <p:cNvPr id="20" name="TextBox 19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146" y="5958606"/>
            <a:ext cx="2688052" cy="787729"/>
            <a:chOff x="5887928" y="5792350"/>
            <a:chExt cx="2688052" cy="787729"/>
          </a:xfrm>
        </p:grpSpPr>
        <p:sp>
          <p:nvSpPr>
            <p:cNvPr id="23" name="TextBox 22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class1</a:t>
              </a:r>
              <a:endParaRPr lang="en-US" i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24200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2317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Bad news: no close form solution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Can be easily generalized to multi-class case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2590800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8917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Gradient ascent (surfac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22" y="2936078"/>
            <a:ext cx="4390768" cy="36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Gradient-based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8844" y="3533094"/>
            <a:ext cx="1935892" cy="1204401"/>
            <a:chOff x="2042984" y="3468130"/>
            <a:chExt cx="1935892" cy="1204401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3010930" y="3468130"/>
              <a:ext cx="630194" cy="5580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42984" y="4026200"/>
              <a:ext cx="193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Step-size, affects convergence</a:t>
              </a:r>
              <a:endParaRPr lang="en-US" dirty="0"/>
            </a:p>
          </p:txBody>
        </p:sp>
      </p:grpSp>
      <p:pic>
        <p:nvPicPr>
          <p:cNvPr id="2052" name="Picture 4" descr="File:Gradient ascent (contour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52" y="3094005"/>
            <a:ext cx="3278659" cy="32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90386" y="2183027"/>
            <a:ext cx="2259227" cy="910978"/>
            <a:chOff x="6490386" y="2183027"/>
            <a:chExt cx="2259227" cy="910978"/>
          </a:xfrm>
        </p:grpSpPr>
        <p:sp>
          <p:nvSpPr>
            <p:cNvPr id="8" name="TextBox 7"/>
            <p:cNvSpPr txBox="1"/>
            <p:nvPr/>
          </p:nvSpPr>
          <p:spPr>
            <a:xfrm>
              <a:off x="6490386" y="2183027"/>
              <a:ext cx="225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Iterative updating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32822" y="2552359"/>
              <a:ext cx="387178" cy="54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0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72" y="3888666"/>
            <a:ext cx="3474304" cy="27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Stochastic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randomly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6404" y="4964946"/>
            <a:ext cx="2984234" cy="1015152"/>
            <a:chOff x="1103870" y="3270160"/>
            <a:chExt cx="2984234" cy="1015152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2595987" y="3270160"/>
              <a:ext cx="191774" cy="64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3870" y="3915980"/>
              <a:ext cx="298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Gradually shrink the step-size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Batch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Compute gradient w.r.t. all training instances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dirty="0" smtClean="0"/>
                  <a:t>	Compute step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821684" y="4126879"/>
            <a:ext cx="3354336" cy="646331"/>
            <a:chOff x="682766" y="3608146"/>
            <a:chExt cx="3354336" cy="646331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682766" y="3608146"/>
              <a:ext cx="790232" cy="324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72998" y="3608146"/>
              <a:ext cx="2564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 search is required to ensure sufficient decent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9378" y="4773210"/>
            <a:ext cx="1968843" cy="794382"/>
            <a:chOff x="2743200" y="4773210"/>
            <a:chExt cx="1968843" cy="794382"/>
          </a:xfrm>
        </p:grpSpPr>
        <p:sp>
          <p:nvSpPr>
            <p:cNvPr id="16" name="TextBox 15"/>
            <p:cNvSpPr txBox="1"/>
            <p:nvPr/>
          </p:nvSpPr>
          <p:spPr>
            <a:xfrm>
              <a:off x="2743200" y="5198260"/>
              <a:ext cx="19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order method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6" idx="0"/>
            </p:cNvCxnSpPr>
            <p:nvPr/>
          </p:nvCxnSpPr>
          <p:spPr>
            <a:xfrm flipV="1">
              <a:off x="3727622" y="4773210"/>
              <a:ext cx="317156" cy="425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6154" y="5038137"/>
            <a:ext cx="3812153" cy="1203122"/>
            <a:chOff x="4996154" y="5038137"/>
            <a:chExt cx="3812153" cy="1203122"/>
          </a:xfrm>
        </p:grpSpPr>
        <p:pic>
          <p:nvPicPr>
            <p:cNvPr id="2050" name="Picture 2" descr="https://encrypted-tbn1.gstatic.com/images?q=tbn:ANd9GcQtFSht8JzeS1QcUvRqwpkw3eT7Dt4wJhogehphQM46XBiRZtW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154" y="5038137"/>
              <a:ext cx="399425" cy="53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212491" y="5317929"/>
              <a:ext cx="35958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Second order methods, e.g., quasi-Newton method and conjugate gradient, provide faster convergence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4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over-fitting</a:t>
            </a:r>
          </a:p>
          <a:p>
            <a:pPr lvl="1"/>
            <a:r>
              <a:rPr lang="en-US" dirty="0"/>
              <a:t>We may not have enough samples to </a:t>
            </a:r>
            <a:r>
              <a:rPr lang="en-US" dirty="0" smtClean="0"/>
              <a:t>well estimate model parameters </a:t>
            </a:r>
            <a:r>
              <a:rPr lang="en-US" dirty="0"/>
              <a:t>for logistic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2"/>
            <a:r>
              <a:rPr lang="en-US" dirty="0" smtClean="0"/>
              <a:t>Impose additional constraints over the model parameters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sparsity</a:t>
            </a:r>
            <a:r>
              <a:rPr lang="en-US" dirty="0" smtClean="0"/>
              <a:t> constraint – enforce the model to have more zero parameters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L2 regularized logistic regression</a:t>
                </a:r>
              </a:p>
              <a:p>
                <a:pPr lvl="1"/>
                <a:r>
                  <a:rPr lang="en-US" dirty="0" smtClean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 smtClean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02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Closed form MLE</a:t>
                </a:r>
              </a:p>
              <a:p>
                <a:r>
                  <a:rPr lang="en-US" dirty="0" smtClean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independence assumption</a:t>
                </a:r>
              </a:p>
              <a:p>
                <a:r>
                  <a:rPr lang="en-US" dirty="0" smtClean="0"/>
                  <a:t>Functional form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Gradient-based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983" t="-216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Need more training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0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Naïve Bayes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08518" y="2735899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4969" y="4246366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28472" y="4659627"/>
            <a:ext cx="2980046" cy="1543030"/>
            <a:chOff x="2530706" y="4340570"/>
            <a:chExt cx="3708248" cy="1920082"/>
          </a:xfrm>
        </p:grpSpPr>
        <p:sp>
          <p:nvSpPr>
            <p:cNvPr id="12" name="Oval 11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14" name="Straight Arrow Connector 13"/>
            <p:cNvCxnSpPr>
              <a:stCxn id="13" idx="0"/>
              <a:endCxn id="12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4" idx="0"/>
              <a:endCxn id="12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18" name="Straight Arrow Connector 17"/>
            <p:cNvCxnSpPr>
              <a:stCxn id="22" idx="0"/>
              <a:endCxn id="12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20" name="Straight Arrow Connector 19"/>
            <p:cNvCxnSpPr>
              <a:stCxn id="19" idx="0"/>
              <a:endCxn id="12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2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60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" y="1343498"/>
            <a:ext cx="8719620" cy="2251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3587030"/>
            <a:ext cx="8741664" cy="22356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42768" y="5833469"/>
            <a:ext cx="676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"On discriminative vs. generative classifiers: A comparison of logistic regression and naive </a:t>
            </a:r>
            <a:r>
              <a:rPr lang="en-US" i="1" dirty="0" err="1"/>
              <a:t>bayes</a:t>
            </a:r>
            <a:r>
              <a:rPr lang="en-US" i="1" dirty="0" smtClean="0"/>
              <a:t>.“ – Ng, Jordan NIPS 2002, UCI Data set</a:t>
            </a:r>
            <a:endParaRPr lang="en-US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84505" y="3792110"/>
            <a:ext cx="892382" cy="650574"/>
            <a:chOff x="4684505" y="3792110"/>
            <a:chExt cx="892382" cy="650574"/>
          </a:xfrm>
        </p:grpSpPr>
        <p:sp>
          <p:nvSpPr>
            <p:cNvPr id="20" name="TextBox 19"/>
            <p:cNvSpPr txBox="1"/>
            <p:nvPr/>
          </p:nvSpPr>
          <p:spPr>
            <a:xfrm>
              <a:off x="4692744" y="3792110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84505" y="4073352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NB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19687" y="3976776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11449" y="4258018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2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different derivations of logistic regression</a:t>
                </a:r>
              </a:p>
              <a:p>
                <a:pPr lvl="1"/>
                <a:r>
                  <a:rPr lang="en-US" dirty="0" smtClean="0"/>
                  <a:t>Functional form from Naïve Bayes assumptions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follows equal variance Gaussian</a:t>
                </a:r>
              </a:p>
              <a:p>
                <a:pPr lvl="2"/>
                <a:r>
                  <a:rPr lang="en-US" dirty="0" smtClean="0"/>
                  <a:t>Sigmoid function</a:t>
                </a:r>
              </a:p>
              <a:p>
                <a:pPr lvl="1"/>
                <a:r>
                  <a:rPr lang="en-US" dirty="0" smtClean="0"/>
                  <a:t>Maximum entropy principle</a:t>
                </a:r>
              </a:p>
              <a:p>
                <a:pPr lvl="2"/>
                <a:r>
                  <a:rPr lang="en-US" dirty="0" smtClean="0"/>
                  <a:t>Primal/dual optimization</a:t>
                </a:r>
              </a:p>
              <a:p>
                <a:pPr lvl="1"/>
                <a:r>
                  <a:rPr lang="en-US" dirty="0" smtClean="0"/>
                  <a:t>Generalization to multi-class</a:t>
                </a:r>
              </a:p>
              <a:p>
                <a:r>
                  <a:rPr lang="en-US" dirty="0" smtClean="0"/>
                  <a:t> Parameter estimation</a:t>
                </a:r>
              </a:p>
              <a:p>
                <a:pPr lvl="1"/>
                <a:r>
                  <a:rPr lang="en-US" dirty="0" smtClean="0"/>
                  <a:t>Gradient-based optimization</a:t>
                </a:r>
              </a:p>
              <a:p>
                <a:pPr lvl="1"/>
                <a:r>
                  <a:rPr lang="en-US" dirty="0" smtClean="0"/>
                  <a:t>Regularization</a:t>
                </a:r>
              </a:p>
              <a:p>
                <a:r>
                  <a:rPr lang="en-US" dirty="0" smtClean="0"/>
                  <a:t>Comparison with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2"/>
            <a:r>
              <a:rPr lang="da-DK" dirty="0" smtClean="0"/>
              <a:t>6.6 Maximum entropy models: background</a:t>
            </a:r>
          </a:p>
          <a:p>
            <a:pPr lvl="2"/>
            <a:r>
              <a:rPr lang="da-DK" smtClean="0"/>
              <a:t>6.7 Maximum entropy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Maximial</a:t>
                </a:r>
                <a:r>
                  <a:rPr lang="en-US" sz="3200" dirty="0"/>
                  <a:t>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0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form of decision boundary in Naïve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" t="-5000" r="-148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937442" y="3862307"/>
            <a:ext cx="4405746" cy="652532"/>
            <a:chOff x="3044536" y="3651064"/>
            <a:chExt cx="4405746" cy="652532"/>
          </a:xfrm>
        </p:grpSpPr>
        <p:sp>
          <p:nvSpPr>
            <p:cNvPr id="8" name="Rectangle 7"/>
            <p:cNvSpPr/>
            <p:nvPr/>
          </p:nvSpPr>
          <p:spPr>
            <a:xfrm>
              <a:off x="3044536" y="3651064"/>
              <a:ext cx="895364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031673" y="3903486"/>
              <a:ext cx="3418609" cy="400110"/>
              <a:chOff x="4031673" y="3903486"/>
              <a:chExt cx="3418609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903486"/>
                <a:ext cx="28782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Linear regression?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4031673" y="4020396"/>
                <a:ext cx="540327" cy="831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05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886</TotalTime>
  <Words>2372</Words>
  <Application>Microsoft Office PowerPoint</Application>
  <PresentationFormat>On-screen Show (4:3)</PresentationFormat>
  <Paragraphs>783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Cambria Math</vt:lpstr>
      <vt:lpstr>Wingdings</vt:lpstr>
      <vt:lpstr>simple slides template</vt:lpstr>
      <vt:lpstr>Logistic Regression</vt:lpstr>
      <vt:lpstr>Today’s lecture</vt:lpstr>
      <vt:lpstr>Review: Bayes risk minimization</vt:lpstr>
      <vt:lpstr>Instance-based solution</vt:lpstr>
      <vt:lpstr>Instance-based solution</vt:lpstr>
      <vt:lpstr>Generative solution</vt:lpstr>
      <vt:lpstr>Estimating parameters</vt:lpstr>
      <vt:lpstr>Discriminative v.s. generative models</vt:lpstr>
      <vt:lpstr>Parametric form of decision boundary in Naïve Bayes</vt:lpstr>
      <vt:lpstr>Regression for classification?</vt:lpstr>
      <vt:lpstr>Regression for classification?</vt:lpstr>
      <vt:lpstr>Regression for classification?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A different perspective </vt:lpstr>
      <vt:lpstr>Occam's razor</vt:lpstr>
      <vt:lpstr>A different perspective </vt:lpstr>
      <vt:lpstr>A different perspective </vt:lpstr>
      <vt:lpstr>A different perspective </vt:lpstr>
      <vt:lpstr>Maximum entropy modeling</vt:lpstr>
      <vt:lpstr>Represent the constraints</vt:lpstr>
      <vt:lpstr>Represent the constraints</vt:lpstr>
      <vt:lpstr>Represent the constraints</vt:lpstr>
      <vt:lpstr>Represent the constraints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Recap: logistic regression</vt:lpstr>
      <vt:lpstr>Recap: logistic regression</vt:lpstr>
      <vt:lpstr>Recap: logistic regression</vt:lpstr>
      <vt:lpstr>Recap: Occam's razor</vt:lpstr>
      <vt:lpstr>Recap: maximum entropy modeling</vt:lpstr>
      <vt:lpstr>Recap: maximum entropy principle</vt:lpstr>
      <vt:lpstr>Recap: maximum entropy principle</vt:lpstr>
      <vt:lpstr>Questions haven’t been answered</vt:lpstr>
      <vt:lpstr>Maximum entropy principle</vt:lpstr>
      <vt:lpstr>Maximum entropy principle</vt:lpstr>
      <vt:lpstr>Recap: logistic regression</vt:lpstr>
      <vt:lpstr>Maximum entropy principle</vt:lpstr>
      <vt:lpstr>Parameter estimation</vt:lpstr>
      <vt:lpstr>Parameter estimation</vt:lpstr>
      <vt:lpstr>Parameter estimation</vt:lpstr>
      <vt:lpstr>Gradient-based optimization</vt:lpstr>
      <vt:lpstr>Parameter estimation</vt:lpstr>
      <vt:lpstr>Parameter estimation</vt:lpstr>
      <vt:lpstr>Model regularization</vt:lpstr>
      <vt:lpstr>Model regularization</vt:lpstr>
      <vt:lpstr>Generative V.S. discriminative models</vt:lpstr>
      <vt:lpstr>Naïve Bayes V.S. Logistic regression</vt:lpstr>
      <vt:lpstr>Naïve Bayes V.S. Logistic regression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hongning wang</dc:creator>
  <cp:lastModifiedBy>hongning wang</cp:lastModifiedBy>
  <cp:revision>72</cp:revision>
  <dcterms:created xsi:type="dcterms:W3CDTF">2015-03-30T20:18:39Z</dcterms:created>
  <dcterms:modified xsi:type="dcterms:W3CDTF">2015-04-09T14:33:07Z</dcterms:modified>
</cp:coreProperties>
</file>