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61" r:id="rId3"/>
    <p:sldId id="264" r:id="rId4"/>
    <p:sldId id="265" r:id="rId5"/>
    <p:sldId id="347" r:id="rId6"/>
    <p:sldId id="281" r:id="rId7"/>
    <p:sldId id="333" r:id="rId8"/>
    <p:sldId id="363" r:id="rId9"/>
    <p:sldId id="364" r:id="rId10"/>
    <p:sldId id="365" r:id="rId11"/>
    <p:sldId id="366" r:id="rId12"/>
    <p:sldId id="367" r:id="rId13"/>
    <p:sldId id="337" r:id="rId14"/>
    <p:sldId id="334" r:id="rId15"/>
    <p:sldId id="335" r:id="rId16"/>
    <p:sldId id="332" r:id="rId17"/>
    <p:sldId id="269" r:id="rId18"/>
    <p:sldId id="282" r:id="rId19"/>
    <p:sldId id="283" r:id="rId20"/>
    <p:sldId id="260" r:id="rId21"/>
    <p:sldId id="342" r:id="rId22"/>
    <p:sldId id="338" r:id="rId23"/>
    <p:sldId id="339" r:id="rId24"/>
    <p:sldId id="340" r:id="rId25"/>
    <p:sldId id="362" r:id="rId26"/>
    <p:sldId id="261" r:id="rId27"/>
    <p:sldId id="348" r:id="rId28"/>
    <p:sldId id="368" r:id="rId29"/>
    <p:sldId id="369" r:id="rId30"/>
    <p:sldId id="349" r:id="rId31"/>
    <p:sldId id="343" r:id="rId32"/>
    <p:sldId id="344" r:id="rId33"/>
    <p:sldId id="345" r:id="rId34"/>
    <p:sldId id="346" r:id="rId35"/>
    <p:sldId id="351" r:id="rId36"/>
    <p:sldId id="350" r:id="rId37"/>
    <p:sldId id="271" r:id="rId38"/>
    <p:sldId id="272" r:id="rId39"/>
    <p:sldId id="310" r:id="rId40"/>
    <p:sldId id="352" r:id="rId41"/>
    <p:sldId id="353" r:id="rId42"/>
    <p:sldId id="274" r:id="rId43"/>
    <p:sldId id="311" r:id="rId44"/>
    <p:sldId id="354" r:id="rId45"/>
    <p:sldId id="355" r:id="rId46"/>
    <p:sldId id="275" r:id="rId47"/>
    <p:sldId id="356" r:id="rId48"/>
    <p:sldId id="357" r:id="rId49"/>
    <p:sldId id="358" r:id="rId50"/>
    <p:sldId id="359" r:id="rId51"/>
    <p:sldId id="331" r:id="rId52"/>
    <p:sldId id="36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92" d="100"/>
          <a:sy n="92" d="100"/>
        </p:scale>
        <p:origin x="136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1351149328"/>
        <c:axId val="1351153136"/>
      </c:barChart>
      <c:catAx>
        <c:axId val="135114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51153136"/>
        <c:crosses val="autoZero"/>
        <c:auto val="1"/>
        <c:lblAlgn val="ctr"/>
        <c:lblOffset val="100"/>
        <c:noMultiLvlLbl val="0"/>
      </c:catAx>
      <c:valAx>
        <c:axId val="1351153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51149328"/>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2/8/2016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a:t>
            </a:fld>
            <a:endParaRPr lang="en-US"/>
          </a:p>
        </p:txBody>
      </p:sp>
    </p:spTree>
    <p:extLst>
      <p:ext uri="{BB962C8B-B14F-4D97-AF65-F5344CB8AC3E}">
        <p14:creationId xmlns:p14="http://schemas.microsoft.com/office/powerpoint/2010/main" val="164389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13</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34</a:t>
            </a:fld>
            <a:endParaRPr lang="en-US"/>
          </a:p>
        </p:txBody>
      </p:sp>
    </p:spTree>
    <p:extLst>
      <p:ext uri="{BB962C8B-B14F-4D97-AF65-F5344CB8AC3E}">
        <p14:creationId xmlns:p14="http://schemas.microsoft.com/office/powerpoint/2010/main" val="379303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52</a:t>
            </a:fld>
            <a:endParaRPr lang="en-US"/>
          </a:p>
        </p:txBody>
      </p:sp>
    </p:spTree>
    <p:extLst>
      <p:ext uri="{BB962C8B-B14F-4D97-AF65-F5344CB8AC3E}">
        <p14:creationId xmlns:p14="http://schemas.microsoft.com/office/powerpoint/2010/main" val="415169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6.emf"/><Relationship Id="rId5" Type="http://schemas.openxmlformats.org/officeDocument/2006/relationships/oleObject" Target="../embeddings/oleObject3.bin"/><Relationship Id="rId4" Type="http://schemas.openxmlformats.org/officeDocument/2006/relationships/image" Target="../media/image35.emf"/></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hyperlink" Target="http://sigir.org/general-information/awa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a:t>
            </a:fld>
            <a:endParaRPr lang="en-US"/>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cosine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Angle between two vectors </a:t>
                </a:r>
              </a:p>
              <a:p>
                <a:pPr lvl="1"/>
                <a14:m>
                  <m:oMath xmlns:m="http://schemas.openxmlformats.org/officeDocument/2006/math">
                    <m:r>
                      <a:rPr lang="en-US" b="0" i="1" smtClean="0">
                        <a:latin typeface="Cambria Math" panose="02040503050406030204" pitchFamily="18" charset="0"/>
                      </a:rPr>
                      <m:t>𝑐𝑜𝑠𝑖𝑛𝑒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sub>
                        </m:sSub>
                      </m:num>
                      <m:den>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sub>
                                </m:sSub>
                              </m:e>
                            </m:d>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sub>
                                </m:sSub>
                              </m:e>
                            </m:d>
                          </m:e>
                          <m:sub>
                            <m:r>
                              <a:rPr lang="en-US" b="0" i="1" smtClean="0">
                                <a:latin typeface="Cambria Math" panose="02040503050406030204" pitchFamily="18" charset="0"/>
                              </a:rPr>
                              <m:t>2</m:t>
                            </m:r>
                          </m:sub>
                        </m:sSub>
                      </m:den>
                    </m:f>
                  </m:oMath>
                </a14:m>
                <a:endParaRPr lang="en-US" dirty="0" smtClean="0"/>
              </a:p>
              <a:p>
                <a:pPr lvl="1"/>
                <a:r>
                  <a:rPr lang="en-US" dirty="0"/>
                  <a:t>Documents </a:t>
                </a:r>
                <a:r>
                  <a:rPr lang="en-US" dirty="0" smtClean="0"/>
                  <a:t>are normalized by length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grpSp>
        <p:nvGrpSpPr>
          <p:cNvPr id="25" name="Group 24"/>
          <p:cNvGrpSpPr/>
          <p:nvPr/>
        </p:nvGrpSpPr>
        <p:grpSpPr>
          <a:xfrm>
            <a:off x="4416646" y="1417638"/>
            <a:ext cx="3074764" cy="918845"/>
            <a:chOff x="4416646" y="1417638"/>
            <a:chExt cx="3074764" cy="918845"/>
          </a:xfrm>
        </p:grpSpPr>
        <p:cxnSp>
          <p:nvCxnSpPr>
            <p:cNvPr id="8" name="Straight Arrow Connector 7"/>
            <p:cNvCxnSpPr>
              <a:stCxn id="9" idx="1"/>
            </p:cNvCxnSpPr>
            <p:nvPr/>
          </p:nvCxnSpPr>
          <p:spPr>
            <a:xfrm flipH="1">
              <a:off x="4416646" y="1617693"/>
              <a:ext cx="788764" cy="71879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05410" y="1417638"/>
              <a:ext cx="2286000" cy="400110"/>
            </a:xfrm>
            <a:prstGeom prst="rect">
              <a:avLst/>
            </a:prstGeom>
            <a:noFill/>
            <a:ln>
              <a:noFill/>
            </a:ln>
          </p:spPr>
          <p:txBody>
            <a:bodyPr wrap="square" rtlCol="0">
              <a:spAutoFit/>
            </a:bodyPr>
            <a:lstStyle/>
            <a:p>
              <a:r>
                <a:rPr lang="en-US" sz="2000" dirty="0" smtClean="0">
                  <a:solidFill>
                    <a:srgbClr val="FF0000"/>
                  </a:solidFill>
                </a:rPr>
                <a:t>TF-IDF vector</a:t>
              </a:r>
              <a:endParaRPr lang="en-US" sz="2000" dirty="0">
                <a:solidFill>
                  <a:srgbClr val="FF0000"/>
                </a:solidFill>
              </a:endParaRPr>
            </a:p>
          </p:txBody>
        </p:sp>
      </p:grpSp>
      <p:grpSp>
        <p:nvGrpSpPr>
          <p:cNvPr id="26" name="Group 25"/>
          <p:cNvGrpSpPr/>
          <p:nvPr/>
        </p:nvGrpSpPr>
        <p:grpSpPr>
          <a:xfrm>
            <a:off x="4650423" y="2381069"/>
            <a:ext cx="3731577" cy="1124131"/>
            <a:chOff x="4724400" y="2309801"/>
            <a:chExt cx="3731577" cy="1124131"/>
          </a:xfrm>
        </p:grpSpPr>
        <p:grpSp>
          <p:nvGrpSpPr>
            <p:cNvPr id="42" name="Group 41"/>
            <p:cNvGrpSpPr/>
            <p:nvPr/>
          </p:nvGrpSpPr>
          <p:grpSpPr>
            <a:xfrm>
              <a:off x="5725111" y="3015187"/>
              <a:ext cx="2730866" cy="418745"/>
              <a:chOff x="5716644" y="3187659"/>
              <a:chExt cx="2730866" cy="418745"/>
            </a:xfrm>
          </p:grpSpPr>
          <p:cxnSp>
            <p:nvCxnSpPr>
              <p:cNvPr id="5" name="Straight Arrow Connector 4"/>
              <p:cNvCxnSpPr/>
              <p:nvPr/>
            </p:nvCxnSpPr>
            <p:spPr>
              <a:xfrm flipH="1" flipV="1">
                <a:off x="5716644" y="3187659"/>
                <a:ext cx="444866" cy="21869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61510" y="3206294"/>
                <a:ext cx="2286000" cy="400110"/>
              </a:xfrm>
              <a:prstGeom prst="rect">
                <a:avLst/>
              </a:prstGeom>
              <a:noFill/>
              <a:ln>
                <a:noFill/>
              </a:ln>
            </p:spPr>
            <p:txBody>
              <a:bodyPr wrap="square" rtlCol="0">
                <a:spAutoFit/>
              </a:bodyPr>
              <a:lstStyle/>
              <a:p>
                <a:r>
                  <a:rPr lang="en-US" sz="2000" dirty="0" smtClean="0">
                    <a:solidFill>
                      <a:srgbClr val="FF0000"/>
                    </a:solidFill>
                  </a:rPr>
                  <a:t>Unit vector</a:t>
                </a:r>
                <a:endParaRPr lang="en-US" sz="2000" dirty="0">
                  <a:solidFill>
                    <a:srgbClr val="FF0000"/>
                  </a:solidFill>
                </a:endParaRPr>
              </a:p>
            </p:txBody>
          </p:sp>
        </p:grpSp>
        <p:sp>
          <p:nvSpPr>
            <p:cNvPr id="11" name="Rectangle 10"/>
            <p:cNvSpPr/>
            <p:nvPr/>
          </p:nvSpPr>
          <p:spPr>
            <a:xfrm>
              <a:off x="4724400" y="2309801"/>
              <a:ext cx="853863" cy="100691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Arc 23"/>
          <p:cNvSpPr/>
          <p:nvPr/>
        </p:nvSpPr>
        <p:spPr>
          <a:xfrm rot="1349298">
            <a:off x="3549389" y="6097351"/>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2987038" y="5082579"/>
            <a:ext cx="2377442" cy="1528674"/>
            <a:chOff x="2987038" y="5082579"/>
            <a:chExt cx="2377442" cy="1528674"/>
          </a:xfrm>
        </p:grpSpPr>
        <p:sp>
          <p:nvSpPr>
            <p:cNvPr id="17" name="Text Box 22"/>
            <p:cNvSpPr txBox="1">
              <a:spLocks noChangeArrowheads="1"/>
            </p:cNvSpPr>
            <p:nvPr/>
          </p:nvSpPr>
          <p:spPr bwMode="auto">
            <a:xfrm>
              <a:off x="4954905" y="5082579"/>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smtClean="0"/>
                <a:t>D</a:t>
              </a:r>
              <a:r>
                <a:rPr lang="en-US" altLang="en-US" sz="1800" b="1" baseline="-25000" dirty="0" smtClean="0"/>
                <a:t>1</a:t>
              </a:r>
              <a:endParaRPr lang="en-US" altLang="en-US" sz="2400" dirty="0"/>
            </a:p>
          </p:txBody>
        </p:sp>
        <p:sp>
          <p:nvSpPr>
            <p:cNvPr id="16" name="Line 10"/>
            <p:cNvSpPr>
              <a:spLocks noChangeShapeType="1"/>
            </p:cNvSpPr>
            <p:nvPr/>
          </p:nvSpPr>
          <p:spPr bwMode="auto">
            <a:xfrm flipV="1">
              <a:off x="2987038" y="5459322"/>
              <a:ext cx="2057402" cy="1151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35"/>
          <p:cNvGrpSpPr/>
          <p:nvPr/>
        </p:nvGrpSpPr>
        <p:grpSpPr>
          <a:xfrm>
            <a:off x="2990215" y="4180717"/>
            <a:ext cx="832985" cy="2457612"/>
            <a:chOff x="2990215" y="4180717"/>
            <a:chExt cx="832985" cy="2457612"/>
          </a:xfrm>
        </p:grpSpPr>
        <p:sp>
          <p:nvSpPr>
            <p:cNvPr id="19" name="Text Box 14"/>
            <p:cNvSpPr txBox="1">
              <a:spLocks noChangeArrowheads="1"/>
            </p:cNvSpPr>
            <p:nvPr/>
          </p:nvSpPr>
          <p:spPr bwMode="auto">
            <a:xfrm>
              <a:off x="3397750" y="4180717"/>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18" name="Line 7"/>
            <p:cNvSpPr>
              <a:spLocks noChangeShapeType="1"/>
            </p:cNvSpPr>
            <p:nvPr/>
          </p:nvSpPr>
          <p:spPr bwMode="auto">
            <a:xfrm flipV="1">
              <a:off x="2990215" y="4285435"/>
              <a:ext cx="376194" cy="235289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 name="Group 37"/>
          <p:cNvGrpSpPr/>
          <p:nvPr/>
        </p:nvGrpSpPr>
        <p:grpSpPr>
          <a:xfrm>
            <a:off x="2987038" y="5749863"/>
            <a:ext cx="2729606" cy="881915"/>
            <a:chOff x="2987038" y="5749863"/>
            <a:chExt cx="2729606" cy="881915"/>
          </a:xfrm>
        </p:grpSpPr>
        <p:sp>
          <p:nvSpPr>
            <p:cNvPr id="21" name="Rectangle 40"/>
            <p:cNvSpPr>
              <a:spLocks noChangeArrowheads="1"/>
            </p:cNvSpPr>
            <p:nvPr/>
          </p:nvSpPr>
          <p:spPr bwMode="auto">
            <a:xfrm>
              <a:off x="5307558" y="5749863"/>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smtClean="0">
                  <a:solidFill>
                    <a:srgbClr val="CC0000"/>
                  </a:solidFill>
                </a:rPr>
                <a:t>D</a:t>
              </a:r>
              <a:r>
                <a:rPr lang="en-US" altLang="en-US" sz="1800" b="1" baseline="-25000" dirty="0" smtClean="0">
                  <a:solidFill>
                    <a:srgbClr val="CC0000"/>
                  </a:solidFill>
                </a:rPr>
                <a:t>6</a:t>
              </a:r>
              <a:endParaRPr lang="en-US" altLang="en-US" sz="1800" b="1" baseline="-25000" dirty="0">
                <a:solidFill>
                  <a:srgbClr val="CC0000"/>
                </a:solidFill>
              </a:endParaRPr>
            </a:p>
          </p:txBody>
        </p:sp>
        <p:sp>
          <p:nvSpPr>
            <p:cNvPr id="20" name="Line 39"/>
            <p:cNvSpPr>
              <a:spLocks noChangeShapeType="1"/>
            </p:cNvSpPr>
            <p:nvPr/>
          </p:nvSpPr>
          <p:spPr bwMode="auto">
            <a:xfrm flipV="1">
              <a:off x="2987038" y="6019799"/>
              <a:ext cx="2289179" cy="611979"/>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 name="Group 40"/>
          <p:cNvGrpSpPr/>
          <p:nvPr/>
        </p:nvGrpSpPr>
        <p:grpSpPr>
          <a:xfrm>
            <a:off x="609600" y="3793571"/>
            <a:ext cx="6650035" cy="5222794"/>
            <a:chOff x="609600" y="3793571"/>
            <a:chExt cx="6650035" cy="5222794"/>
          </a:xfrm>
        </p:grpSpPr>
        <p:sp>
          <p:nvSpPr>
            <p:cNvPr id="12" name="Line 5"/>
            <p:cNvSpPr>
              <a:spLocks noChangeShapeType="1"/>
            </p:cNvSpPr>
            <p:nvPr/>
          </p:nvSpPr>
          <p:spPr bwMode="auto">
            <a:xfrm>
              <a:off x="2990216" y="6638330"/>
              <a:ext cx="23774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39"/>
            <p:cNvGrpSpPr/>
            <p:nvPr/>
          </p:nvGrpSpPr>
          <p:grpSpPr>
            <a:xfrm>
              <a:off x="609600" y="3793571"/>
              <a:ext cx="6650035" cy="5222794"/>
              <a:chOff x="609600" y="3793571"/>
              <a:chExt cx="6650035" cy="5222794"/>
            </a:xfrm>
          </p:grpSpPr>
          <p:grpSp>
            <p:nvGrpSpPr>
              <p:cNvPr id="29" name="Group 28"/>
              <p:cNvGrpSpPr/>
              <p:nvPr/>
            </p:nvGrpSpPr>
            <p:grpSpPr>
              <a:xfrm>
                <a:off x="4541835" y="4112437"/>
                <a:ext cx="2717800" cy="915949"/>
                <a:chOff x="4645024" y="3760232"/>
                <a:chExt cx="2717800" cy="915949"/>
              </a:xfrm>
            </p:grpSpPr>
            <p:sp>
              <p:nvSpPr>
                <p:cNvPr id="22" name="TextBox 21"/>
                <p:cNvSpPr txBox="1"/>
                <p:nvPr/>
              </p:nvSpPr>
              <p:spPr>
                <a:xfrm>
                  <a:off x="5381625" y="3760232"/>
                  <a:ext cx="1981199" cy="369332"/>
                </a:xfrm>
                <a:prstGeom prst="rect">
                  <a:avLst/>
                </a:prstGeom>
                <a:noFill/>
              </p:spPr>
              <p:txBody>
                <a:bodyPr wrap="square" rtlCol="0">
                  <a:spAutoFit/>
                </a:bodyPr>
                <a:lstStyle/>
                <a:p>
                  <a:r>
                    <a:rPr lang="en-US" b="1" dirty="0" smtClean="0">
                      <a:solidFill>
                        <a:srgbClr val="FF0000"/>
                      </a:solidFill>
                    </a:rPr>
                    <a:t>TF-IDF space</a:t>
                  </a:r>
                  <a:endParaRPr lang="en-US" b="1" dirty="0">
                    <a:solidFill>
                      <a:srgbClr val="FF0000"/>
                    </a:solidFill>
                  </a:endParaRPr>
                </a:p>
              </p:txBody>
            </p:sp>
            <p:sp>
              <p:nvSpPr>
                <p:cNvPr id="23" name="Arc 22"/>
                <p:cNvSpPr/>
                <p:nvPr/>
              </p:nvSpPr>
              <p:spPr>
                <a:xfrm>
                  <a:off x="4645024" y="3933231"/>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p:cNvGrpSpPr/>
              <p:nvPr/>
            </p:nvGrpSpPr>
            <p:grpSpPr>
              <a:xfrm>
                <a:off x="609600" y="3793571"/>
                <a:ext cx="5860997" cy="5222794"/>
                <a:chOff x="609600" y="3793571"/>
                <a:chExt cx="5860997" cy="5222794"/>
              </a:xfrm>
            </p:grpSpPr>
            <p:sp>
              <p:nvSpPr>
                <p:cNvPr id="14" name="Text Box 11"/>
                <p:cNvSpPr txBox="1">
                  <a:spLocks noChangeArrowheads="1"/>
                </p:cNvSpPr>
                <p:nvPr/>
              </p:nvSpPr>
              <p:spPr bwMode="auto">
                <a:xfrm>
                  <a:off x="5491109" y="6296480"/>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smtClean="0">
                      <a:solidFill>
                        <a:srgbClr val="3333FF"/>
                      </a:solidFill>
                    </a:rPr>
                    <a:t>Sports</a:t>
                  </a:r>
                  <a:endParaRPr lang="en-US" altLang="en-US" sz="2400" dirty="0">
                    <a:solidFill>
                      <a:srgbClr val="008000"/>
                    </a:solidFill>
                  </a:endParaRPr>
                </a:p>
              </p:txBody>
            </p:sp>
            <p:sp>
              <p:nvSpPr>
                <p:cNvPr id="13" name="Line 6"/>
                <p:cNvSpPr>
                  <a:spLocks noChangeShapeType="1"/>
                </p:cNvSpPr>
                <p:nvPr/>
              </p:nvSpPr>
              <p:spPr bwMode="auto">
                <a:xfrm flipV="1">
                  <a:off x="2990216" y="4251960"/>
                  <a:ext cx="0" cy="23774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2456816" y="3793571"/>
                  <a:ext cx="992188"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olidFill>
                        <a:srgbClr val="CC0000"/>
                      </a:solidFill>
                    </a:rPr>
                    <a:t>Finance</a:t>
                  </a:r>
                  <a:endParaRPr lang="en-US" altLang="en-US" sz="2400" dirty="0">
                    <a:solidFill>
                      <a:srgbClr val="CC0000"/>
                    </a:solidFill>
                  </a:endParaRPr>
                </a:p>
              </p:txBody>
            </p:sp>
            <p:sp>
              <p:nvSpPr>
                <p:cNvPr id="28" name="Arc 27"/>
                <p:cNvSpPr/>
                <p:nvPr/>
              </p:nvSpPr>
              <p:spPr>
                <a:xfrm>
                  <a:off x="609600" y="4261485"/>
                  <a:ext cx="4754880" cy="475488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sp>
        <p:nvSpPr>
          <p:cNvPr id="30" name="Arc 29"/>
          <p:cNvSpPr/>
          <p:nvPr/>
        </p:nvSpPr>
        <p:spPr>
          <a:xfrm rot="423008">
            <a:off x="1969783" y="4987912"/>
            <a:ext cx="2313432" cy="2316754"/>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10" name="Slide Number Placeholder 9"/>
          <p:cNvSpPr>
            <a:spLocks noGrp="1"/>
          </p:cNvSpPr>
          <p:nvPr>
            <p:ph type="sldNum" sz="quarter" idx="12"/>
          </p:nvPr>
        </p:nvSpPr>
        <p:spPr/>
        <p:txBody>
          <a:bodyPr/>
          <a:lstStyle/>
          <a:p>
            <a:fld id="{2A9F8BE9-47C8-4C45-B88F-68A848B0515F}" type="slidenum">
              <a:rPr lang="en-US" smtClean="0"/>
              <a:t>10</a:t>
            </a:fld>
            <a:endParaRPr lang="en-US"/>
          </a:p>
        </p:txBody>
      </p:sp>
    </p:spTree>
    <p:extLst>
      <p:ext uri="{BB962C8B-B14F-4D97-AF65-F5344CB8AC3E}">
        <p14:creationId xmlns:p14="http://schemas.microsoft.com/office/powerpoint/2010/main" val="368905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par>
                                <p:cTn id="20" presetID="22" presetClass="entr" presetSubtype="4"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en-US" altLang="en-US" dirty="0" smtClean="0">
                <a:cs typeface="Arial" charset="0"/>
              </a:rPr>
              <a:t>Recap: disadvantages of VS model</a:t>
            </a:r>
          </a:p>
        </p:txBody>
      </p:sp>
      <p:sp>
        <p:nvSpPr>
          <p:cNvPr id="70660" name="Rectangle 3"/>
          <p:cNvSpPr>
            <a:spLocks noGrp="1" noChangeArrowheads="1"/>
          </p:cNvSpPr>
          <p:nvPr>
            <p:ph idx="1"/>
          </p:nvPr>
        </p:nvSpPr>
        <p:spPr/>
        <p:txBody>
          <a:bodyPr/>
          <a:lstStyle/>
          <a:p>
            <a:r>
              <a:rPr lang="en-US" altLang="en-US" dirty="0" smtClean="0">
                <a:cs typeface="Arial" charset="0"/>
              </a:rPr>
              <a:t>Assume term independence</a:t>
            </a:r>
          </a:p>
          <a:p>
            <a:r>
              <a:rPr lang="en-US" altLang="en-US" dirty="0" smtClean="0">
                <a:cs typeface="Arial" charset="0"/>
              </a:rPr>
              <a:t>Lack of “predictive adequacy” </a:t>
            </a:r>
          </a:p>
          <a:p>
            <a:pPr lvl="1"/>
            <a:r>
              <a:rPr lang="en-US" altLang="en-US" dirty="0" smtClean="0">
                <a:cs typeface="Arial" charset="0"/>
              </a:rPr>
              <a:t>Arbitrary term weighting</a:t>
            </a:r>
          </a:p>
          <a:p>
            <a:pPr lvl="1"/>
            <a:r>
              <a:rPr lang="en-US" altLang="en-US" dirty="0" smtClean="0">
                <a:cs typeface="Arial" charset="0"/>
              </a:rPr>
              <a:t>Arbitrary similarity measure</a:t>
            </a:r>
          </a:p>
          <a:p>
            <a:r>
              <a:rPr lang="en-US" altLang="en-US" dirty="0" smtClean="0">
                <a:cs typeface="Arial" charset="0"/>
              </a:rPr>
              <a:t>Lots of parameter tuning!</a:t>
            </a: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2A9F8BE9-47C8-4C45-B88F-68A848B0515F}" type="slidenum">
              <a:rPr lang="en-US" smtClean="0"/>
              <a:t>11</a:t>
            </a:fld>
            <a:endParaRPr lang="en-US"/>
          </a:p>
        </p:txBody>
      </p:sp>
    </p:spTree>
    <p:extLst>
      <p:ext uri="{BB962C8B-B14F-4D97-AF65-F5344CB8AC3E}">
        <p14:creationId xmlns:p14="http://schemas.microsoft.com/office/powerpoint/2010/main" val="3405593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12</a:t>
            </a:fld>
            <a:endParaRPr lang="en-US"/>
          </a:p>
        </p:txBody>
      </p:sp>
    </p:spTree>
    <p:extLst>
      <p:ext uri="{BB962C8B-B14F-4D97-AF65-F5344CB8AC3E}">
        <p14:creationId xmlns:p14="http://schemas.microsoft.com/office/powerpoint/2010/main" val="156335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13</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14</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15</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16</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17</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18</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19</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20</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21</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23</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24</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25</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26</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27</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 language </a:t>
            </a:r>
            <a:r>
              <a:rPr lang="en-US" dirty="0" smtClean="0"/>
              <a:t>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28</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63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spTree>
    <p:extLst>
      <p:ext uri="{BB962C8B-B14F-4D97-AF65-F5344CB8AC3E}">
        <p14:creationId xmlns:p14="http://schemas.microsoft.com/office/powerpoint/2010/main" val="322360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normAutofit fontScale="90000"/>
          </a:bodyPr>
          <a:lstStyle/>
          <a:p>
            <a:r>
              <a:rPr lang="en-US" altLang="en-US" dirty="0" smtClean="0"/>
              <a:t>Recap: estimation </a:t>
            </a:r>
            <a:r>
              <a:rPr lang="en-US" altLang="en-US" dirty="0"/>
              <a:t>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31</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32</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33</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34</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35</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grpSp>
        <p:nvGrpSpPr>
          <p:cNvPr id="3" name="Group 2"/>
          <p:cNvGrpSpPr/>
          <p:nvPr/>
        </p:nvGrpSpPr>
        <p:grpSpPr>
          <a:xfrm>
            <a:off x="1905000" y="19812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p>
          <a:p>
            <a:pPr lvl="1"/>
            <a:r>
              <a:rPr lang="en-US" altLang="en-US" dirty="0" smtClean="0"/>
              <a:t>Unseen words = new words, new N-grams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37</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38</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39</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40</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41</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406"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407"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42</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44</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45</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a:t>
                </a:r>
                <a:r>
                  <a:rPr lang="en-US" altLang="en-US" dirty="0" smtClean="0"/>
                  <a:t>each </a:t>
                </a:r>
                <a:r>
                  <a:rPr lang="en-US" altLang="en-US" dirty="0"/>
                  <a:t>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46</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47</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49</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51</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52</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12"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rmAutofit/>
          </a:bodyPr>
          <a:lstStyle/>
          <a:p>
            <a:r>
              <a:rPr lang="en-US" altLang="en-US" dirty="0" smtClean="0"/>
              <a:t>Recap: how </a:t>
            </a:r>
            <a:r>
              <a:rPr lang="en-US" altLang="en-US" dirty="0"/>
              <a:t>to </a:t>
            </a:r>
            <a:r>
              <a:rPr lang="en-US" altLang="en-US" dirty="0" smtClean="0"/>
              <a:t>assign weights</a:t>
            </a:r>
            <a:r>
              <a:rPr lang="en-US" altLang="en-US" dirty="0"/>
              <a:t>?</a:t>
            </a:r>
          </a:p>
        </p:txBody>
      </p:sp>
      <p:sp>
        <p:nvSpPr>
          <p:cNvPr id="321539" name="Rectangle 3"/>
          <p:cNvSpPr>
            <a:spLocks noGrp="1" noChangeArrowheads="1"/>
          </p:cNvSpPr>
          <p:nvPr>
            <p:ph idx="1"/>
          </p:nvPr>
        </p:nvSpPr>
        <p:spPr/>
        <p:txBody>
          <a:bodyPr>
            <a:normAutofit lnSpcReduction="10000"/>
          </a:bodyPr>
          <a:lstStyle/>
          <a:p>
            <a:r>
              <a:rPr lang="en-US" altLang="en-US" u="sng" dirty="0" smtClean="0"/>
              <a:t>Important</a:t>
            </a:r>
            <a:r>
              <a:rPr lang="en-US" altLang="en-US" dirty="0"/>
              <a:t>!</a:t>
            </a:r>
          </a:p>
          <a:p>
            <a:r>
              <a:rPr lang="en-US" altLang="en-US" dirty="0" smtClean="0"/>
              <a:t>Why?</a:t>
            </a:r>
            <a:endParaRPr lang="en-US" altLang="en-US" dirty="0"/>
          </a:p>
          <a:p>
            <a:pPr lvl="1">
              <a:lnSpc>
                <a:spcPct val="90000"/>
              </a:lnSpc>
            </a:pPr>
            <a:r>
              <a:rPr lang="en-US" altLang="ja-JP" dirty="0">
                <a:ea typeface="ＭＳ Ｐゴシック" charset="-128"/>
              </a:rPr>
              <a:t>Corpus-wise</a:t>
            </a:r>
            <a:r>
              <a:rPr lang="en-US" altLang="ja-JP" dirty="0" smtClean="0">
                <a:ea typeface="ＭＳ Ｐゴシック" charset="-128"/>
              </a:rPr>
              <a:t>: </a:t>
            </a:r>
            <a:r>
              <a:rPr lang="en-US" altLang="ja-JP" dirty="0">
                <a:ea typeface="ＭＳ Ｐゴシック" charset="-128"/>
              </a:rPr>
              <a:t>some terms carry more information about the </a:t>
            </a:r>
            <a:r>
              <a:rPr lang="en-US" altLang="ja-JP" dirty="0" smtClean="0">
                <a:ea typeface="ＭＳ Ｐゴシック" charset="-128"/>
              </a:rPr>
              <a:t>document content</a:t>
            </a:r>
          </a:p>
          <a:p>
            <a:pPr lvl="1">
              <a:lnSpc>
                <a:spcPct val="90000"/>
              </a:lnSpc>
            </a:pPr>
            <a:r>
              <a:rPr lang="en-US" altLang="ja-JP" dirty="0" smtClean="0">
                <a:ea typeface="ＭＳ Ｐゴシック" charset="-128"/>
              </a:rPr>
              <a:t>Document-wise: </a:t>
            </a:r>
            <a:r>
              <a:rPr lang="en-US" altLang="ja-JP" dirty="0">
                <a:ea typeface="ＭＳ Ｐゴシック" charset="-128"/>
              </a:rPr>
              <a:t>n</a:t>
            </a:r>
            <a:r>
              <a:rPr lang="en-US" altLang="ja-JP" dirty="0" smtClean="0">
                <a:ea typeface="ＭＳ Ｐゴシック" charset="-128"/>
              </a:rPr>
              <a:t>ot </a:t>
            </a:r>
            <a:r>
              <a:rPr lang="en-US" altLang="ja-JP" dirty="0">
                <a:ea typeface="ＭＳ Ｐゴシック" charset="-128"/>
              </a:rPr>
              <a:t>all terms are equally important</a:t>
            </a:r>
          </a:p>
          <a:p>
            <a:r>
              <a:rPr lang="en-US" altLang="en-US" dirty="0" smtClean="0"/>
              <a:t>How</a:t>
            </a:r>
            <a:r>
              <a:rPr lang="en-US" altLang="en-US" dirty="0"/>
              <a:t>? </a:t>
            </a:r>
          </a:p>
          <a:p>
            <a:pPr lvl="1"/>
            <a:r>
              <a:rPr lang="en-US" altLang="en-US" dirty="0" smtClean="0"/>
              <a:t>Two </a:t>
            </a:r>
            <a:r>
              <a:rPr lang="en-US" altLang="en-US" dirty="0"/>
              <a:t>basic </a:t>
            </a:r>
            <a:r>
              <a:rPr lang="en-US" altLang="en-US" u="sng" dirty="0"/>
              <a:t>heuristics</a:t>
            </a:r>
          </a:p>
          <a:p>
            <a:pPr lvl="2"/>
            <a:r>
              <a:rPr lang="en-US" altLang="en-US" dirty="0"/>
              <a:t>TF (Term Frequency) = Within-doc-frequency</a:t>
            </a:r>
          </a:p>
          <a:p>
            <a:pPr lvl="2"/>
            <a:r>
              <a:rPr lang="en-US" altLang="en-US" dirty="0"/>
              <a:t>IDF (Inverse Document Frequency</a:t>
            </a:r>
            <a:r>
              <a:rPr lang="en-US" altLang="en-US" dirty="0" smtClean="0"/>
              <a:t>)</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2A9F8BE9-47C8-4C45-B88F-68A848B0515F}" type="slidenum">
              <a:rPr lang="en-US" smtClean="0"/>
              <a:t>8</a:t>
            </a:fld>
            <a:endParaRPr lang="en-US"/>
          </a:p>
        </p:txBody>
      </p:sp>
    </p:spTree>
    <p:extLst>
      <p:ext uri="{BB962C8B-B14F-4D97-AF65-F5344CB8AC3E}">
        <p14:creationId xmlns:p14="http://schemas.microsoft.com/office/powerpoint/2010/main" val="57628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5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5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en-US" dirty="0" smtClean="0"/>
              <a:t>Recap: TF-IDF weighting </a:t>
            </a:r>
            <a:endParaRPr lang="en-US" altLang="en-US" dirty="0"/>
          </a:p>
        </p:txBody>
      </p:sp>
      <mc:AlternateContent xmlns:mc="http://schemas.openxmlformats.org/markup-compatibility/2006" xmlns:a14="http://schemas.microsoft.com/office/drawing/2010/main">
        <mc:Choice Requires="a14">
          <p:sp>
            <p:nvSpPr>
              <p:cNvPr id="326659" name="Rectangle 3"/>
              <p:cNvSpPr>
                <a:spLocks noGrp="1" noChangeArrowheads="1"/>
              </p:cNvSpPr>
              <p:nvPr>
                <p:ph idx="1"/>
              </p:nvPr>
            </p:nvSpPr>
            <p:spPr/>
            <p:txBody>
              <a:bodyPr/>
              <a:lstStyle/>
              <a:p>
                <a:r>
                  <a:rPr lang="en-US" altLang="ja-JP" dirty="0" smtClean="0">
                    <a:ea typeface="ＭＳ Ｐゴシック" charset="-128"/>
                  </a:rPr>
                  <a:t>Combining TF and IDF </a:t>
                </a:r>
                <a:endParaRPr lang="en-US" altLang="ja-JP" b="0" dirty="0">
                  <a:ea typeface="ＭＳ Ｐゴシック" charset="-128"/>
                </a:endParaRPr>
              </a:p>
              <a:p>
                <a:pPr lvl="1"/>
                <a:r>
                  <a:rPr lang="en-US" altLang="ja-JP" dirty="0">
                    <a:ea typeface="ＭＳ Ｐゴシック" charset="-128"/>
                  </a:rPr>
                  <a:t>Common in doc </a:t>
                </a:r>
                <a:r>
                  <a:rPr lang="en-US" altLang="ja-JP" dirty="0">
                    <a:ea typeface="ＭＳ Ｐゴシック" charset="-128"/>
                    <a:sym typeface="Wingdings" pitchFamily="2" charset="2"/>
                  </a:rPr>
                  <a:t></a:t>
                </a:r>
                <a:r>
                  <a:rPr lang="en-US" altLang="ja-JP" dirty="0">
                    <a:ea typeface="ＭＳ Ｐゴシック" charset="-128"/>
                  </a:rPr>
                  <a:t> high </a:t>
                </a:r>
                <a:r>
                  <a:rPr lang="en-US" altLang="ja-JP" dirty="0" err="1">
                    <a:ea typeface="ＭＳ Ｐゴシック" charset="-128"/>
                  </a:rPr>
                  <a:t>tf</a:t>
                </a:r>
                <a:r>
                  <a:rPr lang="en-US" altLang="ja-JP" dirty="0">
                    <a:ea typeface="ＭＳ Ｐゴシック" charset="-128"/>
                  </a:rPr>
                  <a:t> </a:t>
                </a:r>
                <a:r>
                  <a:rPr lang="en-US" altLang="ja-JP" dirty="0">
                    <a:ea typeface="ＭＳ Ｐゴシック" charset="-128"/>
                    <a:sym typeface="Wingdings" pitchFamily="2" charset="2"/>
                  </a:rPr>
                  <a:t> high weight</a:t>
                </a:r>
              </a:p>
              <a:p>
                <a:pPr lvl="1"/>
                <a:r>
                  <a:rPr lang="en-US" altLang="ja-JP" dirty="0">
                    <a:ea typeface="ＭＳ Ｐゴシック" charset="-128"/>
                  </a:rPr>
                  <a:t>Rare in collection</a:t>
                </a:r>
                <a:r>
                  <a:rPr lang="en-US" altLang="ja-JP" dirty="0">
                    <a:ea typeface="ＭＳ Ｐゴシック" charset="-128"/>
                    <a:sym typeface="Wingdings" pitchFamily="2" charset="2"/>
                  </a:rPr>
                  <a:t></a:t>
                </a:r>
                <a:r>
                  <a:rPr lang="en-US" altLang="ja-JP" dirty="0">
                    <a:ea typeface="ＭＳ Ｐゴシック" charset="-128"/>
                  </a:rPr>
                  <a:t> high </a:t>
                </a:r>
                <a:r>
                  <a:rPr lang="en-US" altLang="ja-JP" dirty="0" err="1">
                    <a:ea typeface="ＭＳ Ｐゴシック" charset="-128"/>
                  </a:rPr>
                  <a:t>idf</a:t>
                </a:r>
                <a:r>
                  <a:rPr lang="en-US" altLang="ja-JP" dirty="0">
                    <a:ea typeface="ＭＳ Ｐゴシック" charset="-128"/>
                    <a:sym typeface="Wingdings" pitchFamily="2" charset="2"/>
                  </a:rPr>
                  <a:t> high </a:t>
                </a:r>
                <a:r>
                  <a:rPr lang="en-US" altLang="ja-JP" dirty="0" smtClean="0">
                    <a:ea typeface="ＭＳ Ｐゴシック" charset="-128"/>
                    <a:sym typeface="Wingdings" pitchFamily="2" charset="2"/>
                  </a:rPr>
                  <a:t>weight</a:t>
                </a:r>
              </a:p>
              <a:p>
                <a:pPr lvl="1"/>
                <a14:m>
                  <m:oMath xmlns:m="http://schemas.openxmlformats.org/officeDocument/2006/math">
                    <m:r>
                      <a:rPr lang="en-US" altLang="ja-JP" i="1" dirty="0" smtClean="0">
                        <a:latin typeface="Cambria Math" panose="02040503050406030204" pitchFamily="18" charset="0"/>
                        <a:ea typeface="ＭＳ Ｐゴシック" charset="-128"/>
                      </a:rPr>
                      <m:t>𝑤</m:t>
                    </m:r>
                    <m:d>
                      <m:dPr>
                        <m:ctrlPr>
                          <a:rPr lang="en-US" altLang="ja-JP" i="1" dirty="0" smtClean="0">
                            <a:latin typeface="Cambria Math" panose="02040503050406030204" pitchFamily="18" charset="0"/>
                            <a:ea typeface="ＭＳ Ｐゴシック" charset="-128"/>
                          </a:rPr>
                        </m:ctrlPr>
                      </m:dPr>
                      <m:e>
                        <m:r>
                          <a:rPr lang="en-US" altLang="ja-JP" i="1" dirty="0" err="1" smtClean="0">
                            <a:latin typeface="Cambria Math" panose="02040503050406030204" pitchFamily="18" charset="0"/>
                            <a:ea typeface="ＭＳ Ｐゴシック" charset="-128"/>
                          </a:rPr>
                          <m:t>𝑡</m:t>
                        </m:r>
                        <m:r>
                          <a:rPr lang="en-US" altLang="ja-JP" i="1" dirty="0" err="1" smtClean="0">
                            <a:latin typeface="Cambria Math" panose="02040503050406030204" pitchFamily="18" charset="0"/>
                            <a:ea typeface="ＭＳ Ｐゴシック" charset="-128"/>
                          </a:rPr>
                          <m:t>,</m:t>
                        </m:r>
                        <m:r>
                          <a:rPr lang="en-US" altLang="ja-JP" i="1" dirty="0" err="1" smtClean="0">
                            <a:latin typeface="Cambria Math" panose="02040503050406030204" pitchFamily="18" charset="0"/>
                            <a:ea typeface="ＭＳ Ｐゴシック" charset="-128"/>
                          </a:rPr>
                          <m:t>𝑑</m:t>
                        </m:r>
                      </m:e>
                    </m:d>
                    <m:r>
                      <a:rPr lang="en-US" altLang="ja-JP" i="1" dirty="0">
                        <a:latin typeface="Cambria Math" panose="02040503050406030204" pitchFamily="18" charset="0"/>
                        <a:ea typeface="ＭＳ Ｐゴシック" charset="-128"/>
                      </a:rPr>
                      <m:t>=</m:t>
                    </m:r>
                    <m:r>
                      <a:rPr lang="en-US" altLang="ja-JP" i="1" dirty="0">
                        <a:latin typeface="Cambria Math" panose="02040503050406030204" pitchFamily="18" charset="0"/>
                        <a:ea typeface="ＭＳ Ｐゴシック" charset="-128"/>
                      </a:rPr>
                      <m:t>𝑇𝐹</m:t>
                    </m:r>
                    <m:d>
                      <m:dPr>
                        <m:ctrlPr>
                          <a:rPr lang="en-US" altLang="ja-JP" i="1" dirty="0">
                            <a:latin typeface="Cambria Math" panose="02040503050406030204" pitchFamily="18" charset="0"/>
                            <a:ea typeface="ＭＳ Ｐゴシック" charset="-128"/>
                          </a:rPr>
                        </m:ctrlPr>
                      </m:dPr>
                      <m:e>
                        <m:r>
                          <a:rPr lang="en-US" altLang="ja-JP" i="1" dirty="0" err="1">
                            <a:latin typeface="Cambria Math" panose="02040503050406030204" pitchFamily="18" charset="0"/>
                            <a:ea typeface="ＭＳ Ｐゴシック" charset="-128"/>
                          </a:rPr>
                          <m:t>𝑡</m:t>
                        </m:r>
                        <m:r>
                          <a:rPr lang="en-US" altLang="ja-JP" i="1" dirty="0" err="1">
                            <a:latin typeface="Cambria Math" panose="02040503050406030204" pitchFamily="18" charset="0"/>
                            <a:ea typeface="ＭＳ Ｐゴシック" charset="-128"/>
                          </a:rPr>
                          <m:t>,</m:t>
                        </m:r>
                        <m:r>
                          <a:rPr lang="en-US" altLang="ja-JP" i="1" dirty="0" err="1">
                            <a:latin typeface="Cambria Math" panose="02040503050406030204" pitchFamily="18" charset="0"/>
                            <a:ea typeface="ＭＳ Ｐゴシック" charset="-128"/>
                          </a:rPr>
                          <m:t>𝑑</m:t>
                        </m:r>
                      </m:e>
                    </m:d>
                    <m:r>
                      <a:rPr lang="en-US" altLang="ja-JP" b="0" i="1" dirty="0" smtClean="0">
                        <a:latin typeface="Cambria Math" panose="02040503050406030204" pitchFamily="18" charset="0"/>
                        <a:ea typeface="ＭＳ Ｐゴシック" charset="-128"/>
                      </a:rPr>
                      <m:t>×</m:t>
                    </m:r>
                    <m:r>
                      <a:rPr lang="en-US" altLang="ja-JP" i="1" dirty="0">
                        <a:latin typeface="Cambria Math" panose="02040503050406030204" pitchFamily="18" charset="0"/>
                        <a:ea typeface="ＭＳ Ｐゴシック" charset="-128"/>
                      </a:rPr>
                      <m:t>𝐼𝐷𝐹</m:t>
                    </m:r>
                    <m:r>
                      <a:rPr lang="en-US" altLang="ja-JP" i="1" dirty="0">
                        <a:latin typeface="Cambria Math" panose="02040503050406030204" pitchFamily="18" charset="0"/>
                        <a:ea typeface="ＭＳ Ｐゴシック" charset="-128"/>
                      </a:rPr>
                      <m:t>(</m:t>
                    </m:r>
                    <m:r>
                      <a:rPr lang="en-US" altLang="ja-JP" i="1" dirty="0">
                        <a:latin typeface="Cambria Math" panose="02040503050406030204" pitchFamily="18" charset="0"/>
                        <a:ea typeface="ＭＳ Ｐゴシック" charset="-128"/>
                      </a:rPr>
                      <m:t>𝑡</m:t>
                    </m:r>
                    <m:r>
                      <a:rPr lang="en-US" altLang="ja-JP" i="1" dirty="0">
                        <a:latin typeface="Cambria Math" panose="02040503050406030204" pitchFamily="18" charset="0"/>
                        <a:ea typeface="ＭＳ Ｐゴシック" charset="-128"/>
                      </a:rPr>
                      <m:t>)</m:t>
                    </m:r>
                  </m:oMath>
                </a14:m>
                <a:endParaRPr lang="en-US" altLang="ja-JP" dirty="0">
                  <a:ea typeface="ＭＳ Ｐゴシック" charset="-128"/>
                </a:endParaRPr>
              </a:p>
              <a:p>
                <a:r>
                  <a:rPr lang="en-US" altLang="ja-JP" dirty="0" smtClean="0">
                    <a:ea typeface="ＭＳ Ｐゴシック" charset="-128"/>
                  </a:rPr>
                  <a:t>Most well-known document representation schema in IR! (G Salton et al. 1983)</a:t>
                </a:r>
                <a:endParaRPr lang="en-US" altLang="ja-JP" dirty="0">
                  <a:ea typeface="ＭＳ Ｐゴシック" charset="-128"/>
                </a:endParaRPr>
              </a:p>
              <a:p>
                <a:endParaRPr lang="en-US" altLang="ja-JP" dirty="0">
                  <a:ea typeface="ＭＳ Ｐゴシック" charset="-128"/>
                </a:endParaRPr>
              </a:p>
            </p:txBody>
          </p:sp>
        </mc:Choice>
        <mc:Fallback xmlns="">
          <p:sp>
            <p:nvSpPr>
              <p:cNvPr id="326659"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grpSp>
        <p:nvGrpSpPr>
          <p:cNvPr id="8" name="Group 7"/>
          <p:cNvGrpSpPr/>
          <p:nvPr/>
        </p:nvGrpSpPr>
        <p:grpSpPr>
          <a:xfrm>
            <a:off x="1143000" y="4876800"/>
            <a:ext cx="4343400" cy="1524000"/>
            <a:chOff x="2286000" y="4962525"/>
            <a:chExt cx="4343400" cy="152400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962525"/>
              <a:ext cx="1057275" cy="1524000"/>
            </a:xfrm>
            <a:prstGeom prst="rect">
              <a:avLst/>
            </a:prstGeom>
          </p:spPr>
        </p:pic>
        <p:sp>
          <p:nvSpPr>
            <p:cNvPr id="5" name="TextBox 4"/>
            <p:cNvSpPr txBox="1"/>
            <p:nvPr/>
          </p:nvSpPr>
          <p:spPr>
            <a:xfrm>
              <a:off x="3505200" y="5009197"/>
              <a:ext cx="3124200" cy="1477328"/>
            </a:xfrm>
            <a:prstGeom prst="rect">
              <a:avLst/>
            </a:prstGeom>
            <a:noFill/>
          </p:spPr>
          <p:txBody>
            <a:bodyPr wrap="square" rtlCol="0">
              <a:spAutoFit/>
            </a:bodyPr>
            <a:lstStyle/>
            <a:p>
              <a:r>
                <a:rPr lang="en-US" i="1" dirty="0" smtClean="0"/>
                <a:t>“</a:t>
              </a:r>
              <a:r>
                <a:rPr lang="en-US" i="1" dirty="0"/>
                <a:t>Salton was perhaps the leading computer scientist working in the field of information retrieval during his time</a:t>
              </a:r>
              <a:r>
                <a:rPr lang="en-US" i="1" dirty="0" smtClean="0"/>
                <a:t>.”</a:t>
              </a:r>
              <a:r>
                <a:rPr lang="en-US" dirty="0" smtClean="0"/>
                <a:t> - </a:t>
              </a:r>
              <a:r>
                <a:rPr lang="en-US" dirty="0" err="1" smtClean="0"/>
                <a:t>wikipedia</a:t>
              </a:r>
              <a:endParaRPr lang="en-US" dirty="0"/>
            </a:p>
          </p:txBody>
        </p:sp>
      </p:grpSp>
      <p:sp>
        <p:nvSpPr>
          <p:cNvPr id="7" name="TextBox 6"/>
          <p:cNvSpPr txBox="1"/>
          <p:nvPr/>
        </p:nvSpPr>
        <p:spPr>
          <a:xfrm>
            <a:off x="5486400" y="5288693"/>
            <a:ext cx="3657600" cy="646331"/>
          </a:xfrm>
          <a:prstGeom prst="rect">
            <a:avLst/>
          </a:prstGeom>
          <a:noFill/>
        </p:spPr>
        <p:txBody>
          <a:bodyPr wrap="square" rtlCol="0">
            <a:spAutoFit/>
          </a:bodyPr>
          <a:lstStyle/>
          <a:p>
            <a:r>
              <a:rPr lang="en-US" dirty="0">
                <a:hlinkClick r:id="rId4"/>
              </a:rPr>
              <a:t>Gerard Salton </a:t>
            </a:r>
            <a:r>
              <a:rPr lang="en-US" dirty="0" smtClean="0">
                <a:hlinkClick r:id="rId4"/>
              </a:rPr>
              <a:t>Award</a:t>
            </a:r>
            <a:endParaRPr lang="en-US" dirty="0" smtClean="0"/>
          </a:p>
          <a:p>
            <a:r>
              <a:rPr lang="en-US" dirty="0" smtClean="0"/>
              <a:t> – highest achievement award in IR</a:t>
            </a:r>
            <a:endParaRPr 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9</a:t>
            </a:fld>
            <a:endParaRPr lang="en-US"/>
          </a:p>
        </p:txBody>
      </p:sp>
    </p:spTree>
    <p:extLst>
      <p:ext uri="{BB962C8B-B14F-4D97-AF65-F5344CB8AC3E}">
        <p14:creationId xmlns:p14="http://schemas.microsoft.com/office/powerpoint/2010/main" val="59598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6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2615</Words>
  <Application>Microsoft Office PowerPoint</Application>
  <PresentationFormat>On-screen Show (4:3)</PresentationFormat>
  <Paragraphs>639</Paragraphs>
  <Slides>52</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ＭＳ Ｐゴシック</vt: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Recap: how to assign weights?</vt:lpstr>
      <vt:lpstr>Recap: TF-IDF weighting </vt:lpstr>
      <vt:lpstr>Recap: cosine similarity</vt:lpstr>
      <vt:lpstr>Recap: disadvantages of VS model</vt:lpstr>
      <vt:lpstr>Recap: what is a statistical LM?</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Recap: language model for text</vt:lpstr>
      <vt:lpstr>Recap: how to generate text from an N-gram language model?</vt:lpstr>
      <vt:lpstr>Recap: 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108</cp:revision>
  <dcterms:created xsi:type="dcterms:W3CDTF">2014-08-05T02:17:53Z</dcterms:created>
  <dcterms:modified xsi:type="dcterms:W3CDTF">2016-02-08T21:09:14Z</dcterms:modified>
</cp:coreProperties>
</file>