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65" r:id="rId2"/>
    <p:sldId id="307" r:id="rId3"/>
    <p:sldId id="308" r:id="rId4"/>
    <p:sldId id="311" r:id="rId5"/>
    <p:sldId id="310" r:id="rId6"/>
    <p:sldId id="293" r:id="rId7"/>
    <p:sldId id="269" r:id="rId8"/>
    <p:sldId id="270" r:id="rId9"/>
    <p:sldId id="271" r:id="rId10"/>
    <p:sldId id="272" r:id="rId11"/>
    <p:sldId id="294" r:id="rId12"/>
    <p:sldId id="305" r:id="rId13"/>
    <p:sldId id="306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3" r:id="rId25"/>
    <p:sldId id="312" r:id="rId26"/>
    <p:sldId id="314" r:id="rId27"/>
    <p:sldId id="315" r:id="rId28"/>
    <p:sldId id="273" r:id="rId29"/>
    <p:sldId id="274" r:id="rId30"/>
    <p:sldId id="275" r:id="rId31"/>
    <p:sldId id="276" r:id="rId32"/>
    <p:sldId id="280" r:id="rId33"/>
    <p:sldId id="277" r:id="rId34"/>
    <p:sldId id="281" r:id="rId35"/>
    <p:sldId id="282" r:id="rId36"/>
    <p:sldId id="278" r:id="rId37"/>
    <p:sldId id="283" r:id="rId38"/>
    <p:sldId id="284" r:id="rId39"/>
    <p:sldId id="285" r:id="rId40"/>
    <p:sldId id="286" r:id="rId41"/>
    <p:sldId id="290" r:id="rId42"/>
    <p:sldId id="291" r:id="rId43"/>
    <p:sldId id="289" r:id="rId44"/>
    <p:sldId id="30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4660"/>
  </p:normalViewPr>
  <p:slideViewPr>
    <p:cSldViewPr>
      <p:cViewPr varScale="1">
        <p:scale>
          <a:sx n="109" d="100"/>
          <a:sy n="109" d="100"/>
        </p:scale>
        <p:origin x="6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1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a.k.a., Bag-of-Words</a:t>
            </a:r>
          </a:p>
          <a:p>
            <a:pPr lvl="1"/>
            <a:r>
              <a:rPr lang="en-US" altLang="en-US" dirty="0" smtClean="0"/>
              <a:t>Topics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5867400"/>
            <a:ext cx="3962400" cy="369332"/>
            <a:chOff x="4800600" y="5786477"/>
            <a:chExt cx="3962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93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the boundary of a word is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32766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7975"/>
              </p:ext>
            </p:extLst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with N-grams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N-grams</a:t>
                </a:r>
                <a:r>
                  <a:rPr lang="en-US" dirty="0"/>
                  <a:t>: a contiguous sequence of </a:t>
                </a:r>
                <a:r>
                  <a:rPr lang="en-US" dirty="0" smtClean="0"/>
                  <a:t>N tokens from </a:t>
                </a:r>
                <a:r>
                  <a:rPr lang="en-US" dirty="0"/>
                  <a:t>a given </a:t>
                </a:r>
                <a:r>
                  <a:rPr lang="en-US" dirty="0" smtClean="0"/>
                  <a:t>piece of text</a:t>
                </a:r>
              </a:p>
              <a:p>
                <a:pPr lvl="1"/>
                <a:r>
                  <a:rPr lang="en-US" dirty="0" smtClean="0"/>
                  <a:t>E.g., ‘</a:t>
                </a:r>
                <a:r>
                  <a:rPr lang="en-US" i="1" dirty="0" smtClean="0"/>
                  <a:t>Text </a:t>
                </a:r>
                <a:r>
                  <a:rPr lang="en-US" i="1" dirty="0"/>
                  <a:t>mining is to identify useful </a:t>
                </a:r>
                <a:r>
                  <a:rPr lang="en-US" i="1" dirty="0" smtClean="0"/>
                  <a:t>information.</a:t>
                </a:r>
                <a:r>
                  <a:rPr lang="en-US" dirty="0" smtClean="0"/>
                  <a:t>’</a:t>
                </a:r>
              </a:p>
              <a:p>
                <a:pPr lvl="1"/>
                <a:r>
                  <a:rPr lang="en-US" dirty="0" smtClean="0"/>
                  <a:t>Bigrams: ‘</a:t>
                </a:r>
                <a:r>
                  <a:rPr lang="en-US" i="1" dirty="0" err="1" smtClean="0"/>
                  <a:t>text_mining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mining_is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is_to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to_identify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identify_useful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useful_information</a:t>
                </a:r>
                <a:r>
                  <a:rPr lang="en-US" dirty="0" smtClean="0"/>
                  <a:t>’, ‘</a:t>
                </a:r>
                <a:r>
                  <a:rPr lang="en-US" i="1" dirty="0" smtClean="0"/>
                  <a:t>information_.</a:t>
                </a:r>
                <a:r>
                  <a:rPr lang="en-US" dirty="0" smtClean="0"/>
                  <a:t>’ </a:t>
                </a:r>
              </a:p>
              <a:p>
                <a:r>
                  <a:rPr lang="en-US" dirty="0" smtClean="0"/>
                  <a:t>Pros: capture local dependency and order</a:t>
                </a:r>
              </a:p>
              <a:p>
                <a:r>
                  <a:rPr lang="en-US" dirty="0" smtClean="0"/>
                  <a:t>Cons: a purely statistical view, increase the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document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Represent a document with all the occurring words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car, talk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talking</a:t>
                </a:r>
              </a:p>
              <a:p>
                <a:pPr lvl="2"/>
                <a:r>
                  <a:rPr lang="en-US" dirty="0" smtClean="0"/>
                  <a:t>Large storage: 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words take large portion of occurrences,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Automatic document representation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is text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Text mining, also referred to as </a:t>
            </a:r>
            <a:r>
              <a:rPr lang="en-US" b="1" i="1" dirty="0"/>
              <a:t>text data mining</a:t>
            </a:r>
            <a:r>
              <a:rPr lang="en-US" i="1" dirty="0"/>
              <a:t>, roughly equivalent to text analytics, refers to the process of deriving high-quality information from text.</a:t>
            </a:r>
            <a:r>
              <a:rPr lang="en-US" dirty="0"/>
              <a:t>”  -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i="1" dirty="0" smtClean="0"/>
              <a:t>“Another </a:t>
            </a:r>
            <a:r>
              <a:rPr lang="en-US" i="1" dirty="0"/>
              <a:t>way to view text data mining is as a process of </a:t>
            </a:r>
            <a:r>
              <a:rPr lang="en-US" b="1" i="1" dirty="0"/>
              <a:t>exploratory</a:t>
            </a:r>
            <a:r>
              <a:rPr lang="en-US" i="1" dirty="0"/>
              <a:t> data analysis that leads to </a:t>
            </a:r>
            <a:r>
              <a:rPr lang="en-US" b="1" i="1" dirty="0"/>
              <a:t>heretofore unknown </a:t>
            </a:r>
            <a:r>
              <a:rPr lang="en-US" i="1" dirty="0"/>
              <a:t>information, or to answers for questions for which the answer is not currently known</a:t>
            </a:r>
            <a:r>
              <a:rPr lang="en-US" i="1" dirty="0" smtClean="0"/>
              <a:t>.” </a:t>
            </a:r>
            <a:r>
              <a:rPr lang="en-US" dirty="0" smtClean="0"/>
              <a:t>- Hearst</a:t>
            </a:r>
            <a:r>
              <a:rPr lang="en-US" dirty="0"/>
              <a:t>, </a:t>
            </a:r>
            <a:r>
              <a:rPr lang="en-US" dirty="0" smtClean="0"/>
              <a:t>1999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a normalized form in the vocabulary</a:t>
            </a:r>
          </a:p>
          <a:p>
            <a:pPr lvl="1"/>
            <a:r>
              <a:rPr lang="en-US" dirty="0" smtClean="0"/>
              <a:t>U.S.A.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cases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46482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5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</a:t>
            </a:r>
            <a:r>
              <a:rPr lang="en-US" dirty="0" smtClean="0"/>
              <a:t>patterns </a:t>
            </a:r>
            <a:r>
              <a:rPr lang="en-US" dirty="0"/>
              <a:t>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  <a:endParaRPr lang="en-US" dirty="0" smtClean="0"/>
          </a:p>
          <a:p>
            <a:pPr lvl="1"/>
            <a:r>
              <a:rPr lang="en-US" dirty="0"/>
              <a:t>Risk: lose precise meaning of the word</a:t>
            </a:r>
          </a:p>
          <a:p>
            <a:pPr lvl="2"/>
            <a:r>
              <a:rPr lang="en-US" dirty="0"/>
              <a:t>E.g., lay -&gt; lie (a false statement? or be in a horizontal position?)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341438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Constructing 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23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a 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‘to-identify’, ‘identify-use’, 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Curved Left Arrow 3"/>
          <p:cNvSpPr/>
          <p:nvPr/>
        </p:nvSpPr>
        <p:spPr>
          <a:xfrm rot="10800000">
            <a:off x="647032" y="3681753"/>
            <a:ext cx="381000" cy="799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810000"/>
            <a:ext cx="666542" cy="623638"/>
            <a:chOff x="381000" y="3810000"/>
            <a:chExt cx="666542" cy="623638"/>
          </a:xfrm>
        </p:grpSpPr>
        <p:cxnSp>
          <p:nvCxnSpPr>
            <p:cNvPr id="8" name="Straight Connector 7"/>
            <p:cNvCxnSpPr>
              <a:endCxn id="4" idx="0"/>
            </p:cNvCxnSpPr>
            <p:nvPr/>
          </p:nvCxnSpPr>
          <p:spPr>
            <a:xfrm>
              <a:off x="381000" y="3810000"/>
              <a:ext cx="647032" cy="623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81000" y="3810001"/>
              <a:ext cx="666542" cy="606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8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/>
      <p:bldP spid="12" grpId="0"/>
      <p:bldP spid="50" grpId="0"/>
      <p:bldP spid="51" grpId="0"/>
      <p:bldP spid="52" grpId="0"/>
      <p:bldP spid="53" grpId="0"/>
      <p:bldP spid="13" grpId="0"/>
      <p:bldP spid="15" grpId="0"/>
      <p:bldP spid="17" grpId="0"/>
      <p:bldP spid="18" grpId="0" animBg="1"/>
      <p:bldP spid="58" grpId="0"/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an </a:t>
            </a:r>
            <a:r>
              <a:rPr lang="en-US" altLang="en-US" dirty="0" smtClean="0"/>
              <a:t>illustration of VS 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are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Bag-of-Words </a:t>
            </a:r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Recap: automatic </a:t>
            </a:r>
            <a:r>
              <a:rPr lang="en-US" sz="3400" dirty="0"/>
              <a:t>document representation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Recap: constructing </a:t>
            </a:r>
            <a:r>
              <a:rPr lang="en-US" sz="4000" dirty="0" smtClean="0"/>
              <a:t>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27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a 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‘to-identify’, ‘identify-use’, 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Curved Left Arrow 3"/>
          <p:cNvSpPr/>
          <p:nvPr/>
        </p:nvSpPr>
        <p:spPr>
          <a:xfrm rot="10800000">
            <a:off x="647032" y="3681753"/>
            <a:ext cx="381000" cy="799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810000"/>
            <a:ext cx="666542" cy="623638"/>
            <a:chOff x="381000" y="3810000"/>
            <a:chExt cx="666542" cy="623638"/>
          </a:xfrm>
        </p:grpSpPr>
        <p:cxnSp>
          <p:nvCxnSpPr>
            <p:cNvPr id="8" name="Straight Connector 7"/>
            <p:cNvCxnSpPr>
              <a:endCxn id="4" idx="0"/>
            </p:cNvCxnSpPr>
            <p:nvPr/>
          </p:nvCxnSpPr>
          <p:spPr>
            <a:xfrm>
              <a:off x="381000" y="3810000"/>
              <a:ext cx="647032" cy="623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81000" y="3810001"/>
              <a:ext cx="666542" cy="606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1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/>
      <p:bldP spid="12" grpId="0"/>
      <p:bldP spid="50" grpId="0"/>
      <p:bldP spid="51" grpId="0"/>
      <p:bldP spid="52" grpId="0"/>
      <p:bldP spid="53" grpId="0"/>
      <p:bldP spid="13" grpId="0"/>
      <p:bldP spid="15" grpId="0"/>
      <p:bldP spid="17" grpId="0"/>
      <p:bldP spid="18" grpId="0" animBg="1"/>
      <p:bldP spid="58" grpId="0"/>
      <p:bldP spid="4" grpId="0" animBg="1"/>
      <p:bldP spid="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Corpus-wise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some terms carry more information about the </a:t>
            </a:r>
            <a:r>
              <a:rPr lang="en-US" altLang="ja-JP" dirty="0" smtClean="0">
                <a:ea typeface="ＭＳ Ｐゴシック" charset="-128"/>
              </a:rPr>
              <a:t>document content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Document-wise: </a:t>
            </a:r>
            <a:r>
              <a:rPr lang="en-US" altLang="ja-JP" dirty="0">
                <a:ea typeface="ＭＳ Ｐゴシック" charset="-128"/>
              </a:rPr>
              <a:t>n</a:t>
            </a:r>
            <a:r>
              <a:rPr lang="en-US" altLang="ja-JP" dirty="0" smtClean="0">
                <a:ea typeface="ＭＳ Ｐゴシック" charset="-128"/>
              </a:rPr>
              <a:t>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r>
              <a:rPr lang="en-US" altLang="en-US" dirty="0" smtClean="0"/>
              <a:t>How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Idea: 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4550318"/>
            <a:ext cx="5254336" cy="1706057"/>
            <a:chOff x="1676400" y="4550318"/>
            <a:chExt cx="5254336" cy="1706057"/>
          </a:xfrm>
        </p:grpSpPr>
        <p:sp>
          <p:nvSpPr>
            <p:cNvPr id="5" name="TextBox 4"/>
            <p:cNvSpPr txBox="1"/>
            <p:nvPr/>
          </p:nvSpPr>
          <p:spPr>
            <a:xfrm>
              <a:off x="4416136" y="5056046"/>
              <a:ext cx="2514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Doc A: ‘good’,10</a:t>
              </a:r>
            </a:p>
            <a:p>
              <a:r>
                <a:rPr lang="en-US" sz="2400" dirty="0">
                  <a:solidFill>
                    <a:srgbClr val="7030A0"/>
                  </a:solidFill>
                </a:rPr>
                <a:t>Doc </a:t>
              </a:r>
              <a:r>
                <a:rPr lang="en-US" sz="2400" dirty="0" smtClean="0">
                  <a:solidFill>
                    <a:srgbClr val="7030A0"/>
                  </a:solidFill>
                </a:rPr>
                <a:t>B: </a:t>
              </a:r>
              <a:r>
                <a:rPr lang="en-US" sz="2400" dirty="0">
                  <a:solidFill>
                    <a:srgbClr val="7030A0"/>
                  </a:solidFill>
                </a:rPr>
                <a:t>‘</a:t>
              </a:r>
              <a:r>
                <a:rPr lang="en-US" sz="2400" dirty="0" smtClean="0">
                  <a:solidFill>
                    <a:srgbClr val="7030A0"/>
                  </a:solidFill>
                </a:rPr>
                <a:t>good’,2</a:t>
              </a:r>
              <a:endParaRPr lang="en-US" sz="2400" dirty="0">
                <a:solidFill>
                  <a:srgbClr val="7030A0"/>
                </a:solidFill>
              </a:endParaRPr>
            </a:p>
            <a:p>
              <a:r>
                <a:rPr lang="en-US" sz="2400" dirty="0">
                  <a:solidFill>
                    <a:srgbClr val="00B050"/>
                  </a:solidFill>
                </a:rPr>
                <a:t>Doc </a:t>
              </a:r>
              <a:r>
                <a:rPr lang="en-US" sz="2400" dirty="0" smtClean="0">
                  <a:solidFill>
                    <a:srgbClr val="00B050"/>
                  </a:solidFill>
                </a:rPr>
                <a:t>C: </a:t>
              </a:r>
              <a:r>
                <a:rPr lang="en-US" sz="2400" dirty="0">
                  <a:solidFill>
                    <a:srgbClr val="00B050"/>
                  </a:solidFill>
                </a:rPr>
                <a:t>‘</a:t>
              </a:r>
              <a:r>
                <a:rPr lang="en-US" sz="2400" dirty="0" smtClean="0">
                  <a:solidFill>
                    <a:srgbClr val="00B050"/>
                  </a:solidFill>
                </a:rPr>
                <a:t>good’,3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76400" y="4550318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Which two documents are more similar to each other? 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text 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99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Information about semantic does </a:t>
            </a:r>
            <a:r>
              <a:rPr lang="en-US" altLang="en-US" dirty="0"/>
              <a:t>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</a:t>
            </a:r>
            <a:r>
              <a:rPr lang="en-US" altLang="en-US" dirty="0" smtClean="0"/>
              <a:t>document, </a:t>
            </a:r>
            <a:r>
              <a:rPr lang="en-US" altLang="en-US" dirty="0"/>
              <a:t>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Sub-linear </a:t>
                </a:r>
                <a:r>
                  <a:rPr lang="en-US" dirty="0"/>
                  <a:t>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Inverse document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86400" y="528869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</a:t>
            </a:r>
            <a:r>
              <a:rPr lang="en-US" altLang="en-US" sz="3600" dirty="0" smtClean="0"/>
              <a:t>define a good similarity metric?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162175" cy="533400"/>
            <a:chOff x="2112" y="2880"/>
            <a:chExt cx="136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37</a:t>
            </a:fld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10200" y="5562600"/>
            <a:ext cx="685801" cy="3810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metric?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challenges </a:t>
            </a:r>
            <a:r>
              <a:rPr lang="en-US" altLang="en-US" dirty="0"/>
              <a:t>in </a:t>
            </a:r>
            <a:r>
              <a:rPr lang="en-US" altLang="en-US" dirty="0" smtClean="0"/>
              <a:t>text mining</a:t>
            </a:r>
            <a:endParaRPr lang="en-US" altLang="en-US" dirty="0"/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Data collection is “free text”</a:t>
            </a:r>
          </a:p>
          <a:p>
            <a:pPr lvl="1"/>
            <a:r>
              <a:rPr lang="en-US" altLang="en-US" sz="2400" dirty="0"/>
              <a:t>Data is not well-organized</a:t>
            </a:r>
          </a:p>
          <a:p>
            <a:pPr lvl="2"/>
            <a:r>
              <a:rPr lang="en-US" altLang="en-US" sz="2000" dirty="0"/>
              <a:t>Semi-structured or unstructured</a:t>
            </a:r>
          </a:p>
          <a:p>
            <a:pPr lvl="1"/>
            <a:r>
              <a:rPr lang="en-US" altLang="en-US" sz="2400" dirty="0"/>
              <a:t>Natural language text contains ambiguities on many levels </a:t>
            </a:r>
          </a:p>
          <a:p>
            <a:pPr lvl="2"/>
            <a:r>
              <a:rPr lang="en-US" altLang="en-US" sz="2000" dirty="0"/>
              <a:t>Lexical, syntactic, semantic, and pragmatic</a:t>
            </a:r>
          </a:p>
          <a:p>
            <a:pPr lvl="1"/>
            <a:r>
              <a:rPr lang="en-US" altLang="en-US" sz="2400" dirty="0"/>
              <a:t>Learning techniques for processing text typically need annotated training examples</a:t>
            </a:r>
          </a:p>
          <a:p>
            <a:pPr lvl="2"/>
            <a:r>
              <a:rPr lang="en-US" altLang="en-US" sz="2000" dirty="0" smtClean="0"/>
              <a:t>Expensive to acquire at scale</a:t>
            </a:r>
            <a:endParaRPr lang="en-US" altLang="en-US" sz="2000" dirty="0"/>
          </a:p>
          <a:p>
            <a:r>
              <a:rPr lang="en-US" altLang="en-US" sz="2800" dirty="0"/>
              <a:t>What to mine?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CF8-1646-4C20-967E-A384ABBA555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Documents </a:t>
                </a:r>
                <a:r>
                  <a:rPr lang="en-US" dirty="0" smtClean="0"/>
                  <a:t>are normalized by length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416646" y="1417638"/>
            <a:ext cx="3074764" cy="918845"/>
            <a:chOff x="4416646" y="1417638"/>
            <a:chExt cx="3074764" cy="918845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4416646" y="1617693"/>
              <a:ext cx="788764" cy="71879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5410" y="1417638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TF-IDF vector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50423" y="2381069"/>
            <a:ext cx="3731577" cy="1124131"/>
            <a:chOff x="4724400" y="2309801"/>
            <a:chExt cx="3731577" cy="1124131"/>
          </a:xfrm>
        </p:grpSpPr>
        <p:grpSp>
          <p:nvGrpSpPr>
            <p:cNvPr id="42" name="Group 41"/>
            <p:cNvGrpSpPr/>
            <p:nvPr/>
          </p:nvGrpSpPr>
          <p:grpSpPr>
            <a:xfrm>
              <a:off x="5725111" y="3015187"/>
              <a:ext cx="2730866" cy="418745"/>
              <a:chOff x="5716644" y="3187659"/>
              <a:chExt cx="2730866" cy="41874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5716644" y="3187659"/>
                <a:ext cx="444866" cy="21869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161510" y="3206294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Unit vector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724400" y="2309801"/>
              <a:ext cx="853863" cy="10069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987038" y="5082579"/>
            <a:ext cx="2377442" cy="1528674"/>
            <a:chOff x="2987038" y="5082579"/>
            <a:chExt cx="2377442" cy="1528674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954905" y="5082579"/>
              <a:ext cx="4095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1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87038" y="5459322"/>
              <a:ext cx="2057402" cy="1151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90215" y="4180717"/>
            <a:ext cx="832985" cy="2457612"/>
            <a:chOff x="2990215" y="4180717"/>
            <a:chExt cx="832985" cy="2457612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97750" y="4180717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990215" y="4285435"/>
              <a:ext cx="376194" cy="2352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87038" y="5749863"/>
            <a:ext cx="2729606" cy="881915"/>
            <a:chOff x="2987038" y="5749863"/>
            <a:chExt cx="2729606" cy="881915"/>
          </a:xfrm>
        </p:grpSpPr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5307558" y="5749863"/>
              <a:ext cx="4090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2987038" y="6019799"/>
              <a:ext cx="2289179" cy="6119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9600" y="3793571"/>
            <a:ext cx="6650035" cy="5222794"/>
            <a:chOff x="609600" y="3793571"/>
            <a:chExt cx="6650035" cy="5222794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990216" y="6638330"/>
              <a:ext cx="2377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09600" y="3793571"/>
              <a:ext cx="6650035" cy="5222794"/>
              <a:chOff x="609600" y="3793571"/>
              <a:chExt cx="6650035" cy="522279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541835" y="4112437"/>
                <a:ext cx="2717800" cy="915949"/>
                <a:chOff x="4645024" y="3760232"/>
                <a:chExt cx="2717800" cy="915949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381625" y="3760232"/>
                  <a:ext cx="1981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TF-IDF space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>
                  <a:off x="4645024" y="3933231"/>
                  <a:ext cx="1425575" cy="742950"/>
                </a:xfrm>
                <a:prstGeom prst="arc">
                  <a:avLst>
                    <a:gd name="adj1" fmla="val 10990793"/>
                    <a:gd name="adj2" fmla="val 16848341"/>
                  </a:avLst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9600" y="3793571"/>
                <a:ext cx="5860997" cy="5222794"/>
                <a:chOff x="609600" y="3793571"/>
                <a:chExt cx="5860997" cy="5222794"/>
              </a:xfrm>
            </p:grpSpPr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491109" y="6296480"/>
                  <a:ext cx="979488" cy="461963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400" dirty="0" smtClean="0">
                      <a:solidFill>
                        <a:srgbClr val="3333FF"/>
                      </a:solidFill>
                    </a:rPr>
                    <a:t>Sports</a:t>
                  </a:r>
                  <a:endParaRPr lang="en-US" altLang="en-US" sz="24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90216" y="4251960"/>
                  <a:ext cx="0" cy="23774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56816" y="3793571"/>
                  <a:ext cx="992188" cy="40005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dirty="0" smtClean="0">
                      <a:solidFill>
                        <a:srgbClr val="CC0000"/>
                      </a:solidFill>
                    </a:rPr>
                    <a:t>Finance</a:t>
                  </a:r>
                  <a:endParaRPr lang="en-US" altLang="en-US" sz="2400" dirty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609600" y="4261485"/>
                  <a:ext cx="4754880" cy="4754880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ideas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Procedures of constructing VS representation for a document</a:t>
            </a:r>
          </a:p>
          <a:p>
            <a:r>
              <a:rPr lang="en-US" dirty="0" smtClean="0"/>
              <a:t>Two important heuristics in bag-of-words representation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metric for 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2.2: </a:t>
            </a:r>
            <a:r>
              <a:rPr lang="en-US" dirty="0"/>
              <a:t>Determining the vocabulary of terms</a:t>
            </a:r>
          </a:p>
          <a:p>
            <a:pPr lvl="1"/>
            <a:r>
              <a:rPr lang="en-US" dirty="0" smtClean="0"/>
              <a:t>Chapter 6.2</a:t>
            </a:r>
            <a:r>
              <a:rPr lang="en-US" dirty="0"/>
              <a:t>: Term frequency and </a:t>
            </a:r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Chapter 6.3</a:t>
            </a:r>
            <a:r>
              <a:rPr lang="en-US" dirty="0"/>
              <a:t>: The vector space model for </a:t>
            </a:r>
            <a:r>
              <a:rPr lang="en-US" dirty="0" smtClean="0"/>
              <a:t>scoring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6.4: </a:t>
            </a:r>
            <a:r>
              <a:rPr lang="en-US" dirty="0"/>
              <a:t>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represent a document?</a:t>
            </a:r>
          </a:p>
          <a:p>
            <a:pPr lvl="1"/>
            <a:r>
              <a:rPr lang="en-US" dirty="0" smtClean="0"/>
              <a:t>Make it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infer the relationship among documents or identify the structure within a document?</a:t>
            </a:r>
          </a:p>
          <a:p>
            <a:pPr marL="744538" lvl="1" indent="-344488"/>
            <a:r>
              <a:rPr lang="en-US" dirty="0" smtClean="0"/>
              <a:t>Knowledge discovery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75603"/>
            <a:ext cx="6324600" cy="35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documents 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 smtClean="0"/>
              <a:t>Relationship among documents  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illustration of VS 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are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 smtClean="0"/>
              <a:t>Weights indicate </a:t>
            </a:r>
            <a:r>
              <a:rPr lang="en-US" altLang="en-US" dirty="0"/>
              <a:t>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</a:t>
            </a:r>
            <a:r>
              <a:rPr lang="en-US" altLang="en-US" dirty="0" smtClean="0"/>
              <a:t>document</a:t>
            </a:r>
            <a:endParaRPr lang="en-US" altLang="en-US" dirty="0"/>
          </a:p>
          <a:p>
            <a:r>
              <a:rPr lang="en-US" altLang="en-US" dirty="0"/>
              <a:t>How to define the </a:t>
            </a:r>
            <a:r>
              <a:rPr lang="en-US" altLang="en-US" dirty="0" smtClean="0"/>
              <a:t>distance metric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2415</Words>
  <Application>Microsoft Office PowerPoint</Application>
  <PresentationFormat>On-screen Show (4:3)</PresentationFormat>
  <Paragraphs>652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Calibri</vt:lpstr>
      <vt:lpstr>Cambria Math</vt:lpstr>
      <vt:lpstr>Gill Sans MT</vt:lpstr>
      <vt:lpstr>Wingdings</vt:lpstr>
      <vt:lpstr>Office Theme</vt:lpstr>
      <vt:lpstr>Vector Space Model</vt:lpstr>
      <vt:lpstr>Recap: what is text mining</vt:lpstr>
      <vt:lpstr>Recap: text mining in general</vt:lpstr>
      <vt:lpstr>Recap: challenges in text mining</vt:lpstr>
      <vt:lpstr>Today’s lecture</vt:lpstr>
      <vt:lpstr>How to represent a document</vt:lpstr>
      <vt:lpstr>Vector space model</vt:lpstr>
      <vt:lpstr>An illustration of VS model </vt:lpstr>
      <vt:lpstr>What the VS model doesn’t say</vt:lpstr>
      <vt:lpstr>What is a good “Basic Concept”?</vt:lpstr>
      <vt:lpstr>Bag-of-Words representation</vt:lpstr>
      <vt:lpstr>Tokenization</vt:lpstr>
      <vt:lpstr>Tokenization</vt:lpstr>
      <vt:lpstr>Bag-of-Words representation</vt:lpstr>
      <vt:lpstr>Bag-of-Words with N-grams</vt:lpstr>
      <vt:lpstr>Automatic document representation</vt:lpstr>
      <vt:lpstr>A statistical property of language</vt:lpstr>
      <vt:lpstr>Zipf’s law tells us</vt:lpstr>
      <vt:lpstr>Automatic document representation</vt:lpstr>
      <vt:lpstr>Normalization</vt:lpstr>
      <vt:lpstr>Stemming</vt:lpstr>
      <vt:lpstr>Stopwords</vt:lpstr>
      <vt:lpstr>Constructing a VSM representation</vt:lpstr>
      <vt:lpstr>Recap: an illustration of VS model </vt:lpstr>
      <vt:lpstr>Recap: Bag-of-Words representation</vt:lpstr>
      <vt:lpstr>Recap: automatic document representation</vt:lpstr>
      <vt:lpstr>Recap: constructing a VSM representation</vt:lpstr>
      <vt:lpstr>How to assign weights?</vt:lpstr>
      <vt:lpstr>Term frequency</vt:lpstr>
      <vt:lpstr>TF normalization</vt:lpstr>
      <vt:lpstr>TF normalization</vt:lpstr>
      <vt:lpstr>TF normalization</vt:lpstr>
      <vt:lpstr>Document frequency</vt:lpstr>
      <vt:lpstr>Inverse document frequency</vt:lpstr>
      <vt:lpstr>Why document frequency</vt:lpstr>
      <vt:lpstr>TF-IDF weighting </vt:lpstr>
      <vt:lpstr>How to define a good similarity metric?</vt:lpstr>
      <vt:lpstr>How to define a good similarity metric?</vt:lpstr>
      <vt:lpstr>From distance to angle</vt:lpstr>
      <vt:lpstr>Cosine similarity</vt:lpstr>
      <vt:lpstr>Advantages of VS model</vt:lpstr>
      <vt:lpstr>Disadvantages of VS model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87</cp:revision>
  <dcterms:created xsi:type="dcterms:W3CDTF">2014-07-28T15:50:37Z</dcterms:created>
  <dcterms:modified xsi:type="dcterms:W3CDTF">2016-02-01T23:15:59Z</dcterms:modified>
</cp:coreProperties>
</file>