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65" r:id="rId4"/>
    <p:sldId id="259" r:id="rId5"/>
    <p:sldId id="267" r:id="rId6"/>
    <p:sldId id="268" r:id="rId7"/>
    <p:sldId id="271" r:id="rId8"/>
    <p:sldId id="272" r:id="rId9"/>
    <p:sldId id="274" r:id="rId10"/>
    <p:sldId id="275" r:id="rId11"/>
    <p:sldId id="276" r:id="rId12"/>
    <p:sldId id="262" r:id="rId13"/>
    <p:sldId id="263" r:id="rId14"/>
    <p:sldId id="266" r:id="rId15"/>
    <p:sldId id="277" r:id="rId16"/>
    <p:sldId id="279" r:id="rId17"/>
    <p:sldId id="278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4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6F801-F9C3-4EA7-AE4B-EC0DD658F06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98156-790E-47D4-9C1F-938B288529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A9DD493-4034-47BF-88BF-233B6A064636}" type="datetime1">
              <a:rPr lang="en-US" smtClean="0"/>
              <a:pPr/>
              <a:t>2/23/2015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F515DB0-AE06-4561-B054-0D0E858E9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C66C-CE92-4391-BEE9-C0EFFDD2086B}" type="datetime1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5DB0-AE06-4561-B054-0D0E858E9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1CAF-6623-4B1A-AE1C-71289B72AAA1}" type="datetime1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5DB0-AE06-4561-B054-0D0E858E9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AE31C41-8056-4F18-BB76-344F5484C263}" type="datetime1">
              <a:rPr lang="en-US" smtClean="0"/>
              <a:pPr/>
              <a:t>2/23/2015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F515DB0-AE06-4561-B054-0D0E858E94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EC97E87-550F-42A3-BA85-A18604CA6027}" type="datetime1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F515DB0-AE06-4561-B054-0D0E858E9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30F3-F798-421C-87AF-23D31FB56A91}" type="datetime1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5DB0-AE06-4561-B054-0D0E858E94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1D4E-9588-409E-AE56-CCD33C2BBACB}" type="datetime1">
              <a:rPr lang="en-US" smtClean="0"/>
              <a:pPr/>
              <a:t>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5DB0-AE06-4561-B054-0D0E858E94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358CB-52B2-471D-AE32-49681E2757CD}" type="datetime1">
              <a:rPr lang="en-US" smtClean="0"/>
              <a:pPr/>
              <a:t>2/23/2015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F515DB0-AE06-4561-B054-0D0E858E94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E042-9D1B-4B19-8173-B3616713E1A6}" type="datetime1">
              <a:rPr lang="en-US" smtClean="0"/>
              <a:pPr/>
              <a:t>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5DB0-AE06-4561-B054-0D0E858E9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3EC0C69-EF25-4CD0-8605-29AA7E60B05A}" type="datetime1">
              <a:rPr lang="en-US" smtClean="0"/>
              <a:pPr/>
              <a:t>2/23/2015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F515DB0-AE06-4561-B054-0D0E858E94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FEA21A3-2C52-432C-9D22-DC0A4DAC5281}" type="datetime1">
              <a:rPr lang="en-US" smtClean="0"/>
              <a:pPr/>
              <a:t>2/23/2015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F515DB0-AE06-4561-B054-0D0E858E94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BFAA03B-3906-4256-8092-B759426B994B}" type="datetime1">
              <a:rPr lang="en-US" smtClean="0"/>
              <a:pPr/>
              <a:t>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F515DB0-AE06-4561-B054-0D0E858E9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Mining – MP1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Mohammad Al </a:t>
            </a:r>
            <a:r>
              <a:rPr lang="en-US" dirty="0" err="1" smtClean="0"/>
              <a:t>Boni</a:t>
            </a:r>
            <a:endParaRPr lang="en-US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2.1 </a:t>
            </a:r>
            <a:r>
              <a:rPr lang="en-US" dirty="0" smtClean="0"/>
              <a:t>LM smoothing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515DB0-AE06-4561-B054-0D0E858E94E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34" y="1371600"/>
            <a:ext cx="905256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675" y="2209800"/>
            <a:ext cx="74771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4953000"/>
            <a:ext cx="7048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Arrow Connector 11"/>
          <p:cNvCxnSpPr/>
          <p:nvPr/>
        </p:nvCxnSpPr>
        <p:spPr>
          <a:xfrm>
            <a:off x="6248400" y="5181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2.1 </a:t>
            </a:r>
            <a:r>
              <a:rPr lang="en-US" dirty="0" smtClean="0"/>
              <a:t>LM smoothing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515DB0-AE06-4561-B054-0D0E858E94E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81200"/>
            <a:ext cx="829818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2.1 Maximum likelihood estimation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515DB0-AE06-4561-B054-0D0E858E94E4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2050" name="Group 19"/>
          <p:cNvGrpSpPr>
            <a:grpSpLocks/>
          </p:cNvGrpSpPr>
          <p:nvPr/>
        </p:nvGrpSpPr>
        <p:grpSpPr bwMode="auto">
          <a:xfrm>
            <a:off x="228600" y="1676400"/>
            <a:ext cx="4242325" cy="4902782"/>
            <a:chOff x="-979" y="326"/>
            <a:chExt cx="33249" cy="38426"/>
          </a:xfrm>
        </p:grpSpPr>
        <p:pic>
          <p:nvPicPr>
            <p:cNvPr id="7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-979" y="326"/>
              <a:ext cx="33249" cy="30267"/>
            </a:xfrm>
            <a:prstGeom prst="rect">
              <a:avLst/>
            </a:prstGeom>
            <a:noFill/>
          </p:spPr>
        </p:pic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3726" y="29607"/>
              <a:ext cx="25363" cy="914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Figure 3. Absolute discounting smoothing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53" name="Group 21"/>
          <p:cNvGrpSpPr>
            <a:grpSpLocks/>
          </p:cNvGrpSpPr>
          <p:nvPr/>
        </p:nvGrpSpPr>
        <p:grpSpPr bwMode="auto">
          <a:xfrm>
            <a:off x="4419600" y="1676400"/>
            <a:ext cx="4191000" cy="4239034"/>
            <a:chOff x="1714" y="-3810"/>
            <a:chExt cx="41834" cy="42292"/>
          </a:xfrm>
        </p:grpSpPr>
        <p:pic>
          <p:nvPicPr>
            <p:cNvPr id="3" name="Picture 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14" y="-3810"/>
              <a:ext cx="41834" cy="38074"/>
            </a:xfrm>
            <a:prstGeom prst="rect">
              <a:avLst/>
            </a:prstGeom>
            <a:noFill/>
          </p:spPr>
        </p:pic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9705" y="33354"/>
              <a:ext cx="31029" cy="512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Figure 2. Linear interpolation smoothing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572000" y="1600200"/>
            <a:ext cx="4071682" cy="4503737"/>
            <a:chOff x="228600" y="1600200"/>
            <a:chExt cx="4071682" cy="4503737"/>
          </a:xfrm>
        </p:grpSpPr>
        <p:pic>
          <p:nvPicPr>
            <p:cNvPr id="10" name="Picture 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" y="1600200"/>
              <a:ext cx="4070238" cy="3705646"/>
            </a:xfrm>
            <a:prstGeom prst="rect">
              <a:avLst/>
            </a:prstGeom>
            <a:noFill/>
          </p:spPr>
        </p:pic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742134" y="5214120"/>
              <a:ext cx="3558148" cy="88981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Figure 4. Linear interpolation smoothing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362" y="1600200"/>
            <a:ext cx="4070238" cy="4503737"/>
            <a:chOff x="4575402" y="1600200"/>
            <a:chExt cx="4070238" cy="4503737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5402" y="1600200"/>
              <a:ext cx="4070238" cy="3705646"/>
            </a:xfrm>
            <a:prstGeom prst="rect">
              <a:avLst/>
            </a:prstGeom>
            <a:noFill/>
          </p:spPr>
        </p:pic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5089056" y="5214120"/>
              <a:ext cx="3228028" cy="88981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Figure 5. Absolute discounting smoothing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2.1 Maximum likelihood estimation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515DB0-AE06-4561-B054-0D0E858E94E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/>
          <p:nvPr/>
        </p:nvGrpSpPr>
        <p:grpSpPr>
          <a:xfrm>
            <a:off x="4572000" y="1600200"/>
            <a:ext cx="4071682" cy="4503737"/>
            <a:chOff x="228600" y="1600200"/>
            <a:chExt cx="4071682" cy="4503737"/>
          </a:xfrm>
        </p:grpSpPr>
        <p:pic>
          <p:nvPicPr>
            <p:cNvPr id="10" name="Picture 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" y="1600200"/>
              <a:ext cx="4070238" cy="3705646"/>
            </a:xfrm>
            <a:prstGeom prst="rect">
              <a:avLst/>
            </a:prstGeom>
            <a:noFill/>
          </p:spPr>
        </p:pic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742134" y="5214120"/>
              <a:ext cx="3558148" cy="88981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Figure 4. Linear interpolation smoothing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15"/>
          <p:cNvGrpSpPr/>
          <p:nvPr/>
        </p:nvGrpSpPr>
        <p:grpSpPr>
          <a:xfrm>
            <a:off x="349362" y="1600200"/>
            <a:ext cx="4070238" cy="4503737"/>
            <a:chOff x="4575402" y="1600200"/>
            <a:chExt cx="4070238" cy="4503737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5402" y="1600200"/>
              <a:ext cx="4070238" cy="3705646"/>
            </a:xfrm>
            <a:prstGeom prst="rect">
              <a:avLst/>
            </a:prstGeom>
            <a:noFill/>
          </p:spPr>
        </p:pic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5089056" y="5214120"/>
              <a:ext cx="3228028" cy="88981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Figure 5. Absolute discounting smoothing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2.1 Maximum likelihood estimation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515DB0-AE06-4561-B054-0D0E858E94E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2.2 Generate text documents from a language model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515DB0-AE06-4561-B054-0D0E858E94E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947" y="1371600"/>
            <a:ext cx="8757053" cy="500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2.2 Generate text documents from a language model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515DB0-AE06-4561-B054-0D0E858E94E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0"/>
            <a:ext cx="796882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447800"/>
            <a:ext cx="438721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2.2 Generate text documents from a language model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515DB0-AE06-4561-B054-0D0E858E94E4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" y="1447800"/>
            <a:ext cx="904875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81000"/>
            <a:ext cx="5943600" cy="3611562"/>
          </a:xfrm>
        </p:spPr>
        <p:txBody>
          <a:bodyPr>
            <a:normAutofit/>
          </a:bodyPr>
          <a:lstStyle/>
          <a:p>
            <a:r>
              <a:rPr lang="en-US" sz="7200" dirty="0" smtClean="0"/>
              <a:t>Thank you! </a:t>
            </a:r>
            <a:br>
              <a:rPr lang="en-US" sz="7200" dirty="0" smtClean="0"/>
            </a:br>
            <a:endParaRPr lang="en-US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515DB0-AE06-4561-B054-0D0E858E94E4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2" name="Picture 11" descr="ask-the-right-questio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3124200"/>
            <a:ext cx="3048000" cy="3048000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&amp; Implementation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 Implementation tips before you start!</a:t>
            </a:r>
          </a:p>
          <a:p>
            <a:r>
              <a:rPr lang="en-US" dirty="0" smtClean="0"/>
              <a:t>1.1 Understand </a:t>
            </a:r>
            <a:r>
              <a:rPr lang="en-US" dirty="0" err="1" smtClean="0"/>
              <a:t>Zipf's</a:t>
            </a:r>
            <a:r>
              <a:rPr lang="en-US" dirty="0" smtClean="0"/>
              <a:t> Law.</a:t>
            </a:r>
          </a:p>
          <a:p>
            <a:r>
              <a:rPr lang="en-US" dirty="0" smtClean="0"/>
              <a:t>1.2 Construct a Controlled Vocabulary.</a:t>
            </a:r>
          </a:p>
          <a:p>
            <a:r>
              <a:rPr lang="en-US" dirty="0" smtClean="0"/>
              <a:t>1.3 Compute similarity between documents.</a:t>
            </a:r>
          </a:p>
          <a:p>
            <a:r>
              <a:rPr lang="en-US" dirty="0" smtClean="0"/>
              <a:t>2.1 Maximum likelihood estimation for statistical language models with proper smoothing.</a:t>
            </a:r>
          </a:p>
          <a:p>
            <a:r>
              <a:rPr lang="en-US" dirty="0" smtClean="0"/>
              <a:t>2.2 Generate text documents from a language model.</a:t>
            </a:r>
          </a:p>
          <a:p>
            <a:r>
              <a:rPr lang="en-US" dirty="0" smtClean="0"/>
              <a:t>2.3 Language model evaluation.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515DB0-AE06-4561-B054-0D0E858E94E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index.jpg"/>
          <p:cNvPicPr>
            <a:picLocks noChangeAspect="1"/>
          </p:cNvPicPr>
          <p:nvPr/>
        </p:nvPicPr>
        <p:blipFill>
          <a:blip r:embed="rId2"/>
          <a:srcRect l="11538" t="3829"/>
          <a:stretch>
            <a:fillRect/>
          </a:stretch>
        </p:blipFill>
        <p:spPr>
          <a:xfrm>
            <a:off x="6858000" y="1219200"/>
            <a:ext cx="1752600" cy="1913845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&amp; Implementation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 Implementation tips before you start!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1.1 Understand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Zipf's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Law.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1.2 Construct a Controlled Vocabulary.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1.3 Compute similarity between documents.</a:t>
            </a:r>
          </a:p>
          <a:p>
            <a:r>
              <a:rPr lang="en-US" dirty="0" smtClean="0"/>
              <a:t>2.1 Maximum likelihood estimation for statistical language models with proper smoothing.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2.2 Generate text documents from a language model.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2.3 Language model evaluation.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515DB0-AE06-4561-B054-0D0E858E94E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index.jpg"/>
          <p:cNvPicPr>
            <a:picLocks noChangeAspect="1"/>
          </p:cNvPicPr>
          <p:nvPr/>
        </p:nvPicPr>
        <p:blipFill>
          <a:blip r:embed="rId2"/>
          <a:srcRect l="11538" t="3829"/>
          <a:stretch>
            <a:fillRect/>
          </a:stretch>
        </p:blipFill>
        <p:spPr>
          <a:xfrm>
            <a:off x="6858000" y="1219200"/>
            <a:ext cx="1752600" cy="191384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/>
          <a:lstStyle/>
          <a:p>
            <a:r>
              <a:rPr lang="en-US" dirty="0" smtClean="0"/>
              <a:t>Use IDEs such as eclipse or </a:t>
            </a:r>
            <a:r>
              <a:rPr lang="en-US" dirty="0" err="1" smtClean="0"/>
              <a:t>netbeans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Divide and conquer!</a:t>
            </a:r>
          </a:p>
          <a:p>
            <a:pPr lvl="1"/>
            <a:r>
              <a:rPr lang="en-US" dirty="0" smtClean="0"/>
              <a:t>Parallel computing vs. multi-threading</a:t>
            </a:r>
          </a:p>
          <a:p>
            <a:pPr lvl="1">
              <a:buNone/>
            </a:pPr>
            <a:r>
              <a:rPr lang="en-US" sz="1800" dirty="0" err="1" smtClean="0"/>
              <a:t>ArrayList</a:t>
            </a:r>
            <a:r>
              <a:rPr lang="en-US" sz="1800" dirty="0" smtClean="0"/>
              <a:t>&lt;Thread&gt; threads = new </a:t>
            </a:r>
            <a:r>
              <a:rPr lang="en-US" sz="1800" dirty="0" err="1" smtClean="0"/>
              <a:t>ArrayList</a:t>
            </a:r>
            <a:r>
              <a:rPr lang="en-US" sz="1800" dirty="0" smtClean="0"/>
              <a:t>&lt;Thread&gt;();</a:t>
            </a:r>
            <a:endParaRPr lang="en-US" dirty="0" smtClean="0"/>
          </a:p>
          <a:p>
            <a:pPr>
              <a:buNone/>
            </a:pPr>
            <a:r>
              <a:rPr lang="en-US" sz="1800" dirty="0" smtClean="0"/>
              <a:t>	 for (</a:t>
            </a:r>
            <a:r>
              <a:rPr lang="en-US" sz="1800" dirty="0" err="1" smtClean="0"/>
              <a:t>int</a:t>
            </a:r>
            <a:r>
              <a:rPr lang="en-US" sz="1800" dirty="0" smtClean="0"/>
              <a:t> j = 0; j + core &lt;</a:t>
            </a:r>
            <a:r>
              <a:rPr lang="en-US" sz="1800" dirty="0" err="1" smtClean="0"/>
              <a:t>FilesSize</a:t>
            </a:r>
            <a:r>
              <a:rPr lang="en-US" sz="1800" dirty="0" smtClean="0"/>
              <a:t>; j +=</a:t>
            </a:r>
            <a:r>
              <a:rPr lang="en-US" sz="1800" dirty="0" err="1" smtClean="0"/>
              <a:t>NumberOfProcessors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analyzer.analyzeDocumentDemo</a:t>
            </a:r>
            <a:r>
              <a:rPr lang="en-US" sz="1600" dirty="0" smtClean="0"/>
              <a:t>(</a:t>
            </a:r>
            <a:r>
              <a:rPr lang="en-US" sz="1600" dirty="0" err="1" smtClean="0"/>
              <a:t>analyzer.LoadJson</a:t>
            </a:r>
            <a:r>
              <a:rPr lang="en-US" sz="1600" dirty="0" smtClean="0"/>
              <a:t>(</a:t>
            </a:r>
            <a:r>
              <a:rPr lang="en-US" sz="1600" dirty="0" err="1" smtClean="0"/>
              <a:t>Files.get</a:t>
            </a:r>
            <a:r>
              <a:rPr lang="en-US" sz="1600" dirty="0" smtClean="0"/>
              <a:t>(</a:t>
            </a:r>
            <a:r>
              <a:rPr lang="en-US" sz="1600" dirty="0" err="1" smtClean="0"/>
              <a:t>j+core</a:t>
            </a:r>
            <a:r>
              <a:rPr lang="en-US" sz="1600" dirty="0" smtClean="0"/>
              <a:t>)),core);</a:t>
            </a:r>
            <a:endParaRPr lang="en-US" dirty="0" smtClean="0"/>
          </a:p>
          <a:p>
            <a:pPr lvl="1"/>
            <a:r>
              <a:rPr lang="en-US" dirty="0" smtClean="0"/>
              <a:t>Use separate code files for separate problems.</a:t>
            </a:r>
          </a:p>
          <a:p>
            <a:r>
              <a:rPr lang="en-US" dirty="0" smtClean="0"/>
              <a:t>Save and load intermediate results.</a:t>
            </a:r>
          </a:p>
          <a:p>
            <a:r>
              <a:rPr lang="en-US" dirty="0" smtClean="0"/>
              <a:t>Always test your code on a small data sample.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515DB0-AE06-4561-B054-0D0E858E94E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inde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990600"/>
            <a:ext cx="2209800" cy="20035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Tasks - </a:t>
            </a:r>
            <a:r>
              <a:rPr lang="en-US" dirty="0" smtClean="0"/>
              <a:t>1.3 Compute similarity between </a:t>
            </a:r>
            <a:r>
              <a:rPr lang="en-US" dirty="0" smtClean="0"/>
              <a:t>documents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515DB0-AE06-4561-B054-0D0E858E94E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/>
          <a:lstStyle/>
          <a:p>
            <a:r>
              <a:rPr lang="en-US" dirty="0" smtClean="0"/>
              <a:t>Approach:</a:t>
            </a:r>
          </a:p>
          <a:p>
            <a:pPr lvl="1"/>
            <a:r>
              <a:rPr lang="en-US" dirty="0" smtClean="0"/>
              <a:t>Load the controlled vocabulary from part 1.2</a:t>
            </a:r>
          </a:p>
          <a:p>
            <a:pPr lvl="1"/>
            <a:r>
              <a:rPr lang="en-US" dirty="0" smtClean="0"/>
              <a:t>Load test documents</a:t>
            </a:r>
          </a:p>
          <a:p>
            <a:pPr lvl="1"/>
            <a:r>
              <a:rPr lang="en-US" dirty="0" smtClean="0"/>
              <a:t>Load </a:t>
            </a:r>
            <a:r>
              <a:rPr lang="en-US" dirty="0" smtClean="0"/>
              <a:t>the reviews from </a:t>
            </a:r>
            <a:r>
              <a:rPr lang="en-US" dirty="0" err="1" smtClean="0"/>
              <a:t>query.json</a:t>
            </a:r>
            <a:endParaRPr lang="en-US" dirty="0" smtClean="0"/>
          </a:p>
          <a:p>
            <a:pPr lvl="1"/>
            <a:r>
              <a:rPr lang="en-US" dirty="0" smtClean="0"/>
              <a:t>Compute similarities and get the top 3 similar reviews</a:t>
            </a:r>
            <a:endParaRPr lang="en-US" dirty="0" smtClean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Tasks - </a:t>
            </a:r>
            <a:r>
              <a:rPr lang="en-US" dirty="0" smtClean="0"/>
              <a:t>1.3 Compute similarity between </a:t>
            </a:r>
            <a:r>
              <a:rPr lang="en-US" dirty="0" smtClean="0"/>
              <a:t>documents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515DB0-AE06-4561-B054-0D0E858E94E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001000" cy="487375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Compute similarities and get the top 3 similar </a:t>
            </a:r>
            <a:r>
              <a:rPr lang="en-US" dirty="0" smtClean="0"/>
              <a:t>reviews.</a:t>
            </a:r>
            <a:endParaRPr 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399" y="1524000"/>
            <a:ext cx="8424851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Tasks - </a:t>
            </a:r>
            <a:r>
              <a:rPr lang="en-US" dirty="0" smtClean="0"/>
              <a:t>1.3 Compute similarity between </a:t>
            </a:r>
            <a:r>
              <a:rPr lang="en-US" dirty="0" smtClean="0"/>
              <a:t>documents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515DB0-AE06-4561-B054-0D0E858E94E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52599"/>
            <a:ext cx="8763000" cy="502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1066800"/>
            <a:ext cx="80010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 similarities and get the top 3 similar reviews.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2.1 </a:t>
            </a:r>
            <a:r>
              <a:rPr lang="en-US" dirty="0" smtClean="0"/>
              <a:t>LM 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515DB0-AE06-4561-B054-0D0E858E94E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257151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2.1 </a:t>
            </a:r>
            <a:r>
              <a:rPr lang="en-US" dirty="0" smtClean="0"/>
              <a:t>LM 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515DB0-AE06-4561-B054-0D0E858E94E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516" y="2057400"/>
            <a:ext cx="8826084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600201"/>
            <a:ext cx="8534400" cy="39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3886200"/>
            <a:ext cx="2880141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264</TotalTime>
  <Words>328</Words>
  <Application>Microsoft Office PowerPoint</Application>
  <PresentationFormat>On-screen Show (4:3)</PresentationFormat>
  <Paragraphs>72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Oriel</vt:lpstr>
      <vt:lpstr>Text Mining – MP1</vt:lpstr>
      <vt:lpstr>Tasks &amp; Implementation Strategies</vt:lpstr>
      <vt:lpstr>Tasks &amp; Implementation Strategies</vt:lpstr>
      <vt:lpstr>Implementation Tips</vt:lpstr>
      <vt:lpstr>Tasks - 1.3 Compute similarity between documents </vt:lpstr>
      <vt:lpstr>Tasks - 1.3 Compute similarity between documents </vt:lpstr>
      <vt:lpstr>Tasks - 1.3 Compute similarity between documents </vt:lpstr>
      <vt:lpstr>Task 2.1 LM smoothing</vt:lpstr>
      <vt:lpstr>Task 2.1 LM smoothing</vt:lpstr>
      <vt:lpstr>Task 2.1 LM smoothing</vt:lpstr>
      <vt:lpstr>Task 2.1 LM smoothing</vt:lpstr>
      <vt:lpstr>Task 2.1 Maximum likelihood estimation </vt:lpstr>
      <vt:lpstr>Task 2.1 Maximum likelihood estimation </vt:lpstr>
      <vt:lpstr>Task 2.1 Maximum likelihood estimation </vt:lpstr>
      <vt:lpstr>Task 2.2 Generate text documents from a language model.</vt:lpstr>
      <vt:lpstr>Task 2.2 Generate text documents from a language model.</vt:lpstr>
      <vt:lpstr>Task 2.2 Generate text documents from a language model.</vt:lpstr>
      <vt:lpstr>Thank you!  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 – MP1</dc:title>
  <dc:creator>Mohammad</dc:creator>
  <cp:lastModifiedBy>Mohammad</cp:lastModifiedBy>
  <cp:revision>40</cp:revision>
  <dcterms:created xsi:type="dcterms:W3CDTF">2015-02-23T17:51:52Z</dcterms:created>
  <dcterms:modified xsi:type="dcterms:W3CDTF">2015-02-23T23:19:33Z</dcterms:modified>
</cp:coreProperties>
</file>